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288" r:id="rId2"/>
    <p:sldId id="307" r:id="rId3"/>
    <p:sldId id="327" r:id="rId4"/>
    <p:sldId id="274" r:id="rId5"/>
    <p:sldId id="414" r:id="rId6"/>
    <p:sldId id="424" r:id="rId7"/>
    <p:sldId id="409" r:id="rId8"/>
    <p:sldId id="309" r:id="rId9"/>
    <p:sldId id="323" r:id="rId10"/>
    <p:sldId id="314" r:id="rId11"/>
    <p:sldId id="315" r:id="rId12"/>
    <p:sldId id="317" r:id="rId13"/>
    <p:sldId id="321" r:id="rId14"/>
    <p:sldId id="337" r:id="rId15"/>
    <p:sldId id="354" r:id="rId16"/>
    <p:sldId id="355" r:id="rId17"/>
    <p:sldId id="359" r:id="rId18"/>
    <p:sldId id="36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81" autoAdjust="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76B15F-E778-4FFE-97FA-F6E3677E8B9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3D4324-A182-4E55-8FB9-D32CF5A58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2305-AA41-46C9-96D4-F565CFCE2ABC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CCE6-8BDD-4763-8D2D-66733C63D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DF51-3B09-42D0-89C8-58EFFC1CC1F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8473-C208-4E9D-AAB0-2026387DE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5B66-C01E-4703-9106-21014A4BE67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80EB-CCE1-4068-BBE2-4FAC71A06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1B0F-8E41-47EF-A348-AB0E46F8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BA12-74B7-43ED-8AFD-7175EBCFCAE5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1544-0579-41CC-A8F7-0CDD34D3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3E0C-D0B7-40F3-8ADC-CD8956E59DD0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2062-D0BC-4150-B147-F208A1745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2932-902B-4E68-9F77-7A21F49EB7A4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8850-3464-46D7-BEF0-76414A89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A5CB-D5C1-4368-923C-E82C8EC87C54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EB41-3640-4A9D-91E7-84D64742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0C5F-507A-47F0-A86E-E0AF0D5CC54E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6822-CFA9-4365-B05C-26F654CA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264DB-F972-4D42-99B4-0BC8B91098FE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C408-CF6C-4924-9BB3-13941405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1FB1-E01F-4A2C-ABEF-AAD916D83B7B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F4A6-C629-4CD6-BF2F-B731D315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A022-B830-4341-844B-A0C6D4F19860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3342-6FBB-4AF6-ACE9-6DE789D15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A87585-9741-4717-9C89-4736579828EF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A18C8-9635-452D-8346-C077DDD7F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nel.ru/calendar/kniga/318963900_tonnel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tonnel.ru/calendar/kniga/318963900_tonnel.gif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500063" y="1500188"/>
            <a:ext cx="7823200" cy="1041400"/>
          </a:xfrm>
        </p:spPr>
        <p:txBody>
          <a:bodyPr/>
          <a:lstStyle/>
          <a:p>
            <a:pPr algn="ctr"/>
            <a:r>
              <a:rPr lang="ru-RU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 а с н о п и с е ц, </a:t>
            </a:r>
            <a:br>
              <a:rPr lang="ru-RU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каких не было…</a:t>
            </a:r>
            <a:r>
              <a:rPr lang="ru-RU" sz="4800" smtClean="0">
                <a:solidFill>
                  <a:srgbClr val="F12F74"/>
                </a:solidFill>
              </a:rPr>
              <a:t/>
            </a:r>
            <a:br>
              <a:rPr lang="ru-RU" sz="4800" smtClean="0">
                <a:solidFill>
                  <a:srgbClr val="F12F74"/>
                </a:solidFill>
              </a:rPr>
            </a:br>
            <a:endParaRPr lang="ru-RU" sz="4800" smtClean="0">
              <a:solidFill>
                <a:srgbClr val="F12F74"/>
              </a:solidFill>
            </a:endParaRPr>
          </a:p>
        </p:txBody>
      </p:sp>
      <p:pic>
        <p:nvPicPr>
          <p:cNvPr id="11267" name="Picture 13" descr="Постер Крыло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BEF"/>
              </a:clrFrom>
              <a:clrTo>
                <a:srgbClr val="FDFBEF">
                  <a:alpha val="0"/>
                </a:srgbClr>
              </a:clrTo>
            </a:clrChange>
          </a:blip>
          <a:srcRect t="3528" b="7327"/>
          <a:stretch>
            <a:fillRect/>
          </a:stretch>
        </p:blipFill>
        <p:spPr bwMode="auto">
          <a:xfrm>
            <a:off x="2786063" y="1857375"/>
            <a:ext cx="35988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3429000"/>
            <a:ext cx="722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cs typeface="Tahoma"/>
              </a:rPr>
              <a:t>          (1769  -                                                                    -  1844)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286000" y="5929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245 лет со дня рождения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e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4359578" cy="51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3895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воз и ныне там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1472" y="1557338"/>
            <a:ext cx="34242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Говорится обычно в ситуации, когда прошло много времени, а дело с места не сдвинулось.</a:t>
            </a:r>
          </a:p>
          <a:p>
            <a:pPr>
              <a:spcBef>
                <a:spcPct val="50000"/>
              </a:spcBef>
            </a:pPr>
            <a:endParaRPr lang="ru-RU" sz="2400" i="1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5153025" cy="3689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4143375" cy="1981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кумушек считать </a:t>
            </a:r>
          </a:p>
          <a:p>
            <a:pPr algn="ctr"/>
            <a:r>
              <a:rPr lang="ru-RU" sz="32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трудиться, </a:t>
            </a:r>
          </a:p>
          <a:p>
            <a:pPr algn="ctr"/>
            <a:r>
              <a:rPr lang="ru-RU" sz="32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лучше ль на себя, </a:t>
            </a:r>
          </a:p>
          <a:p>
            <a:pPr algn="ctr"/>
            <a:r>
              <a:rPr lang="ru-RU" sz="3200" i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кума, оборотиться?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572132" y="428604"/>
            <a:ext cx="35718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Вместо того, чтобы критиковать недостатки других, лучше посмотреть, нет ли их у тебя самого.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Говорится обычно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ситуации, когда кто-либо указывает другому на недостатки, которые есть и у него самого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4357718" cy="4646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rgbClr val="CC3300"/>
                </a:solidFill>
                <a:latin typeface="Tahoma" pitchFamily="34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«Волк на псарне»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отклик на события войны 1812 года, когда Наполеон вошел в оставленную русским полководцем Кутузовым Москву и понял, что русская армия не побеждена, а набирает силы. Эти события и запечатлел в своей басне великий русский баснописец, затем переслал басню Кутузову, который, прочитав ее вслух после сражения под красным, обнажил голову, показав свои седины. </a:t>
            </a:r>
          </a:p>
        </p:txBody>
      </p:sp>
      <p:pic>
        <p:nvPicPr>
          <p:cNvPr id="44036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048123" cy="46561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4038" name="WordArt 7"/>
          <p:cNvSpPr>
            <a:spLocks noChangeArrowheads="1" noChangeShapeType="1" noTextEdit="1"/>
          </p:cNvSpPr>
          <p:nvPr/>
        </p:nvSpPr>
        <p:spPr bwMode="auto">
          <a:xfrm>
            <a:off x="785786" y="571480"/>
            <a:ext cx="75612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каждой басни своя история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86478" cy="435771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</p:pic>
      <p:sp>
        <p:nvSpPr>
          <p:cNvPr id="46084" name="WordArt 7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1278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"Свинья под Дубом"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cs typeface="Times New Roman" pitchFamily="18" charset="0"/>
              </a:rPr>
              <a:t>Уж  сколько  раз твердили  миру, </a:t>
            </a:r>
            <a:endParaRPr lang="ru-RU" b="1">
              <a:cs typeface="Times New Roman" pitchFamily="18" charset="0"/>
            </a:endParaRPr>
          </a:p>
          <a:p>
            <a:pPr algn="ctr"/>
            <a:r>
              <a:rPr lang="de-DE" b="1">
                <a:cs typeface="Times New Roman" pitchFamily="18" charset="0"/>
              </a:rPr>
              <a:t>Что лесть гнусна, вредна; но только вс</a:t>
            </a:r>
            <a:r>
              <a:rPr lang="ru-RU" b="1">
                <a:cs typeface="Times New Roman" pitchFamily="18" charset="0"/>
              </a:rPr>
              <a:t>ё</a:t>
            </a:r>
            <a:r>
              <a:rPr lang="de-DE" b="1">
                <a:cs typeface="Times New Roman" pitchFamily="18" charset="0"/>
              </a:rPr>
              <a:t> не впрок,    </a:t>
            </a:r>
          </a:p>
          <a:p>
            <a:pPr algn="ctr"/>
            <a:r>
              <a:rPr lang="de-DE" b="1">
                <a:cs typeface="Times New Roman" pitchFamily="18" charset="0"/>
              </a:rPr>
              <a:t> И в сердце льстец всегда отыщет уголок.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t="10996"/>
          <a:stretch>
            <a:fillRect/>
          </a:stretch>
        </p:blipFill>
        <p:spPr bwMode="auto">
          <a:xfrm>
            <a:off x="1259632" y="404664"/>
            <a:ext cx="6457950" cy="466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r2_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443px-krylovbasnopisetsbyeggin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1357313"/>
            <a:ext cx="3929063" cy="5313362"/>
          </a:xfrm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714375" y="214313"/>
            <a:ext cx="8429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Интересные факты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из жизни Ивана Андреевича Крылова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4294967295"/>
          </p:nvPr>
        </p:nvSpPr>
        <p:spPr>
          <a:xfrm>
            <a:off x="357188" y="357188"/>
            <a:ext cx="4829175" cy="2590800"/>
          </a:xfrm>
        </p:spPr>
        <p:txBody>
          <a:bodyPr/>
          <a:lstStyle/>
          <a:p>
            <a:pPr marL="0" indent="0" algn="just" eaLnBrk="1" fontAlgn="auto" hangingPunct="1">
              <a:spcBef>
                <a:spcPts val="763"/>
              </a:spcBef>
              <a:buClr>
                <a:schemeClr val="accent6">
                  <a:lumMod val="75000"/>
                </a:schemeClr>
              </a:buClr>
              <a:buSzPts val="3200"/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	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Пугачевского восстания отец будущего писателя служил помощником комендант Яицкой крепости. Когда осадили крепость Крыловы едва не погибли. Пугачев грозился схватить их и повесить. Тайком в большом глиняном горшке мать увезла сына в Оренбург.</a:t>
            </a:r>
          </a:p>
          <a:p>
            <a:pPr marL="346075" indent="-346075" eaLnBrk="1" fontAlgn="auto" hangingPunct="1">
              <a:spcBef>
                <a:spcPts val="763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0"/>
            <a:ext cx="321945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288" y="1484313"/>
            <a:ext cx="8229600" cy="348932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набережной Фонтанки Крылова догнали три студента. Один из них нараспев произнес: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Туча идет.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Очевидно, он намекал на тучную фигуру незнакомого им старика.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 лягушки заквакали, — в тон озорнику ответил Крылов.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000500"/>
            <a:ext cx="3348037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219200" y="457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Лягушки заквакали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4929188" y="1071563"/>
            <a:ext cx="3929062" cy="4000500"/>
          </a:xfrm>
        </p:spPr>
        <p:txBody>
          <a:bodyPr>
            <a:normAutofit fontScale="5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договоре о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квартиросъемке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Крылова заставили подписать обещание, что в случае пожара по его вине он обязан заплатить владельцу 60 000 рублей. Крылов подписал к указанной сумме еще два нуля и подписался со словами: "Мне все равно. Ни той, ни другой суммы у меня нет".</a:t>
            </a: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3500438" y="428625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Мне всё равно</a:t>
            </a:r>
          </a:p>
        </p:txBody>
      </p:sp>
      <p:pic>
        <p:nvPicPr>
          <p:cNvPr id="60420" name="Содержимое 8" descr="Изображение.JPG"/>
          <p:cNvPicPr>
            <a:picLocks noChangeAspect="1"/>
          </p:cNvPicPr>
          <p:nvPr/>
        </p:nvPicPr>
        <p:blipFill>
          <a:blip r:embed="rId2"/>
          <a:srcRect r="9433" b="18571"/>
          <a:stretch>
            <a:fillRect/>
          </a:stretch>
        </p:blipFill>
        <p:spPr bwMode="auto">
          <a:xfrm>
            <a:off x="285750" y="928688"/>
            <a:ext cx="45005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00563" y="857250"/>
            <a:ext cx="4249737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не слыхал его живого слова?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в жизни с ним не встретился своей?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Бессмертные творения Крылова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каждым годом любим все сильней.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школьной парты с ними мы сживались,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 дни букварь постигшие едва.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памяти навеки оставались</a:t>
            </a:r>
          </a:p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Крылатые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крыловские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слова.</a:t>
            </a:r>
          </a:p>
          <a:p>
            <a:pPr algn="r"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Исаковский</a:t>
            </a:r>
          </a:p>
          <a:p>
            <a:pPr>
              <a:spcBef>
                <a:spcPct val="50000"/>
              </a:spcBef>
            </a:pPr>
            <a:endParaRPr lang="ru-RU" i="1" dirty="0"/>
          </a:p>
        </p:txBody>
      </p:sp>
      <p:pic>
        <p:nvPicPr>
          <p:cNvPr id="12291" name="Picture 7" descr="lit4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390683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403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К. Брюллов. Портрет И. А. Крылова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786063" y="4214813"/>
            <a:ext cx="5976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Родился Иван Андреевич 13 февраля 1769 года в Москве в бедной семье. Жизнь Крылова сложилась так, что ему не пришлось даже учиться в школе.</a:t>
            </a:r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21175" cy="3024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b="7076"/>
          <a:stretch>
            <a:fillRect/>
          </a:stretch>
        </p:blipFill>
        <p:spPr bwMode="auto">
          <a:xfrm>
            <a:off x="4716463" y="188913"/>
            <a:ext cx="4176712" cy="3600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388" y="188913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Москва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372225" y="3429000"/>
            <a:ext cx="80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Тверь</a:t>
            </a: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468313" y="6237288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1769 - 1844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52028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4643437" cy="2811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необыкновенном человеке были заложены зародыши всех талантов.</a:t>
            </a:r>
            <a:r>
              <a:rPr lang="ru-RU" sz="2000" b="1" smtClean="0"/>
              <a:t> </a:t>
            </a:r>
            <a:r>
              <a:rPr 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Крылов мог бы стать замечательным актером, быть выдающимся художником: он прекрасно рисовал. Очень рано, почти самоучкой, выучился играть на скрипке, и позднее музыканты изумлялись его  игре. У него были большие способности к математике, которую он превосходно знал. Природа сказала ему: «выбирай любой</a:t>
            </a:r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9459" name="Рисунок 2" descr="Книги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429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071813" y="5429250"/>
            <a:ext cx="592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Крылов решил стать писателем.</a:t>
            </a:r>
          </a:p>
        </p:txBody>
      </p:sp>
      <p:pic>
        <p:nvPicPr>
          <p:cNvPr id="19461" name="i-main-pic" descr="Картинка 17 из 939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EEE9E5"/>
              </a:clrFrom>
              <a:clrTo>
                <a:srgbClr val="EEE9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214313"/>
            <a:ext cx="3778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857750" y="214313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говорил о царях, которые не хотят прислушиваться к голосу народа, о несправедливых судьях.</a:t>
            </a:r>
            <a:b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3" descr="d145609c067d48beffef6f028d4f5fb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357688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10032412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357438"/>
            <a:ext cx="307181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214938" y="571500"/>
            <a:ext cx="3571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же как всем передовым русским писателям, Крылову постоянно приходилось воевать с цензурой, и он чувствовал себя иногда, как Соловей в басне «Кошка и Соловей» </a:t>
            </a:r>
            <a:b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4" descr="Группа писателей в Летнем са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572000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286250" y="500063"/>
            <a:ext cx="4400550" cy="5853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13  февраля 1838 года торжественно праздновался юбилей Крылова: семьдесят лет со дня рождения и  пятьдесят лет  литературной деятельности. </a:t>
            </a:r>
          </a:p>
          <a:p>
            <a:pPr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По приказу императора была выбита специальная медаль. Это было всенародное торжество.</a:t>
            </a:r>
          </a:p>
          <a:p>
            <a:pPr>
              <a:buFont typeface="Arial" charset="0"/>
              <a:buNone/>
            </a:pPr>
            <a:endParaRPr lang="ru-RU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714375"/>
            <a:ext cx="42481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214313"/>
            <a:ext cx="3786188" cy="6357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21 ноября 1844 года Иван Андреевич Крылов умер. Он прожил семьдесят пять лет. 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В 1855 году в Летнем саду Петербурга был установлен памятник великому баснописцу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Крылов изображен сидящим в кресле, задумчивым. На каждой стороне постамента – барельефные изображения персонажей наиболее известных басен Крылова.</a:t>
            </a:r>
          </a:p>
        </p:txBody>
      </p:sp>
      <p:pic>
        <p:nvPicPr>
          <p:cNvPr id="37891" name="Рисунок 3" descr="нов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5750"/>
            <a:ext cx="478631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57224" y="1571612"/>
            <a:ext cx="34607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Хотя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баснях действуют животные, птицы или предметы, мы понимаем, что речь идет о людях. Автор помогает нам оценить их поступки. </a:t>
            </a:r>
          </a:p>
        </p:txBody>
      </p:sp>
      <p:sp>
        <p:nvSpPr>
          <p:cNvPr id="39941" name="WordArt 6"/>
          <p:cNvSpPr>
            <a:spLocks noChangeArrowheads="1" noChangeShapeType="1" noTextEdit="1"/>
          </p:cNvSpPr>
          <p:nvPr/>
        </p:nvSpPr>
        <p:spPr bwMode="auto">
          <a:xfrm>
            <a:off x="1785918" y="642918"/>
            <a:ext cx="5800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cs typeface="Tahoma"/>
              </a:rPr>
              <a:t>Чему учат басни Крылова?</a:t>
            </a:r>
          </a:p>
        </p:txBody>
      </p:sp>
      <p:pic>
        <p:nvPicPr>
          <p:cNvPr id="39942" name="Picture 8" descr="Крыло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43050"/>
            <a:ext cx="370522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17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Тема217</Template>
  <TotalTime>3849</TotalTime>
  <Words>488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Тема217</vt:lpstr>
      <vt:lpstr>     Б а с н о п и с е ц,        каких не было…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Афганистан – ты боль моей души…</dc:title>
  <dc:creator>Мама</dc:creator>
  <cp:lastModifiedBy>Калькулятор</cp:lastModifiedBy>
  <cp:revision>377</cp:revision>
  <dcterms:created xsi:type="dcterms:W3CDTF">2011-01-02T09:28:35Z</dcterms:created>
  <dcterms:modified xsi:type="dcterms:W3CDTF">2015-11-16T15:49:41Z</dcterms:modified>
</cp:coreProperties>
</file>