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64" r:id="rId6"/>
    <p:sldId id="266" r:id="rId7"/>
    <p:sldId id="268" r:id="rId8"/>
    <p:sldId id="271" r:id="rId9"/>
    <p:sldId id="362" r:id="rId10"/>
    <p:sldId id="364" r:id="rId11"/>
    <p:sldId id="273" r:id="rId12"/>
    <p:sldId id="316" r:id="rId13"/>
    <p:sldId id="275" r:id="rId14"/>
    <p:sldId id="318" r:id="rId15"/>
    <p:sldId id="366" r:id="rId16"/>
    <p:sldId id="320" r:id="rId17"/>
    <p:sldId id="346" r:id="rId18"/>
    <p:sldId id="277" r:id="rId19"/>
    <p:sldId id="279" r:id="rId20"/>
    <p:sldId id="280" r:id="rId21"/>
    <p:sldId id="282" r:id="rId22"/>
    <p:sldId id="284" r:id="rId23"/>
    <p:sldId id="322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368" r:id="rId32"/>
    <p:sldId id="296" r:id="rId33"/>
    <p:sldId id="293" r:id="rId34"/>
    <p:sldId id="294" r:id="rId35"/>
    <p:sldId id="295" r:id="rId36"/>
    <p:sldId id="297" r:id="rId37"/>
    <p:sldId id="298" r:id="rId38"/>
    <p:sldId id="299" r:id="rId39"/>
    <p:sldId id="300" r:id="rId40"/>
    <p:sldId id="328" r:id="rId41"/>
    <p:sldId id="302" r:id="rId42"/>
    <p:sldId id="303" r:id="rId43"/>
    <p:sldId id="370" r:id="rId44"/>
    <p:sldId id="348" r:id="rId45"/>
    <p:sldId id="330" r:id="rId46"/>
    <p:sldId id="332" r:id="rId47"/>
    <p:sldId id="338" r:id="rId48"/>
    <p:sldId id="334" r:id="rId49"/>
    <p:sldId id="336" r:id="rId50"/>
    <p:sldId id="340" r:id="rId51"/>
    <p:sldId id="350" r:id="rId52"/>
    <p:sldId id="352" r:id="rId53"/>
    <p:sldId id="342" r:id="rId54"/>
    <p:sldId id="354" r:id="rId55"/>
    <p:sldId id="356" r:id="rId56"/>
    <p:sldId id="314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355A-877B-4559-90D9-7279A276CD23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AF1A-44A6-4B11-B39C-8D06D696C3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My%20yellow%20flesh\&#1054;&#1058;&#1050;&#1056;&#1067;&#1058;&#1067;&#1049;%20&#1059;&#1056;&#1054;&#1050;%20MY%20FAMILY\family.mp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7030A0"/>
                </a:solidFill>
              </a:rPr>
              <a:t>What are the most important things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in people’s life?</a:t>
            </a: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(</a:t>
            </a:r>
            <a:r>
              <a:rPr lang="en-US" sz="6700" b="1" dirty="0" smtClean="0">
                <a:solidFill>
                  <a:srgbClr val="7030A0"/>
                </a:solidFill>
              </a:rPr>
              <a:t>Family)</a:t>
            </a:r>
            <a:r>
              <a:rPr lang="en-US" sz="6700" dirty="0" smtClean="0">
                <a:solidFill>
                  <a:srgbClr val="7030A0"/>
                </a:solidFill>
              </a:rPr>
              <a:t/>
            </a:r>
            <a:br>
              <a:rPr lang="en-US" sz="6700" dirty="0" smtClean="0">
                <a:solidFill>
                  <a:srgbClr val="7030A0"/>
                </a:solidFill>
              </a:rPr>
            </a:br>
            <a:r>
              <a:rPr lang="en-US" sz="6700" b="1" dirty="0" smtClean="0">
                <a:solidFill>
                  <a:srgbClr val="7030A0"/>
                </a:solidFill>
              </a:rPr>
              <a:t>mother  father     grandfather grandmother  brother sister son daughter</a:t>
            </a:r>
            <a:br>
              <a:rPr lang="en-US" sz="6700" b="1" dirty="0" smtClean="0">
                <a:solidFill>
                  <a:srgbClr val="7030A0"/>
                </a:solidFill>
              </a:rPr>
            </a:br>
            <a:r>
              <a:rPr lang="en-US" sz="6700" b="1" dirty="0" smtClean="0">
                <a:solidFill>
                  <a:srgbClr val="7030A0"/>
                </a:solidFill>
              </a:rPr>
              <a:t>uncle      aunt    cousin</a:t>
            </a:r>
            <a:br>
              <a:rPr lang="en-US" sz="6700" b="1" dirty="0" smtClean="0">
                <a:solidFill>
                  <a:srgbClr val="7030A0"/>
                </a:solidFill>
              </a:rPr>
            </a:br>
            <a:r>
              <a:rPr lang="en-US" sz="6700" b="1" dirty="0" smtClean="0">
                <a:solidFill>
                  <a:srgbClr val="7030A0"/>
                </a:solidFill>
              </a:rPr>
              <a:t>niece   nephew</a:t>
            </a:r>
            <a:br>
              <a:rPr lang="en-US" sz="6700" b="1" dirty="0" smtClean="0">
                <a:solidFill>
                  <a:srgbClr val="7030A0"/>
                </a:solidFill>
              </a:rPr>
            </a:br>
            <a:r>
              <a:rPr lang="en-US" sz="6700" b="1" dirty="0" smtClean="0">
                <a:solidFill>
                  <a:srgbClr val="7030A0"/>
                </a:solidFill>
              </a:rPr>
              <a:t>wife   husband</a:t>
            </a:r>
            <a:br>
              <a:rPr lang="en-US" sz="6700" b="1" dirty="0" smtClean="0">
                <a:solidFill>
                  <a:srgbClr val="7030A0"/>
                </a:solidFill>
              </a:rPr>
            </a:br>
            <a:r>
              <a:rPr lang="en-US" sz="6700" b="1" dirty="0" smtClean="0">
                <a:solidFill>
                  <a:srgbClr val="7030A0"/>
                </a:solidFill>
              </a:rPr>
              <a:t>  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Which ones are females?</a:t>
            </a:r>
            <a:endParaRPr lang="ru-RU" sz="6000" dirty="0"/>
          </a:p>
        </p:txBody>
      </p:sp>
      <p:pic>
        <p:nvPicPr>
          <p:cNvPr id="4" name="Picture 1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62" y="1843880"/>
            <a:ext cx="7572428" cy="4728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8000" b="1" dirty="0" smtClean="0">
                <a:solidFill>
                  <a:srgbClr val="7030A0"/>
                </a:solidFill>
              </a:rPr>
              <a:t>Females</a:t>
            </a:r>
            <a:r>
              <a:rPr lang="en-US" sz="8000" dirty="0" smtClean="0">
                <a:solidFill>
                  <a:srgbClr val="7030A0"/>
                </a:solidFill>
              </a:rPr>
              <a:t>: grandmother, mother, daughter, sister, aunt, cousin, niece, wife.</a:t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 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Which ones are males?</a:t>
            </a:r>
            <a:endParaRPr lang="ru-RU" sz="6000" dirty="0"/>
          </a:p>
        </p:txBody>
      </p:sp>
      <p:pic>
        <p:nvPicPr>
          <p:cNvPr id="4" name="Picture 1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62" y="1843880"/>
            <a:ext cx="7572428" cy="4728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8000" b="1" dirty="0" smtClean="0">
                <a:solidFill>
                  <a:srgbClr val="7030A0"/>
                </a:solidFill>
              </a:rPr>
              <a:t>Males</a:t>
            </a:r>
            <a:r>
              <a:rPr lang="en-US" sz="8000" dirty="0" smtClean="0">
                <a:solidFill>
                  <a:srgbClr val="7030A0"/>
                </a:solidFill>
              </a:rPr>
              <a:t>: grandfather, father, son, brother, uncle, cousin, nephew, husband.</a:t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 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7030A0"/>
                </a:solidFill>
              </a:rPr>
              <a:t>Find all hidden words.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endParaRPr lang="ru-RU" sz="4000" b="1" dirty="0" smtClean="0">
              <a:solidFill>
                <a:srgbClr val="7030A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      </a:t>
            </a:r>
            <a:r>
              <a:rPr lang="en-US" b="1" dirty="0" smtClean="0"/>
              <a:t>j o k p l m o t h e r k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    </a:t>
            </a:r>
            <a:r>
              <a:rPr lang="en-US" b="1" dirty="0" smtClean="0"/>
              <a:t>h g r f a t h e r o k u i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    </a:t>
            </a:r>
            <a:r>
              <a:rPr lang="en-US" b="1" dirty="0" smtClean="0"/>
              <a:t>j t h f s v j o s o n u j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  </a:t>
            </a:r>
            <a:r>
              <a:rPr lang="en-US" b="1" dirty="0" smtClean="0"/>
              <a:t>k s r d a u g h t e r y j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k b r o t h e r u h f b p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h g y s is t e r j m n g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g t y h a u n t g I m j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h u n c l e n y h k j </a:t>
            </a:r>
            <a:r>
              <a:rPr lang="en-US" b="1" dirty="0" err="1" smtClean="0"/>
              <a:t>j</a:t>
            </a:r>
            <a:r>
              <a:rPr lang="en-US" b="1" dirty="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s c o u s in h n k p d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c f g r a n d m o t h e r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a g r a n d f a t h e r h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5795963" y="1700213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7030A0"/>
                </a:solidFill>
              </a:rPr>
              <a:t>Write the words from the letters.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endParaRPr lang="ru-RU" sz="4000" b="1" dirty="0" smtClean="0">
              <a:solidFill>
                <a:srgbClr val="7030A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7100" b="1" dirty="0" smtClean="0"/>
              <a:t>oterhm     rhebot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7100" b="1" dirty="0" smtClean="0"/>
              <a:t>erftah   tsries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7100" b="1" dirty="0" smtClean="0"/>
              <a:t>ncelu      ifwe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7100" b="1" dirty="0" smtClean="0"/>
              <a:t>sbahudn   tanu  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7100" b="1" dirty="0" smtClean="0"/>
              <a:t>uscnoi</a:t>
            </a:r>
            <a:r>
              <a:rPr lang="ru-RU" sz="7100" b="1" dirty="0" smtClean="0"/>
              <a:t> </a:t>
            </a:r>
            <a:r>
              <a:rPr lang="en-US" sz="7100" b="1" dirty="0" smtClean="0"/>
              <a:t>   ieecn</a:t>
            </a:r>
            <a:r>
              <a:rPr lang="ru-RU" sz="7100" b="1" dirty="0" smtClean="0"/>
              <a:t>  </a:t>
            </a:r>
            <a:endParaRPr lang="en-US" sz="71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7100" b="1" dirty="0" smtClean="0"/>
              <a:t>   </a:t>
            </a:r>
            <a:r>
              <a:rPr lang="en-US" sz="7100" b="1" dirty="0" smtClean="0"/>
              <a:t>wnehpe</a:t>
            </a:r>
            <a:endParaRPr lang="en-US" sz="7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5795963" y="1700213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5300" dirty="0">
                <a:solidFill>
                  <a:srgbClr val="7030A0"/>
                </a:solidFill>
              </a:rPr>
              <a:t> </a:t>
            </a:r>
            <a:r>
              <a:rPr lang="en-US" sz="5300" dirty="0" smtClean="0">
                <a:solidFill>
                  <a:srgbClr val="7030A0"/>
                </a:solidFill>
              </a:rPr>
              <a:t>        </a:t>
            </a:r>
            <a:r>
              <a:rPr lang="en-US" sz="5300" b="1" dirty="0" smtClean="0">
                <a:solidFill>
                  <a:srgbClr val="FF0000"/>
                </a:solidFill>
              </a:rPr>
              <a:t>How to work:</a:t>
            </a:r>
            <a:r>
              <a:rPr lang="en-US" sz="5300" dirty="0">
                <a:solidFill>
                  <a:srgbClr val="7030A0"/>
                </a:solidFill>
              </a:rPr>
              <a:t/>
            </a:r>
            <a:br>
              <a:rPr lang="en-US" sz="5300" dirty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1. Pronounce </a:t>
            </a:r>
            <a:r>
              <a:rPr lang="en-US" sz="5300" b="1" u="sng" dirty="0" smtClean="0">
                <a:solidFill>
                  <a:srgbClr val="FF0000"/>
                </a:solidFill>
              </a:rPr>
              <a:t>the words</a:t>
            </a:r>
            <a:r>
              <a:rPr lang="en-US" sz="5300" b="1" dirty="0" smtClean="0">
                <a:solidFill>
                  <a:srgbClr val="FF0000"/>
                </a:solidFill>
              </a:rPr>
              <a:t> </a:t>
            </a:r>
            <a:r>
              <a:rPr lang="en-US" sz="5300" b="1" dirty="0" smtClean="0">
                <a:solidFill>
                  <a:srgbClr val="7030A0"/>
                </a:solidFill>
              </a:rPr>
              <a:t>correctly.</a:t>
            </a:r>
            <a:br>
              <a:rPr lang="en-US" sz="5300" b="1" dirty="0" smtClean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2. Explain how to use </a:t>
            </a:r>
            <a:r>
              <a:rPr lang="en-US" sz="5300" b="1" dirty="0" smtClean="0">
                <a:solidFill>
                  <a:srgbClr val="FF0000"/>
                </a:solidFill>
              </a:rPr>
              <a:t>s-endings</a:t>
            </a:r>
            <a:r>
              <a:rPr lang="en-US" sz="5300" b="1" dirty="0" smtClean="0">
                <a:solidFill>
                  <a:srgbClr val="7030A0"/>
                </a:solidFill>
              </a:rPr>
              <a:t> in different functions:</a:t>
            </a:r>
            <a:br>
              <a:rPr lang="en-US" sz="5300" b="1" dirty="0" smtClean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- plurals (a son-son</a:t>
            </a:r>
            <a:r>
              <a:rPr lang="en-US" sz="5300" b="1" u="sng" dirty="0" smtClean="0">
                <a:solidFill>
                  <a:srgbClr val="FF0000"/>
                </a:solidFill>
              </a:rPr>
              <a:t>s</a:t>
            </a:r>
            <a:r>
              <a:rPr lang="en-US" sz="5300" b="1" dirty="0" smtClean="0">
                <a:solidFill>
                  <a:srgbClr val="7030A0"/>
                </a:solidFill>
              </a:rPr>
              <a:t>);</a:t>
            </a:r>
            <a:br>
              <a:rPr lang="en-US" sz="5300" b="1" dirty="0" smtClean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- possessive case (my son</a:t>
            </a:r>
            <a:r>
              <a:rPr lang="en-US" sz="5300" b="1" u="sng" dirty="0" smtClean="0">
                <a:solidFill>
                  <a:srgbClr val="FF0000"/>
                </a:solidFill>
              </a:rPr>
              <a:t>’s</a:t>
            </a:r>
            <a:r>
              <a:rPr lang="en-US" sz="5300" b="1" dirty="0" smtClean="0">
                <a:solidFill>
                  <a:srgbClr val="7030A0"/>
                </a:solidFill>
              </a:rPr>
              <a:t> friend);</a:t>
            </a:r>
            <a:br>
              <a:rPr lang="en-US" sz="5300" b="1" dirty="0" smtClean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- Present Simple (in the 3</a:t>
            </a:r>
            <a:r>
              <a:rPr lang="en-US" sz="5300" b="1" baseline="30000" dirty="0" smtClean="0">
                <a:solidFill>
                  <a:srgbClr val="7030A0"/>
                </a:solidFill>
              </a:rPr>
              <a:t>rd</a:t>
            </a:r>
            <a:r>
              <a:rPr lang="en-US" sz="5300" b="1" dirty="0" smtClean="0">
                <a:solidFill>
                  <a:srgbClr val="7030A0"/>
                </a:solidFill>
              </a:rPr>
              <a:t> personal singular) (He love</a:t>
            </a:r>
            <a:r>
              <a:rPr lang="en-US" sz="5300" b="1" u="sng" dirty="0" smtClean="0">
                <a:solidFill>
                  <a:srgbClr val="FF0000"/>
                </a:solidFill>
              </a:rPr>
              <a:t>s</a:t>
            </a:r>
            <a:r>
              <a:rPr lang="en-US" sz="5300" b="1" dirty="0" smtClean="0">
                <a:solidFill>
                  <a:srgbClr val="7030A0"/>
                </a:solidFill>
              </a:rPr>
              <a:t> his family.)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Let’s watch the film.</a:t>
            </a:r>
            <a:r>
              <a:rPr lang="en-US" sz="7300" dirty="0" smtClean="0">
                <a:solidFill>
                  <a:srgbClr val="7030A0"/>
                </a:solidFill>
              </a:rPr>
              <a:t/>
            </a:r>
            <a:br>
              <a:rPr lang="en-US" sz="7300" dirty="0" smtClean="0">
                <a:solidFill>
                  <a:srgbClr val="7030A0"/>
                </a:solidFill>
              </a:rPr>
            </a:br>
            <a:r>
              <a:rPr lang="en-US" sz="7300" dirty="0" smtClean="0">
                <a:solidFill>
                  <a:srgbClr val="7030A0"/>
                </a:solidFill>
              </a:rPr>
              <a:t>  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One by one ask questions to each other and give full answers.</a:t>
            </a:r>
            <a:r>
              <a:rPr lang="en-US" sz="7300" dirty="0" smtClean="0">
                <a:solidFill>
                  <a:srgbClr val="7030A0"/>
                </a:solidFill>
              </a:rPr>
              <a:t/>
            </a:r>
            <a:br>
              <a:rPr lang="en-US" sz="7300" dirty="0" smtClean="0">
                <a:solidFill>
                  <a:srgbClr val="7030A0"/>
                </a:solidFill>
              </a:rPr>
            </a:br>
            <a:r>
              <a:rPr lang="en-US" sz="7300" dirty="0" smtClean="0">
                <a:solidFill>
                  <a:srgbClr val="7030A0"/>
                </a:solidFill>
              </a:rPr>
              <a:t>  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300" dirty="0" smtClean="0">
                <a:solidFill>
                  <a:srgbClr val="7030A0"/>
                </a:solidFill>
              </a:rPr>
              <a:t>There are things which can change our life but we start and end with family.</a:t>
            </a: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title can be given to the text?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9600" b="1" dirty="0" smtClean="0">
                <a:solidFill>
                  <a:srgbClr val="7030A0"/>
                </a:solidFill>
              </a:rPr>
              <a:t>Anna’s family.</a:t>
            </a:r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 is the film about?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The film is about typical English family.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What is the name of the main hero of the film?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The name of the main hero of the film is Anna.</a:t>
            </a:r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Where does she live?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She lives in Oxford.</a:t>
            </a:r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How old is she?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9600" b="1" dirty="0" smtClean="0">
              <a:solidFill>
                <a:srgbClr val="7030A0"/>
              </a:solidFill>
            </a:endParaRPr>
          </a:p>
          <a:p>
            <a:r>
              <a:rPr lang="en-US" sz="9600" b="1" dirty="0" smtClean="0">
                <a:solidFill>
                  <a:srgbClr val="7030A0"/>
                </a:solidFill>
              </a:rPr>
              <a:t>She is eighteen.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How many members are there in her family? 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There are five members in her family.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What’s her father’s name?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Her father’s name is Patrick.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How old is he?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9600" b="1" dirty="0" smtClean="0">
              <a:solidFill>
                <a:srgbClr val="7030A0"/>
              </a:solidFill>
            </a:endParaRPr>
          </a:p>
          <a:p>
            <a:r>
              <a:rPr lang="en-US" sz="9600" b="1" dirty="0" smtClean="0">
                <a:solidFill>
                  <a:srgbClr val="7030A0"/>
                </a:solidFill>
              </a:rPr>
              <a:t>He is 46.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What’s his hobby?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Cooking is his hobby.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What’s her mother’s name?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Her mother’s name is Liz.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Give your points of view on the title of our lesson.</a:t>
            </a: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How old is she?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9600" b="1" dirty="0" smtClean="0">
              <a:solidFill>
                <a:srgbClr val="7030A0"/>
              </a:solidFill>
            </a:endParaRPr>
          </a:p>
          <a:p>
            <a:r>
              <a:rPr lang="en-US" sz="9600" b="1" dirty="0" smtClean="0">
                <a:solidFill>
                  <a:srgbClr val="7030A0"/>
                </a:solidFill>
              </a:rPr>
              <a:t>She is 39.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What’s her hobby?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Writing is her hobby.</a:t>
            </a:r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What’s her sister’s name?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9600" b="1" dirty="0" smtClean="0">
              <a:solidFill>
                <a:srgbClr val="7030A0"/>
              </a:solidFill>
            </a:endParaRPr>
          </a:p>
          <a:p>
            <a:r>
              <a:rPr lang="en-US" sz="9600" b="1" dirty="0" smtClean="0">
                <a:solidFill>
                  <a:srgbClr val="7030A0"/>
                </a:solidFill>
              </a:rPr>
              <a:t>Her name is Jessica.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How old is she?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9600" b="1" dirty="0" smtClean="0">
              <a:solidFill>
                <a:srgbClr val="7030A0"/>
              </a:solidFill>
            </a:endParaRPr>
          </a:p>
          <a:p>
            <a:r>
              <a:rPr lang="en-US" sz="9600" b="1" dirty="0" smtClean="0">
                <a:solidFill>
                  <a:srgbClr val="7030A0"/>
                </a:solidFill>
              </a:rPr>
              <a:t>She is 16.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What’s her hobby?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Her hobby is playing </a:t>
            </a:r>
          </a:p>
          <a:p>
            <a:r>
              <a:rPr lang="en-US" sz="9600" b="1" dirty="0" smtClean="0">
                <a:solidFill>
                  <a:srgbClr val="7030A0"/>
                </a:solidFill>
              </a:rPr>
              <a:t>the guitar.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What’s her brother’s name?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9600" b="1" dirty="0" smtClean="0">
              <a:solidFill>
                <a:srgbClr val="7030A0"/>
              </a:solidFill>
            </a:endParaRPr>
          </a:p>
          <a:p>
            <a:r>
              <a:rPr lang="en-US" sz="9600" b="1" dirty="0" smtClean="0">
                <a:solidFill>
                  <a:srgbClr val="7030A0"/>
                </a:solidFill>
              </a:rPr>
              <a:t>His name is Tom.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How old is he?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9600" b="1" dirty="0" smtClean="0">
              <a:solidFill>
                <a:srgbClr val="7030A0"/>
              </a:solidFill>
            </a:endParaRPr>
          </a:p>
          <a:p>
            <a:r>
              <a:rPr lang="en-US" sz="9600" b="1" dirty="0" smtClean="0">
                <a:solidFill>
                  <a:srgbClr val="7030A0"/>
                </a:solidFill>
              </a:rPr>
              <a:t>He is 9.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 does he like doing?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He likes to play computer games.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Have they got any pets?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Yes, they’ve got a dog.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What’s its name?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Its name is Archie.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7161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My family.</a:t>
            </a:r>
            <a:br>
              <a:rPr lang="en-US" sz="8000" dirty="0" smtClean="0">
                <a:solidFill>
                  <a:srgbClr val="7030A0"/>
                </a:solidFill>
              </a:rPr>
            </a:br>
            <a:endParaRPr lang="ru-RU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5de0065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6000"/>
            <a:ext cx="9144001" cy="52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How old is it?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It’s five months only.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Does Anna love her dog 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Yes, she loves her dog very much.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Are they friends?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Yes, they are friends.</a:t>
            </a:r>
          </a:p>
          <a:p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 kind of family is that?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It’s a typical English family.</a:t>
            </a:r>
            <a:endParaRPr lang="en-US" sz="96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      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6000" b="1" i="1" dirty="0" smtClean="0">
                <a:solidFill>
                  <a:srgbClr val="7030A0"/>
                </a:solidFill>
              </a:rPr>
              <a:t>Explain how to use </a:t>
            </a:r>
            <a:r>
              <a:rPr lang="en-US" sz="6000" b="1" i="1" dirty="0" smtClean="0">
                <a:solidFill>
                  <a:srgbClr val="FF0000"/>
                </a:solidFill>
              </a:rPr>
              <a:t>s-endings</a:t>
            </a:r>
            <a:r>
              <a:rPr lang="en-US" sz="6000" b="1" i="1" dirty="0" smtClean="0">
                <a:solidFill>
                  <a:srgbClr val="7030A0"/>
                </a:solidFill>
              </a:rPr>
              <a:t> in different functions:</a:t>
            </a: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- Plurals (a son-son</a:t>
            </a:r>
            <a:r>
              <a:rPr lang="en-US" sz="6000" b="1" u="sng" dirty="0" smtClean="0">
                <a:solidFill>
                  <a:srgbClr val="FF0000"/>
                </a:solidFill>
              </a:rPr>
              <a:t>s</a:t>
            </a:r>
            <a:r>
              <a:rPr lang="en-US" sz="6000" b="1" dirty="0" smtClean="0">
                <a:solidFill>
                  <a:srgbClr val="7030A0"/>
                </a:solidFill>
              </a:rPr>
              <a:t>);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- Possessive Case </a:t>
            </a:r>
            <a:r>
              <a:rPr lang="en-US" sz="4900" b="1" dirty="0" smtClean="0">
                <a:solidFill>
                  <a:srgbClr val="7030A0"/>
                </a:solidFill>
              </a:rPr>
              <a:t>(my son</a:t>
            </a:r>
            <a:r>
              <a:rPr lang="en-US" sz="4900" b="1" u="sng" dirty="0" smtClean="0">
                <a:solidFill>
                  <a:srgbClr val="FF0000"/>
                </a:solidFill>
              </a:rPr>
              <a:t>’s</a:t>
            </a:r>
            <a:r>
              <a:rPr lang="en-US" sz="4900" b="1" dirty="0" smtClean="0">
                <a:solidFill>
                  <a:srgbClr val="7030A0"/>
                </a:solidFill>
              </a:rPr>
              <a:t> friend/</a:t>
            </a:r>
            <a:r>
              <a:rPr lang="en-US" sz="6000" b="1" dirty="0" smtClean="0">
                <a:solidFill>
                  <a:srgbClr val="7030A0"/>
                </a:solidFill>
              </a:rPr>
              <a:t> my son</a:t>
            </a:r>
            <a:r>
              <a:rPr lang="en-US" sz="6000" b="1" u="sng" dirty="0" smtClean="0">
                <a:solidFill>
                  <a:srgbClr val="FF0000"/>
                </a:solidFill>
              </a:rPr>
              <a:t>s’ </a:t>
            </a:r>
            <a:r>
              <a:rPr lang="en-US" sz="6000" b="1" dirty="0" smtClean="0">
                <a:solidFill>
                  <a:srgbClr val="7030A0"/>
                </a:solidFill>
              </a:rPr>
              <a:t>friend(s));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6000" b="1" dirty="0" smtClean="0">
                <a:solidFill>
                  <a:srgbClr val="7030A0"/>
                </a:solidFill>
              </a:rPr>
              <a:t>- Present Simple (in the 3</a:t>
            </a:r>
            <a:r>
              <a:rPr lang="en-US" sz="6000" b="1" baseline="30000" dirty="0" smtClean="0">
                <a:solidFill>
                  <a:srgbClr val="7030A0"/>
                </a:solidFill>
              </a:rPr>
              <a:t>rd</a:t>
            </a:r>
            <a:r>
              <a:rPr lang="en-US" sz="6000" b="1" dirty="0" smtClean="0">
                <a:solidFill>
                  <a:srgbClr val="7030A0"/>
                </a:solidFill>
              </a:rPr>
              <a:t> Personal Singular) (I love my family. / He love</a:t>
            </a:r>
            <a:r>
              <a:rPr lang="en-US" sz="6000" b="1" u="sng" dirty="0" smtClean="0">
                <a:solidFill>
                  <a:srgbClr val="FF0000"/>
                </a:solidFill>
              </a:rPr>
              <a:t>s</a:t>
            </a:r>
            <a:r>
              <a:rPr lang="en-US" sz="6000" b="1" dirty="0" smtClean="0">
                <a:solidFill>
                  <a:srgbClr val="7030A0"/>
                </a:solidFill>
              </a:rPr>
              <a:t> his family.)</a:t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What do you know about these words: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6000" b="1" dirty="0" smtClean="0">
              <a:solidFill>
                <a:srgbClr val="7030A0"/>
              </a:solidFill>
            </a:endParaRPr>
          </a:p>
          <a:p>
            <a:endParaRPr lang="en-US" sz="60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643998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3998"/>
              </a:tblGrid>
              <a:tr h="2428892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solidFill>
                            <a:srgbClr val="7030A0"/>
                          </a:solidFill>
                        </a:rPr>
                        <a:t>sister’s     hobbies     lives     members</a:t>
                      </a:r>
                      <a:r>
                        <a:rPr lang="en-US" sz="7200" baseline="0" dirty="0" smtClean="0">
                          <a:solidFill>
                            <a:srgbClr val="7030A0"/>
                          </a:solidFill>
                        </a:rPr>
                        <a:t>     brothers’     likes</a:t>
                      </a:r>
                      <a:endParaRPr lang="ru-RU" sz="7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10700" b="1" dirty="0" smtClean="0">
                <a:solidFill>
                  <a:srgbClr val="7030A0"/>
                </a:solidFill>
              </a:rPr>
              <a:t>Individual</a:t>
            </a:r>
            <a:br>
              <a:rPr lang="en-US" sz="10700" b="1" dirty="0" smtClean="0">
                <a:solidFill>
                  <a:srgbClr val="7030A0"/>
                </a:solidFill>
              </a:rPr>
            </a:br>
            <a:r>
              <a:rPr lang="en-US" sz="10700" b="1" dirty="0" smtClean="0">
                <a:solidFill>
                  <a:srgbClr val="7030A0"/>
                </a:solidFill>
              </a:rPr>
              <a:t>tasks</a:t>
            </a:r>
            <a:br>
              <a:rPr lang="en-US" sz="10700" b="1" dirty="0" smtClean="0">
                <a:solidFill>
                  <a:srgbClr val="7030A0"/>
                </a:solidFill>
              </a:rPr>
            </a:br>
            <a:r>
              <a:rPr lang="en-US" sz="10700" b="1" dirty="0" smtClean="0">
                <a:solidFill>
                  <a:srgbClr val="FF0000"/>
                </a:solidFill>
              </a:rPr>
              <a:t>“S-endings”</a:t>
            </a:r>
            <a:r>
              <a:rPr lang="en-US" sz="10700" b="1" dirty="0" smtClean="0">
                <a:solidFill>
                  <a:srgbClr val="7030A0"/>
                </a:solidFill>
              </a:rPr>
              <a:t/>
            </a:r>
            <a:br>
              <a:rPr lang="en-US" sz="10700" b="1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1.Make a topic about Anna’s family </a:t>
            </a:r>
            <a:r>
              <a:rPr lang="en-US" sz="6600" b="1" dirty="0" smtClean="0">
                <a:solidFill>
                  <a:srgbClr val="7030A0"/>
                </a:solidFill>
              </a:rPr>
              <a:t/>
            </a:r>
            <a:br>
              <a:rPr lang="en-US" sz="6600" b="1" dirty="0" smtClean="0">
                <a:solidFill>
                  <a:srgbClr val="7030A0"/>
                </a:solidFill>
              </a:rPr>
            </a:br>
            <a:r>
              <a:rPr lang="en-US" sz="6600" b="1" dirty="0" smtClean="0">
                <a:solidFill>
                  <a:srgbClr val="7030A0"/>
                </a:solidFill>
              </a:rPr>
              <a:t>(</a:t>
            </a:r>
            <a:r>
              <a:rPr lang="en-US" sz="6600" b="1" dirty="0" smtClean="0">
                <a:solidFill>
                  <a:srgbClr val="7030A0"/>
                </a:solidFill>
              </a:rPr>
              <a:t>in Present Simple: </a:t>
            </a:r>
            <a:r>
              <a:rPr lang="en-US" sz="6600" b="1" dirty="0" smtClean="0">
                <a:solidFill>
                  <a:srgbClr val="7030A0"/>
                </a:solidFill>
              </a:rPr>
              <a:t/>
            </a:r>
            <a:br>
              <a:rPr lang="en-US" sz="6600" b="1" dirty="0" smtClean="0">
                <a:solidFill>
                  <a:srgbClr val="7030A0"/>
                </a:solidFill>
              </a:rPr>
            </a:br>
            <a:r>
              <a:rPr lang="en-US" sz="6600" b="1" dirty="0" smtClean="0">
                <a:solidFill>
                  <a:srgbClr val="7030A0"/>
                </a:solidFill>
              </a:rPr>
              <a:t>in </a:t>
            </a:r>
            <a:r>
              <a:rPr lang="en-US" sz="6600" b="1" dirty="0" smtClean="0">
                <a:solidFill>
                  <a:srgbClr val="7030A0"/>
                </a:solidFill>
              </a:rPr>
              <a:t>the third personal singular).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2. Write </a:t>
            </a:r>
            <a:r>
              <a:rPr lang="en-US" sz="5400" b="1" u="sng" dirty="0" smtClean="0">
                <a:solidFill>
                  <a:srgbClr val="7030A0"/>
                </a:solidFill>
              </a:rPr>
              <a:t>the nouns</a:t>
            </a:r>
            <a:r>
              <a:rPr lang="en-US" sz="5400" b="1" dirty="0" smtClean="0">
                <a:solidFill>
                  <a:srgbClr val="7030A0"/>
                </a:solidFill>
              </a:rPr>
              <a:t> in plurals Find the odd words.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Family, uncle, child, wife, old, brother, nephew, man, me, female, elder, boy, woman.</a:t>
            </a:r>
            <a:endParaRPr lang="en-US" sz="7200" b="1" dirty="0">
              <a:solidFill>
                <a:srgbClr val="7030A0"/>
              </a:solidFill>
            </a:endParaRPr>
          </a:p>
          <a:p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3.Choose the correct word and explain how to use Possessive Case.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7030A0"/>
                </a:solidFill>
              </a:rPr>
              <a:t>1. My (brother’s / brothers’) name is Mark.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2. His (cousin’s / cousins’) names are Jill and Jim.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3. Our (childrens’ / children’s) names are Kate and Mary. </a:t>
            </a:r>
          </a:p>
          <a:p>
            <a:pPr algn="l"/>
            <a:r>
              <a:rPr lang="en-US" sz="3800" b="1" dirty="0" smtClean="0">
                <a:solidFill>
                  <a:srgbClr val="7030A0"/>
                </a:solidFill>
              </a:rPr>
              <a:t>4. These are our (babys’ / babies’) dresses.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5. I like riding (my elder’s brother/elder brother’s) bike.</a:t>
            </a:r>
            <a:endParaRPr lang="ru-RU" sz="4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7300" dirty="0" smtClean="0">
                <a:solidFill>
                  <a:srgbClr val="7030A0"/>
                </a:solidFill>
              </a:rPr>
              <a:t>- </a:t>
            </a:r>
            <a:r>
              <a:rPr lang="en-US" sz="7300" dirty="0">
                <a:solidFill>
                  <a:srgbClr val="7030A0"/>
                </a:solidFill>
              </a:rPr>
              <a:t>M</a:t>
            </a:r>
            <a:r>
              <a:rPr lang="en-US" sz="7300" dirty="0" smtClean="0">
                <a:solidFill>
                  <a:srgbClr val="7030A0"/>
                </a:solidFill>
              </a:rPr>
              <a:t>embers of the family,</a:t>
            </a: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- relatives,</a:t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- their hobbies,</a:t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- home responsibilities,</a:t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- pets.</a:t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4. Choose the correct word and explain how to use Pr. Simple (in the third personal singular).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7030A0"/>
                </a:solidFill>
              </a:rPr>
              <a:t>1. Ann’s parents (work / works) as doctors.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2.(Do/Does) Lucy's sister  live in Oxford?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3.His brother’s friends (doesn’t/don’t) like playing computer games. 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4.How often do you visit your grandpa-rents? I often (visit / visits) them.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5. Helen usually (comes/come) home late.</a:t>
            </a:r>
            <a:endParaRPr lang="ru-RU" sz="4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How to work: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1. Pronounce </a:t>
            </a:r>
            <a:r>
              <a:rPr lang="en-US" b="1" u="sng" dirty="0" smtClean="0">
                <a:solidFill>
                  <a:srgbClr val="FF0000"/>
                </a:solidFill>
              </a:rPr>
              <a:t>the words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correctly.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2. Use </a:t>
            </a:r>
            <a:r>
              <a:rPr lang="en-US" b="1" dirty="0" smtClean="0">
                <a:solidFill>
                  <a:srgbClr val="FF0000"/>
                </a:solidFill>
              </a:rPr>
              <a:t>“older - (the) oldest” </a:t>
            </a:r>
            <a:r>
              <a:rPr lang="en-US" b="1" dirty="0" smtClean="0">
                <a:solidFill>
                  <a:srgbClr val="7030A0"/>
                </a:solidFill>
              </a:rPr>
              <a:t>or </a:t>
            </a:r>
            <a:r>
              <a:rPr lang="en-US" b="1" dirty="0" smtClean="0">
                <a:solidFill>
                  <a:srgbClr val="FF0000"/>
                </a:solidFill>
              </a:rPr>
              <a:t>“elder-(the) eldest” </a:t>
            </a:r>
            <a:r>
              <a:rPr lang="en-US" b="1" dirty="0" smtClean="0">
                <a:solidFill>
                  <a:srgbClr val="7030A0"/>
                </a:solidFill>
              </a:rPr>
              <a:t>to compare ones’ relatives’ </a:t>
            </a:r>
            <a:r>
              <a:rPr lang="en-US" b="1" u="sng" dirty="0" smtClean="0">
                <a:solidFill>
                  <a:srgbClr val="FF0000"/>
                </a:solidFill>
              </a:rPr>
              <a:t>age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3. Explain how to use </a:t>
            </a:r>
            <a:r>
              <a:rPr lang="en-US" b="1" dirty="0" smtClean="0">
                <a:solidFill>
                  <a:srgbClr val="FF0000"/>
                </a:solidFill>
              </a:rPr>
              <a:t>s-endings</a:t>
            </a:r>
            <a:r>
              <a:rPr lang="en-US" b="1" dirty="0" smtClean="0">
                <a:solidFill>
                  <a:srgbClr val="7030A0"/>
                </a:solidFill>
              </a:rPr>
              <a:t> in different functions: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- plurals (a son-son</a:t>
            </a:r>
            <a:r>
              <a:rPr lang="en-US" b="1" u="sng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7030A0"/>
                </a:solidFill>
              </a:rPr>
              <a:t>);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- possessive case (my son</a:t>
            </a:r>
            <a:r>
              <a:rPr lang="en-US" b="1" u="sng" dirty="0" smtClean="0">
                <a:solidFill>
                  <a:srgbClr val="FF0000"/>
                </a:solidFill>
              </a:rPr>
              <a:t>’s</a:t>
            </a:r>
            <a:r>
              <a:rPr lang="en-US" b="1" dirty="0" smtClean="0">
                <a:solidFill>
                  <a:srgbClr val="7030A0"/>
                </a:solidFill>
              </a:rPr>
              <a:t> friend);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- Present Simple (in the 3</a:t>
            </a:r>
            <a:r>
              <a:rPr lang="en-US" b="1" baseline="30000" dirty="0" smtClean="0">
                <a:solidFill>
                  <a:srgbClr val="7030A0"/>
                </a:solidFill>
              </a:rPr>
              <a:t>rd</a:t>
            </a:r>
            <a:r>
              <a:rPr lang="en-US" b="1" dirty="0" smtClean="0">
                <a:solidFill>
                  <a:srgbClr val="7030A0"/>
                </a:solidFill>
              </a:rPr>
              <a:t> personal singular) (He love</a:t>
            </a:r>
            <a:r>
              <a:rPr lang="en-US" b="1" u="sng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7030A0"/>
                </a:solidFill>
              </a:rPr>
              <a:t> his family.)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800" dirty="0" smtClean="0">
                <a:solidFill>
                  <a:srgbClr val="7030A0"/>
                </a:solidFill>
              </a:rPr>
              <a:t>- </a:t>
            </a:r>
            <a:r>
              <a:rPr lang="en-US" sz="9800" dirty="0">
                <a:solidFill>
                  <a:srgbClr val="7030A0"/>
                </a:solidFill>
              </a:rPr>
              <a:t>m</a:t>
            </a:r>
            <a:r>
              <a:rPr lang="en-US" sz="9800" dirty="0" smtClean="0">
                <a:solidFill>
                  <a:srgbClr val="7030A0"/>
                </a:solidFill>
              </a:rPr>
              <a:t>embers </a:t>
            </a:r>
            <a:r>
              <a:rPr lang="en-US" sz="9800" dirty="0" smtClean="0">
                <a:solidFill>
                  <a:srgbClr val="7030A0"/>
                </a:solidFill>
              </a:rPr>
              <a:t>of the </a:t>
            </a:r>
            <a:r>
              <a:rPr lang="en-US" sz="9800" dirty="0" smtClean="0">
                <a:solidFill>
                  <a:srgbClr val="7030A0"/>
                </a:solidFill>
              </a:rPr>
              <a:t>family</a:t>
            </a:r>
            <a:r>
              <a:rPr lang="en-US" sz="9800" dirty="0" smtClean="0">
                <a:solidFill>
                  <a:srgbClr val="7030A0"/>
                </a:solidFill>
              </a:rPr>
              <a:t>,</a:t>
            </a:r>
            <a:br>
              <a:rPr lang="en-US" sz="9800" dirty="0" smtClean="0">
                <a:solidFill>
                  <a:srgbClr val="7030A0"/>
                </a:solidFill>
              </a:rPr>
            </a:br>
            <a:r>
              <a:rPr lang="en-US" sz="9800" dirty="0" smtClean="0">
                <a:solidFill>
                  <a:srgbClr val="7030A0"/>
                </a:solidFill>
              </a:rPr>
              <a:t>- relatives</a:t>
            </a:r>
            <a:r>
              <a:rPr lang="en-US" sz="9800" dirty="0" smtClean="0">
                <a:solidFill>
                  <a:srgbClr val="7030A0"/>
                </a:solidFill>
              </a:rPr>
              <a:t>,</a:t>
            </a:r>
            <a:r>
              <a:rPr lang="en-US" sz="9800" dirty="0" smtClean="0">
                <a:solidFill>
                  <a:srgbClr val="7030A0"/>
                </a:solidFill>
              </a:rPr>
              <a:t/>
            </a:r>
            <a:br>
              <a:rPr lang="en-US" sz="9800" dirty="0" smtClean="0">
                <a:solidFill>
                  <a:srgbClr val="7030A0"/>
                </a:solidFill>
              </a:rPr>
            </a:br>
            <a:r>
              <a:rPr lang="en-US" sz="9800" dirty="0" smtClean="0">
                <a:solidFill>
                  <a:srgbClr val="7030A0"/>
                </a:solidFill>
              </a:rPr>
              <a:t>- </a:t>
            </a:r>
            <a:r>
              <a:rPr lang="en-US" sz="9800" dirty="0" smtClean="0">
                <a:solidFill>
                  <a:srgbClr val="7030A0"/>
                </a:solidFill>
              </a:rPr>
              <a:t>hobbies,</a:t>
            </a:r>
            <a:r>
              <a:rPr lang="en-US" sz="9800" dirty="0" smtClean="0">
                <a:solidFill>
                  <a:srgbClr val="7030A0"/>
                </a:solidFill>
              </a:rPr>
              <a:t/>
            </a:r>
            <a:br>
              <a:rPr lang="en-US" sz="9800" dirty="0" smtClean="0">
                <a:solidFill>
                  <a:srgbClr val="7030A0"/>
                </a:solidFill>
              </a:rPr>
            </a:br>
            <a:r>
              <a:rPr lang="en-US" sz="9800" dirty="0" smtClean="0">
                <a:solidFill>
                  <a:srgbClr val="7030A0"/>
                </a:solidFill>
              </a:rPr>
              <a:t>- pets.</a:t>
            </a:r>
            <a:r>
              <a:rPr lang="en-US" sz="7300" dirty="0" smtClean="0">
                <a:solidFill>
                  <a:srgbClr val="7030A0"/>
                </a:solidFill>
              </a:rPr>
              <a:t/>
            </a:r>
            <a:br>
              <a:rPr lang="en-US" sz="73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We have revised: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1. The words about family.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2. Adjectives “old-older-(the oldest)”, “old-elder-(the) eldest”.</a:t>
            </a:r>
          </a:p>
          <a:p>
            <a:pPr algn="l"/>
            <a:r>
              <a:rPr lang="en-US" sz="4200" b="1" dirty="0" smtClean="0">
                <a:solidFill>
                  <a:srgbClr val="7030A0"/>
                </a:solidFill>
              </a:rPr>
              <a:t>3. </a:t>
            </a:r>
            <a:r>
              <a:rPr lang="en-US" sz="4400" b="1" dirty="0" smtClean="0">
                <a:solidFill>
                  <a:srgbClr val="7030A0"/>
                </a:solidFill>
              </a:rPr>
              <a:t>Pr. Simple (in the third personal singular).</a:t>
            </a:r>
          </a:p>
          <a:p>
            <a:pPr algn="l"/>
            <a:r>
              <a:rPr lang="en-US" sz="4400" b="1" dirty="0" smtClean="0">
                <a:solidFill>
                  <a:srgbClr val="7030A0"/>
                </a:solidFill>
              </a:rPr>
              <a:t>3. Possessive Case.</a:t>
            </a:r>
            <a:r>
              <a:rPr lang="en-US" sz="4200" b="1" dirty="0" smtClean="0">
                <a:solidFill>
                  <a:srgbClr val="7030A0"/>
                </a:solidFill>
              </a:rPr>
              <a:t> </a:t>
            </a:r>
            <a:endParaRPr lang="ru-RU" sz="4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300" dirty="0" smtClean="0">
                <a:solidFill>
                  <a:srgbClr val="7030A0"/>
                </a:solidFill>
              </a:rPr>
              <a:t>There are things which can change our life but we start and end with family.</a:t>
            </a: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7300" dirty="0" smtClean="0">
                <a:solidFill>
                  <a:srgbClr val="FF0000"/>
                </a:solidFill>
              </a:rPr>
              <a:t>Your home task for Friday: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>1. Make a topic about your family.</a:t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>2. Make a topic about Anna’s family according to the questions you have.</a:t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>3. Read and translate the text about Anna’s family.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>
                <a:solidFill>
                  <a:srgbClr val="7030A0"/>
                </a:solidFill>
              </a:rPr>
              <a:t/>
            </a:r>
            <a:br>
              <a:rPr lang="en-US" sz="5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famil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5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How to work: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1. Pronounce </a:t>
            </a:r>
            <a:r>
              <a:rPr lang="en-US" sz="5300" b="1" u="sng" dirty="0" smtClean="0">
                <a:solidFill>
                  <a:srgbClr val="FF0000"/>
                </a:solidFill>
              </a:rPr>
              <a:t>the words</a:t>
            </a:r>
            <a:r>
              <a:rPr lang="en-US" sz="5300" b="1" dirty="0" smtClean="0">
                <a:solidFill>
                  <a:srgbClr val="FF0000"/>
                </a:solidFill>
              </a:rPr>
              <a:t> </a:t>
            </a:r>
            <a:r>
              <a:rPr lang="en-US" sz="5300" b="1" dirty="0" smtClean="0">
                <a:solidFill>
                  <a:srgbClr val="7030A0"/>
                </a:solidFill>
              </a:rPr>
              <a:t>correctly.</a:t>
            </a:r>
            <a:br>
              <a:rPr lang="en-US" sz="5300" b="1" dirty="0" smtClean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2. Explain how to use </a:t>
            </a:r>
            <a:r>
              <a:rPr lang="en-US" sz="5300" b="1" dirty="0" smtClean="0">
                <a:solidFill>
                  <a:srgbClr val="FF0000"/>
                </a:solidFill>
              </a:rPr>
              <a:t>s-endings</a:t>
            </a:r>
            <a:r>
              <a:rPr lang="en-US" sz="5300" b="1" dirty="0" smtClean="0">
                <a:solidFill>
                  <a:srgbClr val="7030A0"/>
                </a:solidFill>
              </a:rPr>
              <a:t> in different functions:</a:t>
            </a:r>
            <a:br>
              <a:rPr lang="en-US" sz="5300" b="1" dirty="0" smtClean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- plurals (a son-son</a:t>
            </a:r>
            <a:r>
              <a:rPr lang="en-US" sz="5300" b="1" u="sng" dirty="0" smtClean="0">
                <a:solidFill>
                  <a:srgbClr val="FF0000"/>
                </a:solidFill>
              </a:rPr>
              <a:t>s</a:t>
            </a:r>
            <a:r>
              <a:rPr lang="en-US" sz="5300" b="1" dirty="0" smtClean="0">
                <a:solidFill>
                  <a:srgbClr val="7030A0"/>
                </a:solidFill>
              </a:rPr>
              <a:t>);</a:t>
            </a:r>
            <a:br>
              <a:rPr lang="en-US" sz="5300" b="1" dirty="0" smtClean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- possessive case (my son</a:t>
            </a:r>
            <a:r>
              <a:rPr lang="en-US" sz="5300" b="1" u="sng" dirty="0" smtClean="0">
                <a:solidFill>
                  <a:srgbClr val="FF0000"/>
                </a:solidFill>
              </a:rPr>
              <a:t>’s</a:t>
            </a:r>
            <a:r>
              <a:rPr lang="en-US" sz="5300" b="1" dirty="0" smtClean="0">
                <a:solidFill>
                  <a:srgbClr val="7030A0"/>
                </a:solidFill>
              </a:rPr>
              <a:t> friend);</a:t>
            </a:r>
            <a:br>
              <a:rPr lang="en-US" sz="5300" b="1" dirty="0" smtClean="0">
                <a:solidFill>
                  <a:srgbClr val="7030A0"/>
                </a:solidFill>
              </a:rPr>
            </a:br>
            <a:r>
              <a:rPr lang="en-US" sz="5300" b="1" dirty="0" smtClean="0">
                <a:solidFill>
                  <a:srgbClr val="7030A0"/>
                </a:solidFill>
              </a:rPr>
              <a:t>- Present Simple (in the 3</a:t>
            </a:r>
            <a:r>
              <a:rPr lang="en-US" sz="5300" b="1" baseline="30000" dirty="0" smtClean="0">
                <a:solidFill>
                  <a:srgbClr val="7030A0"/>
                </a:solidFill>
              </a:rPr>
              <a:t>rd</a:t>
            </a:r>
            <a:r>
              <a:rPr lang="en-US" sz="5300" b="1" dirty="0" smtClean="0">
                <a:solidFill>
                  <a:srgbClr val="7030A0"/>
                </a:solidFill>
              </a:rPr>
              <a:t> perso-nal singular) (He love</a:t>
            </a:r>
            <a:r>
              <a:rPr lang="en-US" sz="5300" b="1" u="sng" dirty="0" smtClean="0">
                <a:solidFill>
                  <a:srgbClr val="FF0000"/>
                </a:solidFill>
              </a:rPr>
              <a:t>s</a:t>
            </a:r>
            <a:r>
              <a:rPr lang="en-US" sz="5300" b="1" dirty="0" smtClean="0">
                <a:solidFill>
                  <a:srgbClr val="7030A0"/>
                </a:solidFill>
              </a:rPr>
              <a:t> his family.)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928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1: pronounce the words correctly: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28688"/>
            <a:ext cx="9144000" cy="5929312"/>
          </a:xfrm>
          <a:noFill/>
        </p:spPr>
      </p:pic>
      <p:sp>
        <p:nvSpPr>
          <p:cNvPr id="4" name="Прямоугольник 3"/>
          <p:cNvSpPr/>
          <p:nvPr/>
        </p:nvSpPr>
        <p:spPr>
          <a:xfrm>
            <a:off x="4000496" y="4286256"/>
            <a:ext cx="1071570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me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768" y="3429000"/>
            <a:ext cx="1857388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aunt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2285992"/>
            <a:ext cx="1857388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uncle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5143512"/>
            <a:ext cx="3286148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grandmother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642918"/>
            <a:ext cx="3286148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grandfather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928934"/>
            <a:ext cx="1928794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mother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2357430"/>
            <a:ext cx="1785950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father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6143644"/>
            <a:ext cx="2357422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brother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5715016"/>
            <a:ext cx="2357422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cousin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800" b="1" dirty="0" smtClean="0">
                <a:solidFill>
                  <a:srgbClr val="7030A0"/>
                </a:solidFill>
              </a:rPr>
              <a:t>mother   niece  grandfather cousin    aunt grandmother father brother uncle </a:t>
            </a:r>
            <a:br>
              <a:rPr lang="en-US" sz="9800" b="1" dirty="0" smtClean="0">
                <a:solidFill>
                  <a:srgbClr val="7030A0"/>
                </a:solidFill>
              </a:rPr>
            </a:br>
            <a:r>
              <a:rPr lang="en-US" sz="9800" b="1" dirty="0" smtClean="0">
                <a:solidFill>
                  <a:srgbClr val="7030A0"/>
                </a:solidFill>
              </a:rPr>
              <a:t>  </a:t>
            </a: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  </a:t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10700" dirty="0" smtClean="0">
                <a:solidFill>
                  <a:srgbClr val="7030A0"/>
                </a:solidFill>
              </a:rPr>
              <a:t>Which other close relatives can you name?</a:t>
            </a:r>
            <a:br>
              <a:rPr lang="en-US" sz="10700" dirty="0" smtClean="0">
                <a:solidFill>
                  <a:srgbClr val="7030A0"/>
                </a:solidFill>
              </a:rPr>
            </a:br>
            <a:r>
              <a:rPr lang="en-US" sz="10700" dirty="0" smtClean="0">
                <a:solidFill>
                  <a:srgbClr val="7030A0"/>
                </a:solidFill>
              </a:rPr>
              <a:t/>
            </a:r>
            <a:br>
              <a:rPr lang="en-US" sz="10700" dirty="0" smtClean="0">
                <a:solidFill>
                  <a:srgbClr val="7030A0"/>
                </a:solidFill>
              </a:rPr>
            </a:br>
            <a:r>
              <a:rPr lang="en-US" sz="5300" dirty="0" smtClean="0">
                <a:solidFill>
                  <a:srgbClr val="7030A0"/>
                </a:solidFill>
              </a:rPr>
              <a:t/>
            </a:r>
            <a:br>
              <a:rPr lang="en-US" sz="5300" dirty="0" smtClean="0">
                <a:solidFill>
                  <a:srgbClr val="7030A0"/>
                </a:solidFill>
              </a:rPr>
            </a:br>
            <a:r>
              <a:rPr lang="en-US" sz="6000" dirty="0" smtClean="0">
                <a:solidFill>
                  <a:srgbClr val="7030A0"/>
                </a:solidFill>
              </a:rPr>
              <a:t/>
            </a:r>
            <a:br>
              <a:rPr lang="en-US" sz="6000" dirty="0" smtClean="0">
                <a:solidFill>
                  <a:srgbClr val="7030A0"/>
                </a:solidFill>
              </a:rPr>
            </a:br>
            <a:r>
              <a:rPr lang="en-US" sz="7300" dirty="0">
                <a:solidFill>
                  <a:srgbClr val="7030A0"/>
                </a:solidFill>
              </a:rPr>
              <a:t/>
            </a:r>
            <a:br>
              <a:rPr lang="en-US" sz="73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/>
            </a:r>
            <a:br>
              <a:rPr lang="en-US" sz="4800" dirty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>
                <a:solidFill>
                  <a:srgbClr val="7030A0"/>
                </a:solidFill>
              </a:rPr>
              <a:t/>
            </a:r>
            <a:br>
              <a:rPr lang="en-US" sz="9600" dirty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717</Words>
  <Application>Microsoft Office PowerPoint</Application>
  <PresentationFormat>Экран (4:3)</PresentationFormat>
  <Paragraphs>132</Paragraphs>
  <Slides>56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What are the most important things  in people’s life?</vt:lpstr>
      <vt:lpstr>  There are things which can change our life but we start and end with family.  </vt:lpstr>
      <vt:lpstr>  Give your points of view on the title of our lesson.  </vt:lpstr>
      <vt:lpstr> My family. </vt:lpstr>
      <vt:lpstr>            - Members of the family, - relatives, - their hobbies, - home responsibilities, - pets.                </vt:lpstr>
      <vt:lpstr>                             How to work: 1. Pronounce the words correctly. 2. Explain how to use s-endings in different functions: - plurals (a son-sons); - possessive case (my son’s friend); - Present Simple (in the 3rd perso-nal singular) (He loves his family.)                  </vt:lpstr>
      <vt:lpstr> Task 1: pronounce the words correctly:  </vt:lpstr>
      <vt:lpstr>                     mother   niece  grandfather cousin    aunt grandmother father brother uncle                      </vt:lpstr>
      <vt:lpstr>                     Which other close relatives can you name?                   </vt:lpstr>
      <vt:lpstr>                     (Family) mother  father     grandfather grandmother  brother sister son daughter uncle      aunt    cousin niece   nephew wife   husband                     </vt:lpstr>
      <vt:lpstr>Which ones are females?</vt:lpstr>
      <vt:lpstr>                     Females: grandmother, mother, daughter, sister, aunt, cousin, niece, wife.                     </vt:lpstr>
      <vt:lpstr>Which ones are males?</vt:lpstr>
      <vt:lpstr>                     Males: grandfather, father, son, brother, uncle, cousin, nephew, husband.                     </vt:lpstr>
      <vt:lpstr> Find all hidden words. </vt:lpstr>
      <vt:lpstr> Write the words from the letters. </vt:lpstr>
      <vt:lpstr>                          How to work: 1. Pronounce the words correctly. 2. Explain how to use s-endings in different functions: - plurals (a son-sons); - possessive case (my son’s friend); - Present Simple (in the 3rd personal singular) (He loves his family.)                  </vt:lpstr>
      <vt:lpstr>                     Let’s watch the film.                     </vt:lpstr>
      <vt:lpstr>                     One by one ask questions to each other and give full answers.                     </vt:lpstr>
      <vt:lpstr>What title can be given to the text? </vt:lpstr>
      <vt:lpstr>What is the film about? </vt:lpstr>
      <vt:lpstr>What is the name of the main hero of the film?</vt:lpstr>
      <vt:lpstr>Where does she live?</vt:lpstr>
      <vt:lpstr>How old is she? </vt:lpstr>
      <vt:lpstr>How many members are there in her family? </vt:lpstr>
      <vt:lpstr>What’s her father’s name? </vt:lpstr>
      <vt:lpstr>How old is he? </vt:lpstr>
      <vt:lpstr>What’s his hobby? </vt:lpstr>
      <vt:lpstr>What’s her mother’s name? </vt:lpstr>
      <vt:lpstr>How old is she? </vt:lpstr>
      <vt:lpstr>What’s her hobby? </vt:lpstr>
      <vt:lpstr>What’s her sister’s name? </vt:lpstr>
      <vt:lpstr>How old is she? </vt:lpstr>
      <vt:lpstr>What’s her hobby? </vt:lpstr>
      <vt:lpstr>What’s her brother’s name? </vt:lpstr>
      <vt:lpstr>How old is he? </vt:lpstr>
      <vt:lpstr>What does he like doing? </vt:lpstr>
      <vt:lpstr>Have they got any pets? </vt:lpstr>
      <vt:lpstr>What’s its name? </vt:lpstr>
      <vt:lpstr>How old is it? </vt:lpstr>
      <vt:lpstr>Does Anna love her dog ? </vt:lpstr>
      <vt:lpstr>Are they friends? </vt:lpstr>
      <vt:lpstr>What kind of family is that? </vt:lpstr>
      <vt:lpstr>                           Explain how to use s-endings in different functions: - Plurals (a son-sons); - Possessive Case (my son’s friend/ my sons’ friend(s)); - Present Simple (in the 3rd Personal Singular) (I love my family. / He loves his family.)                   </vt:lpstr>
      <vt:lpstr>What do you know about these words:</vt:lpstr>
      <vt:lpstr>                     Individual tasks “S-endings”                   </vt:lpstr>
      <vt:lpstr>1.Make a topic about Anna’s family  (in Present Simple:  in the third personal singular).</vt:lpstr>
      <vt:lpstr>2. Write the nouns in plurals Find the odd words.</vt:lpstr>
      <vt:lpstr>3.Choose the correct word and explain how to use Possessive Case.</vt:lpstr>
      <vt:lpstr>4. Choose the correct word and explain how to use Pr. Simple (in the third personal singular).</vt:lpstr>
      <vt:lpstr>                          How to work: 1. Pronounce the words correctly. 2. Use “older - (the) oldest” or “elder-(the) eldest” to compare ones’ relatives’ age. 3. Explain how to use s-endings in different functions: - plurals (a son-sons); - possessive case (my son’s friend); - Present Simple (in the 3rd personal singular) (He loves his family.)                  </vt:lpstr>
      <vt:lpstr>            - members of the family, - relatives, - hobbies, - pets.                </vt:lpstr>
      <vt:lpstr>We have revised:</vt:lpstr>
      <vt:lpstr>  There are things which can change our life but we start and end with family.  </vt:lpstr>
      <vt:lpstr>            Your home task for Friday: 1. Make a topic about your family. 2. Make a topic about Anna’s family according to the questions you have. 3. Read and translate the text about Anna’s family.                </vt:lpstr>
      <vt:lpstr>Слайд 56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most important things in our life?</dc:title>
  <dc:creator>Admin</dc:creator>
  <cp:lastModifiedBy>Admin</cp:lastModifiedBy>
  <cp:revision>67</cp:revision>
  <dcterms:created xsi:type="dcterms:W3CDTF">2013-01-22T15:21:33Z</dcterms:created>
  <dcterms:modified xsi:type="dcterms:W3CDTF">2014-04-17T17:00:10Z</dcterms:modified>
</cp:coreProperties>
</file>