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4%D0%B5%D0%BB%D0%B5%D0%BD%D0%B8%D0%B5_%28%D0%BC%D0%B0%D1%82%D0%B5%D0%BC%D0%B0%D1%82%D0%B8%D0%BA%D0%B0%29" TargetMode="External"/><Relationship Id="rId13" Type="http://schemas.openxmlformats.org/officeDocument/2006/relationships/hyperlink" Target="https://ru.wikipedia.org/wiki/%D0%94%D1%8E%D0%B9%D0%BC" TargetMode="External"/><Relationship Id="rId3" Type="http://schemas.openxmlformats.org/officeDocument/2006/relationships/hyperlink" Target="https://ru.wikipedia.org/wiki/%D0%98%D0%B4%D0%B5%D0%B0%D0%BB%D0%B8%D0%B7%D0%B0%D1%86%D0%B8%D1%8F" TargetMode="External"/><Relationship Id="rId7" Type="http://schemas.openxmlformats.org/officeDocument/2006/relationships/hyperlink" Target="https://ru.wikipedia.org/wiki/%D0%A3%D0%BC%D0%BD%D0%BE%D0%B6%D0%B5%D0%BD%D0%B8%D0%B5" TargetMode="External"/><Relationship Id="rId12" Type="http://schemas.openxmlformats.org/officeDocument/2006/relationships/hyperlink" Target="https://ru.wikipedia.org/wiki/%D0%A8%D0%B8%D0%BB%D0%BB%D0%B8%D0%BD%D0%B3_%28%D0%B0%D0%BD%D0%B3%D0%BB%D0%B8%D0%B9%D1%81%D0%BA%D0%B0%D1%8F_%D0%BC%D0%BE%D0%BD%D0%B5%D1%82%D0%B0%29" TargetMode="External"/><Relationship Id="rId2" Type="http://schemas.openxmlformats.org/officeDocument/2006/relationships/hyperlink" Target="https://ru.wikipedia.org/wiki/%D0%9D%D0%B0%D1%82%D1%83%D1%80%D0%B0%D0%BB%D1%8C%D0%BD%D0%BE%D0%B5_%D1%87%D0%B8%D1%81%D0%BB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1%8B%D1%87%D0%B8%D1%82%D0%B0%D0%BD%D0%B8%D0%B5" TargetMode="External"/><Relationship Id="rId11" Type="http://schemas.openxmlformats.org/officeDocument/2006/relationships/hyperlink" Target="https://ru.wikipedia.org/wiki/%D0%9F%D0%B5%D0%BD%D0%BD%D0%B8" TargetMode="External"/><Relationship Id="rId5" Type="http://schemas.openxmlformats.org/officeDocument/2006/relationships/hyperlink" Target="https://ru.wikipedia.org/wiki/%D0%A1%D0%BB%D0%BE%D0%B6%D0%B5%D0%BD%D0%B8%D0%B5" TargetMode="External"/><Relationship Id="rId15" Type="http://schemas.openxmlformats.org/officeDocument/2006/relationships/hyperlink" Target="https://ru.wikipedia.org/wiki/%D0%AF%D1%80%D0%B4" TargetMode="External"/><Relationship Id="rId10" Type="http://schemas.openxmlformats.org/officeDocument/2006/relationships/hyperlink" Target="https://ru.wikipedia.org/wiki/%D0%A3%D0%BD%D1%86%D0%B8%D1%8F" TargetMode="External"/><Relationship Id="rId4" Type="http://schemas.openxmlformats.org/officeDocument/2006/relationships/hyperlink" Target="https://ru.wikipedia.org/wiki/%D0%9C%D0%BD%D0%BE%D0%B6%D0%B5%D1%81%D1%82%D0%B2%D0%BE" TargetMode="External"/><Relationship Id="rId9" Type="http://schemas.openxmlformats.org/officeDocument/2006/relationships/hyperlink" Target="https://ru.wikipedia.org/wiki/%D0%94%D0%B5%D1%81%D1%8F%D1%82%D0%B8%D1%87%D0%BD%D0%B0%D1%8F_%D0%B4%D1%80%D0%BE%D0%B1%D1%8C" TargetMode="External"/><Relationship Id="rId14" Type="http://schemas.openxmlformats.org/officeDocument/2006/relationships/hyperlink" Target="https://ru.wikipedia.org/wiki/%D0%A4%D1%83%D1%8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0%D0%B0%D0%BF%D0%B5%D1%86%D0%B8%D1%8F" TargetMode="External"/><Relationship Id="rId2" Type="http://schemas.openxmlformats.org/officeDocument/2006/relationships/hyperlink" Target="https://ru.wikipedia.org/wiki/%D0%A0%D0%BE%D0%BC%D0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B%D0%BE%D1%89%D0%B0%D0%B4%D1%8C" TargetMode="External"/><Relationship Id="rId5" Type="http://schemas.openxmlformats.org/officeDocument/2006/relationships/hyperlink" Target="https://ru.wikipedia.org/wiki/%D0%9F%D0%B5%D1%80%D0%B8%D0%BC%D0%B5%D1%82%D1%80" TargetMode="External"/><Relationship Id="rId4" Type="http://schemas.openxmlformats.org/officeDocument/2006/relationships/hyperlink" Target="https://ru.wikipedia.org/wiki/%D0%A1%D1%84%D0%B5%D1%80%D0%B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0%D1%82%D0%B5%D0%BC%D0%B0%D1%82%D0%B8%D0%BA%D0%B0_%D0%B2_%D0%B4%D1%80%D0%B5%D0%B2%D0%BD%D0%B5%D0%BC_%D0%9A%D0%B8%D1%82%D0%B0%D0%B5" TargetMode="External"/><Relationship Id="rId13" Type="http://schemas.openxmlformats.org/officeDocument/2006/relationships/hyperlink" Target="https://ru.wikipedia.org/wiki/%D0%98%D1%81%D1%82%D0%BE%D1%80%D0%B8%D1%8F_%D0%BC%D0%B0%D1%82%D0%B5%D0%BC%D0%B0%D1%82%D0%B8%D0%BA%D0%B8" TargetMode="External"/><Relationship Id="rId3" Type="http://schemas.openxmlformats.org/officeDocument/2006/relationships/hyperlink" Target="https://ru.wikipedia.org/wiki/%D0%A4%D0%B8%D0%B3%D1%83%D1%80%D0%B0_%28%D0%B3%D0%B5%D0%BE%D0%BC%D0%B5%D1%82%D1%80%D0%B8%D1%8F%29" TargetMode="External"/><Relationship Id="rId7" Type="http://schemas.openxmlformats.org/officeDocument/2006/relationships/hyperlink" Target="https://ru.wikipedia.org/wiki/%D0%92%D0%B0%D0%B2%D0%B8%D0%BB%D0%BE%D0%BD%D1%81%D0%BA%D0%B0%D1%8F_%D0%BC%D0%B0%D1%82%D0%B5%D0%BC%D0%B0%D1%82%D0%B8%D0%BA%D0%B0" TargetMode="External"/><Relationship Id="rId12" Type="http://schemas.openxmlformats.org/officeDocument/2006/relationships/hyperlink" Target="https://ru.wikipedia.org/wiki/%D0%9C%D0%B0%D1%82%D0%B5%D0%BC%D0%B0%D1%82%D0%B8%D0%BA%D0%B0_%D0%B8%D1%81%D0%BB%D0%B0%D0%BC%D1%81%D0%BA%D0%BE%D0%B3%D0%BE_%D1%81%D1%80%D0%B5%D0%B4%D0%BD%D0%B5%D0%B2%D0%B5%D0%BA%D0%BE%D0%B2%D1%8C%D1%8F" TargetMode="External"/><Relationship Id="rId2" Type="http://schemas.openxmlformats.org/officeDocument/2006/relationships/hyperlink" Target="https://ru.wikipedia.org/wiki/%D0%9C%D0%B0%D1%82%D0%B5%D0%BC%D0%B0%D1%82%D0%B8%D0%BA%D0%B0" TargetMode="External"/><Relationship Id="rId16" Type="http://schemas.openxmlformats.org/officeDocument/2006/relationships/hyperlink" Target="https://ru.wikipedia.org/wiki/%D0%9F%D1%80%D0%BE%D0%B3%D1%80%D0%B5%D1%81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E%D0%B1%D1%8A%D1%91%D0%BC" TargetMode="External"/><Relationship Id="rId11" Type="http://schemas.openxmlformats.org/officeDocument/2006/relationships/hyperlink" Target="https://ru.wikipedia.org/wiki/%D0%9D%D0%B0%D1%87%D0%B0%D0%BB%D0%B0_%D0%95%D0%B2%D0%BA%D0%BB%D0%B8%D0%B4%D0%B0" TargetMode="External"/><Relationship Id="rId5" Type="http://schemas.openxmlformats.org/officeDocument/2006/relationships/hyperlink" Target="https://ru.wikipedia.org/wiki/%D0%98%D0%B4%D0%B5%D0%B0%D0%BB%D0%B8%D0%B7%D0%B0%D1%86%D0%B8%D1%8F" TargetMode="External"/><Relationship Id="rId15" Type="http://schemas.openxmlformats.org/officeDocument/2006/relationships/hyperlink" Target="https://ru.wikipedia.org/wiki/%D0%9C%D0%B0%D1%82%D0%B5%D0%BC%D0%B0%D1%82%D0%B8%D1%87%D0%B5%D1%81%D0%BA%D0%B8%D0%B9_%D0%B0%D0%BD%D0%B0%D0%BB%D0%B8%D0%B7" TargetMode="External"/><Relationship Id="rId10" Type="http://schemas.openxmlformats.org/officeDocument/2006/relationships/hyperlink" Target="https://ru.wikipedia.org/wiki/%D0%9C%D0%B0%D1%82%D0%B5%D0%BC%D0%B0%D1%82%D0%B8%D0%BA%D0%B0_%D0%B2_%D0%94%D1%80%D0%B5%D0%B2%D0%BD%D0%B5%D0%B9_%D0%93%D1%80%D0%B5%D1%86%D0%B8%D0%B8" TargetMode="External"/><Relationship Id="rId4" Type="http://schemas.openxmlformats.org/officeDocument/2006/relationships/hyperlink" Target="https://ru.wikipedia.org/wiki/%D0%A7%D0%B8%D1%81%D0%BB%D0%BE" TargetMode="External"/><Relationship Id="rId9" Type="http://schemas.openxmlformats.org/officeDocument/2006/relationships/hyperlink" Target="https://ru.wikipedia.org/wiki/%D0%98%D1%81%D1%82%D0%BE%D1%80%D0%B8%D1%8F_%D0%BC%D0%B0%D1%82%D0%B5%D0%BC%D0%B0%D1%82%D0%B8%D0%BA%D0%B8_%D0%B2_%D0%98%D0%BD%D0%B4%D0%B8%D0%B8" TargetMode="External"/><Relationship Id="rId14" Type="http://schemas.openxmlformats.org/officeDocument/2006/relationships/hyperlink" Target="https://ru.wikipedia.org/wiki/%D0%A4%D1%83%D0%BD%D0%BA%D1%86%D0%B8%D1%8F_%28%D0%BC%D0%B0%D1%82%D0%B5%D0%BC%D0%B0%D1%82%D0%B8%D0%BA%D0%B0%2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0%D1%82%D0%B5%D0%BC%D0%B0%D1%82%D0%B8%D1%87%D0%B5%D1%81%D0%BA%D0%B0%D1%8F_%D1%81%D1%82%D1%80%D1%83%D0%BA%D1%82%D1%83%D1%80%D0%B0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ru.wikipedia.org/wiki/%D0%9A%D0%BE%D0%BB%D0%B8%D1%87%D0%B5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E%D0%B1%D1%8A%D1%91%D0%BC" TargetMode="External"/><Relationship Id="rId5" Type="http://schemas.openxmlformats.org/officeDocument/2006/relationships/hyperlink" Target="https://ru.wikipedia.org/wiki/%D0%9F%D0%BE%D0%B2%D0%B5%D1%80%D1%85%D0%BD%D0%BE%D1%81%D1%82%D1%8C" TargetMode="External"/><Relationship Id="rId4" Type="http://schemas.openxmlformats.org/officeDocument/2006/relationships/hyperlink" Target="https://ru.wikipedia.org/wiki/%D0%9A%D1%80%D0%B8%D0%B2%D0%B0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0%D0%BB%D0%B5%D0%BE%D0%BB%D0%B8%D1%82" TargetMode="External"/><Relationship Id="rId2" Type="http://schemas.openxmlformats.org/officeDocument/2006/relationships/hyperlink" Target="https://ru.wikipedia.org/wiki/%D0%A7%D0%B8%D1%81%D0%BB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8%D1%81%D1%82%D0%B5%D0%BC%D0%B0_%D1%81%D1%87%D0%B8%D1%81%D0%BB%D0%B5%D0%BD%D0%B8%D1%8F" TargetMode="External"/><Relationship Id="rId2" Type="http://schemas.openxmlformats.org/officeDocument/2006/relationships/hyperlink" Target="https://ru.wikipedia.org/wiki/%D0%98%D0%BD%D0%B4%D0%BE%D0%B5%D0%B2%D1%80%D0%BE%D0%BF%D0%B5%D0%B9%D1%81%D0%BA%D0%B8%D0%B5_%D1%8F%D0%B7%D1%8B%D0%BA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ru.wikipedia.org/wiki/%D0%A8%D0%B5%D1%81%D1%82%D0%B8%D0%B4%D0%B5%D1%81%D1%8F%D1%82%D0%B5%D1%80%D0%B8%D1%87%D0%BD%D0%B0%D1%8F_%D1%81%D0%B8%D1%81%D1%82%D0%B5%D0%BC%D0%B0_%D1%81%D1%87%D0%B8%D1%81%D0%BB%D0%B5%D0%BD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4%D0%B2%D0%BE%D0%B8%D1%87%D0%BD%D0%B0%D1%8F_%D1%81%D0%B8%D1%81%D1%82%D0%B5%D0%BC%D0%B0_%D1%81%D1%87%D0%B8%D1%81%D0%BB%D0%B5%D0%BD%D0%B8%D1%8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История математики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Возникновение арифметики и геометрии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28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Когда понятие абстрактного числа окончательно утвердилось, следующей ступенью стали операции с числами. </a:t>
            </a:r>
            <a:r>
              <a:rPr lang="ru-RU" dirty="0">
                <a:hlinkClick r:id="rId2" tooltip="Натуральное число"/>
              </a:rPr>
              <a:t>Натуральное число</a:t>
            </a:r>
            <a:r>
              <a:rPr lang="ru-RU" dirty="0"/>
              <a:t> — это </a:t>
            </a:r>
            <a:r>
              <a:rPr lang="ru-RU" dirty="0">
                <a:hlinkClick r:id="rId3" tooltip="Идеализация"/>
              </a:rPr>
              <a:t>идеализация</a:t>
            </a:r>
            <a:r>
              <a:rPr lang="ru-RU" dirty="0"/>
              <a:t> конечного </a:t>
            </a:r>
            <a:r>
              <a:rPr lang="ru-RU" dirty="0">
                <a:hlinkClick r:id="rId4" tooltip="Множество"/>
              </a:rPr>
              <a:t>множества</a:t>
            </a:r>
            <a:r>
              <a:rPr lang="ru-RU" dirty="0"/>
              <a:t> однородных, устойчивых и неделимых предметов (людей, овец, дней и т. п</a:t>
            </a:r>
            <a:r>
              <a:rPr lang="ru-RU" dirty="0" smtClean="0"/>
              <a:t>.). </a:t>
            </a:r>
            <a:r>
              <a:rPr lang="ru-RU" dirty="0"/>
              <a:t>Для счёта нужно иметь математические модели таких важных событий, как объединение нескольких множеств в одно или, наоборот, отделение части множества. Так появились операции </a:t>
            </a:r>
            <a:r>
              <a:rPr lang="ru-RU" dirty="0">
                <a:hlinkClick r:id="rId5" tooltip="Сложение"/>
              </a:rPr>
              <a:t>сложения</a:t>
            </a:r>
            <a:r>
              <a:rPr lang="ru-RU" dirty="0"/>
              <a:t> и </a:t>
            </a:r>
            <a:r>
              <a:rPr lang="ru-RU" dirty="0">
                <a:hlinkClick r:id="rId6" tooltip="Вычитание"/>
              </a:rPr>
              <a:t>вычитания</a:t>
            </a:r>
            <a:r>
              <a:rPr lang="ru-RU" dirty="0"/>
              <a:t>. </a:t>
            </a:r>
            <a:r>
              <a:rPr lang="ru-RU" dirty="0">
                <a:hlinkClick r:id="rId7" tooltip="Умножение"/>
              </a:rPr>
              <a:t>Умножение</a:t>
            </a:r>
            <a:r>
              <a:rPr lang="ru-RU" dirty="0"/>
              <a:t> для натуральных чисел появилось в качестве, так сказать, пакетного сложения. Свойства и взаимосвязь операций открывались постепенно.</a:t>
            </a:r>
          </a:p>
          <a:p>
            <a:r>
              <a:rPr lang="ru-RU" dirty="0"/>
              <a:t>Другое важное практическое действие — разделение на части — со временем абстрагировалось в четвёртую арифметическую операцию — </a:t>
            </a:r>
            <a:r>
              <a:rPr lang="ru-RU" dirty="0">
                <a:hlinkClick r:id="rId8" tooltip="Деление (математика)"/>
              </a:rPr>
              <a:t>деление</a:t>
            </a:r>
            <a:r>
              <a:rPr lang="ru-RU" dirty="0"/>
              <a:t>. Делить на 10 частей сложно, поэтому </a:t>
            </a:r>
            <a:r>
              <a:rPr lang="ru-RU" dirty="0">
                <a:hlinkClick r:id="rId9" tooltip="Десятичная дробь"/>
              </a:rPr>
              <a:t>десятичные дроби</a:t>
            </a:r>
            <a:r>
              <a:rPr lang="ru-RU" dirty="0"/>
              <a:t>, удобные в сложных вычислениях, появились сравнительно поздно. Первые дроби обычно имели знаменателем 2, 3, 4, 8 или 12. Например, у римлян стандартной дробью была </a:t>
            </a:r>
            <a:r>
              <a:rPr lang="ru-RU" dirty="0">
                <a:hlinkClick r:id="rId10" tooltip="Унция"/>
              </a:rPr>
              <a:t>унция</a:t>
            </a:r>
            <a:r>
              <a:rPr lang="ru-RU" dirty="0"/>
              <a:t> (1/12). Средневековые денежные и мерные системы несут на себе явный отпечаток древних недесятичных систем: 1 английский </a:t>
            </a:r>
            <a:r>
              <a:rPr lang="ru-RU" dirty="0">
                <a:hlinkClick r:id="rId11" tooltip="Пенни"/>
              </a:rPr>
              <a:t>пенс</a:t>
            </a:r>
            <a:r>
              <a:rPr lang="ru-RU" dirty="0"/>
              <a:t> = 1/12 </a:t>
            </a:r>
            <a:r>
              <a:rPr lang="ru-RU" dirty="0">
                <a:hlinkClick r:id="rId12" tooltip="Шиллинг (английская монета)"/>
              </a:rPr>
              <a:t>шиллинга</a:t>
            </a:r>
            <a:r>
              <a:rPr lang="ru-RU" dirty="0"/>
              <a:t>, 1 </a:t>
            </a:r>
            <a:r>
              <a:rPr lang="ru-RU" dirty="0">
                <a:hlinkClick r:id="rId13" tooltip="Дюйм"/>
              </a:rPr>
              <a:t>дюйм</a:t>
            </a:r>
            <a:r>
              <a:rPr lang="ru-RU" dirty="0"/>
              <a:t> = 1/12 </a:t>
            </a:r>
            <a:r>
              <a:rPr lang="ru-RU" dirty="0">
                <a:hlinkClick r:id="rId14" tooltip="Фут"/>
              </a:rPr>
              <a:t>фута</a:t>
            </a:r>
            <a:r>
              <a:rPr lang="ru-RU" dirty="0"/>
              <a:t>, 1 фут = 1/3 </a:t>
            </a:r>
            <a:r>
              <a:rPr lang="ru-RU" dirty="0">
                <a:hlinkClick r:id="rId15" tooltip="Ярд"/>
              </a:rPr>
              <a:t>ярда</a:t>
            </a:r>
            <a:r>
              <a:rPr lang="ru-RU" dirty="0"/>
              <a:t> и т. 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9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Примерно в то же время, что и числа, человек абстрагировал плоские и пространственные формы. Они обычно получали названия схожих с ними реальных предметов: например, у греков «</a:t>
            </a:r>
            <a:r>
              <a:rPr lang="ru-RU" dirty="0" err="1">
                <a:hlinkClick r:id="rId2" tooltip="Ромб"/>
              </a:rPr>
              <a:t>ромбос</a:t>
            </a:r>
            <a:r>
              <a:rPr lang="ru-RU" dirty="0"/>
              <a:t>» означает волчок, «</a:t>
            </a:r>
            <a:r>
              <a:rPr lang="ru-RU" dirty="0" err="1"/>
              <a:t>трапедсион</a:t>
            </a:r>
            <a:r>
              <a:rPr lang="ru-RU" dirty="0"/>
              <a:t>» — столик (</a:t>
            </a:r>
            <a:r>
              <a:rPr lang="ru-RU" dirty="0">
                <a:hlinkClick r:id="rId3" tooltip="Трапеция"/>
              </a:rPr>
              <a:t>трапеция</a:t>
            </a:r>
            <a:r>
              <a:rPr lang="ru-RU" dirty="0"/>
              <a:t>), «</a:t>
            </a:r>
            <a:r>
              <a:rPr lang="ru-RU" dirty="0">
                <a:hlinkClick r:id="rId4" tooltip="Сфера"/>
              </a:rPr>
              <a:t>сфера</a:t>
            </a:r>
            <a:r>
              <a:rPr lang="ru-RU" dirty="0"/>
              <a:t>» — </a:t>
            </a:r>
            <a:r>
              <a:rPr lang="ru-RU" dirty="0" smtClean="0"/>
              <a:t>мяч.</a:t>
            </a:r>
            <a:endParaRPr lang="ru-RU" dirty="0"/>
          </a:p>
          <a:p>
            <a:r>
              <a:rPr lang="ru-RU" dirty="0"/>
              <a:t>Теория измерений появилась значительно позже, и нередко содержала ошибки: характерным примером является ложное учение о равенстве площадей фигур при равенстве их </a:t>
            </a:r>
            <a:r>
              <a:rPr lang="ru-RU" dirty="0">
                <a:hlinkClick r:id="rId5" tooltip="Периметр"/>
              </a:rPr>
              <a:t>периметров</a:t>
            </a:r>
            <a:r>
              <a:rPr lang="ru-RU" dirty="0"/>
              <a:t>, и обратно. Это неудивительно: измерительным инструментом служила мерная верёвка с узлами или пометками, так что измерить периметр можно было без труда, а для определения </a:t>
            </a:r>
            <a:r>
              <a:rPr lang="ru-RU" dirty="0">
                <a:hlinkClick r:id="rId6" tooltip="Площадь"/>
              </a:rPr>
              <a:t>площади</a:t>
            </a:r>
            <a:r>
              <a:rPr lang="ru-RU" dirty="0"/>
              <a:t> в общем случае ни инструментов, ни математических методов не было. Измерения служили важнейшим применением дробных чисел и источником развития их теории.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35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 истории </a:t>
            </a:r>
            <a:r>
              <a:rPr lang="ru-RU" sz="2000" dirty="0">
                <a:hlinkClick r:id="rId2" tooltip="Математика"/>
              </a:rPr>
              <a:t>математики</a:t>
            </a:r>
            <a:r>
              <a:rPr lang="ru-RU" sz="2000" dirty="0"/>
              <a:t> традиционно выделяются несколько этапов развития математических знаний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Формирование понятия </a:t>
            </a:r>
            <a:r>
              <a:rPr lang="ru-RU" dirty="0">
                <a:hlinkClick r:id="rId3" tooltip="Фигура (геометрия)"/>
              </a:rPr>
              <a:t>геометрической фигуры</a:t>
            </a:r>
            <a:r>
              <a:rPr lang="ru-RU" dirty="0"/>
              <a:t> и </a:t>
            </a:r>
            <a:r>
              <a:rPr lang="ru-RU" dirty="0">
                <a:hlinkClick r:id="rId4" tooltip="Число"/>
              </a:rPr>
              <a:t>числа</a:t>
            </a:r>
            <a:r>
              <a:rPr lang="ru-RU" dirty="0"/>
              <a:t> как </a:t>
            </a:r>
            <a:r>
              <a:rPr lang="ru-RU" dirty="0">
                <a:hlinkClick r:id="rId5" tooltip="Идеализация"/>
              </a:rPr>
              <a:t>идеализации</a:t>
            </a:r>
            <a:r>
              <a:rPr lang="ru-RU" dirty="0"/>
              <a:t> реальных объектов и множеств однородных объектов. Появление счёта и измерения, которые позволили сравнивать различные числа, длины, площади и объёмы.</a:t>
            </a:r>
          </a:p>
          <a:p>
            <a:r>
              <a:rPr lang="ru-RU" dirty="0"/>
              <a:t>Изобретение арифметических операций. Накопление эмпирическим путём (методом проб и ошибок) знаний о свойствах арифметических действий, о способах измерения площадей и </a:t>
            </a:r>
            <a:r>
              <a:rPr lang="ru-RU" dirty="0">
                <a:hlinkClick r:id="rId6" tooltip="Объём"/>
              </a:rPr>
              <a:t>объёмов</a:t>
            </a:r>
            <a:r>
              <a:rPr lang="ru-RU" dirty="0"/>
              <a:t> простых фигур и тел. В этом направлении далеко продвинулись </a:t>
            </a:r>
            <a:r>
              <a:rPr lang="ru-RU" dirty="0">
                <a:hlinkClick r:id="rId7" tooltip="Вавилонская математика"/>
              </a:rPr>
              <a:t>шумеро-вавилонские</a:t>
            </a:r>
            <a:r>
              <a:rPr lang="ru-RU" dirty="0"/>
              <a:t>, </a:t>
            </a:r>
            <a:r>
              <a:rPr lang="ru-RU" dirty="0">
                <a:hlinkClick r:id="rId8" tooltip="Математика в древнем Китае"/>
              </a:rPr>
              <a:t>китайские</a:t>
            </a:r>
            <a:r>
              <a:rPr lang="ru-RU" dirty="0"/>
              <a:t> и </a:t>
            </a:r>
            <a:r>
              <a:rPr lang="ru-RU" dirty="0">
                <a:hlinkClick r:id="rId9" tooltip="История математики в Индии"/>
              </a:rPr>
              <a:t>индийские</a:t>
            </a:r>
            <a:r>
              <a:rPr lang="ru-RU" dirty="0"/>
              <a:t> математики древности.</a:t>
            </a:r>
          </a:p>
          <a:p>
            <a:r>
              <a:rPr lang="ru-RU" dirty="0"/>
              <a:t>Появление в </a:t>
            </a:r>
            <a:r>
              <a:rPr lang="ru-RU" dirty="0">
                <a:hlinkClick r:id="rId10" tooltip="Математика в Древней Греции"/>
              </a:rPr>
              <a:t>древней Греции</a:t>
            </a:r>
            <a:r>
              <a:rPr lang="ru-RU" dirty="0"/>
              <a:t> дедуктивной математической системы, показавшей, как получать новые математические истины на основе уже имеющихся. Венцом достижений древнегреческой математики стали </a:t>
            </a:r>
            <a:r>
              <a:rPr lang="ru-RU" dirty="0">
                <a:hlinkClick r:id="rId11" tooltip="Начала Евклида"/>
              </a:rPr>
              <a:t>«Начала» Евклида</a:t>
            </a:r>
            <a:r>
              <a:rPr lang="ru-RU" dirty="0"/>
              <a:t>, игравшие роль стандарта математической строгости в течение двух тысячелетий.</a:t>
            </a:r>
          </a:p>
          <a:p>
            <a:r>
              <a:rPr lang="ru-RU" dirty="0">
                <a:hlinkClick r:id="rId12" tooltip="Математика исламского средневековья"/>
              </a:rPr>
              <a:t>Математики стран ислама</a:t>
            </a:r>
            <a:r>
              <a:rPr lang="ru-RU" dirty="0"/>
              <a:t> не только сохранили античные достижения, но и смогли осуществить их синтез с открытиями индийских математиков, которые в теории чисел продвинулись дальше греков.</a:t>
            </a:r>
          </a:p>
          <a:p>
            <a:r>
              <a:rPr lang="ru-RU" dirty="0"/>
              <a:t>В XVI—XVIII веках возрождается и уходит далеко вперёд европейская математика. Её концептуальной основой в этот период являлась уверенность в том, что математические модели являются своего рода идеальным скелетом Вселенной</a:t>
            </a:r>
            <a:r>
              <a:rPr lang="ru-RU" baseline="30000" dirty="0">
                <a:hlinkClick r:id="rId13"/>
              </a:rPr>
              <a:t>[1]</a:t>
            </a:r>
            <a:r>
              <a:rPr lang="ru-RU" dirty="0"/>
              <a:t>, и поэтому открытие математических истин является одновременно открытием новых свойств реального мира. Главным успехом на этом пути стала разработка математических моделей зависимости переменных величин (</a:t>
            </a:r>
            <a:r>
              <a:rPr lang="ru-RU" dirty="0">
                <a:hlinkClick r:id="rId14" tooltip="Функция (математика)"/>
              </a:rPr>
              <a:t>функция</a:t>
            </a:r>
            <a:r>
              <a:rPr lang="ru-RU" dirty="0"/>
              <a:t>) и общая теория движения (</a:t>
            </a:r>
            <a:r>
              <a:rPr lang="ru-RU" dirty="0">
                <a:hlinkClick r:id="rId15" tooltip="Математический анализ"/>
              </a:rPr>
              <a:t>анализ бесконечно малых</a:t>
            </a:r>
            <a:r>
              <a:rPr lang="ru-RU" dirty="0"/>
              <a:t>). Все естественные науки были перестроены на базе новооткрытых математических моделей, и это привело к колоссальному их </a:t>
            </a:r>
            <a:r>
              <a:rPr lang="ru-RU" dirty="0">
                <a:hlinkClick r:id="rId16" tooltip="Прогресс"/>
              </a:rPr>
              <a:t>прогрессу</a:t>
            </a:r>
            <a:r>
              <a:rPr lang="ru-RU" dirty="0"/>
              <a:t>.</a:t>
            </a:r>
          </a:p>
          <a:p>
            <a:r>
              <a:rPr lang="ru-RU" dirty="0"/>
              <a:t>В XIX—XX веках становится понятно, что взаимоотношение математики и реальности далеко не столь просто, как ранее казалось. Не существует общепризнанного ответа на своего рода «основной вопрос философии математики»</a:t>
            </a:r>
            <a:r>
              <a:rPr lang="ru-RU" baseline="30000" dirty="0">
                <a:hlinkClick r:id="rId13"/>
              </a:rPr>
              <a:t>[2]</a:t>
            </a:r>
            <a:r>
              <a:rPr lang="ru-RU" dirty="0"/>
              <a:t>: найти причину «непостижимой эффективности математики в естественных науках»</a:t>
            </a:r>
            <a:r>
              <a:rPr lang="ru-RU" baseline="30000" dirty="0">
                <a:hlinkClick r:id="rId13"/>
              </a:rPr>
              <a:t>[3]</a:t>
            </a:r>
            <a:r>
              <a:rPr lang="ru-RU" dirty="0"/>
              <a:t>. В этом, и не только в этом, отношении математики разделились на множество дискутирующих школ. Наметилось несколько опасных тенденций</a:t>
            </a:r>
            <a:r>
              <a:rPr lang="ru-RU" baseline="30000" dirty="0">
                <a:hlinkClick r:id="rId13"/>
              </a:rPr>
              <a:t>[4]</a:t>
            </a:r>
            <a:r>
              <a:rPr lang="ru-RU" dirty="0"/>
              <a:t>: чрезмерно узкая специализация, изоляция от практических задач и др. В то же время мощь математики и её престиж, поддержанный эффективностью применения, высоки как никогда прежде.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89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ru-RU" dirty="0"/>
              <a:t>Математика в системе человеческих знаний есть раздел, занимающийся такими понятиями, как </a:t>
            </a:r>
            <a:r>
              <a:rPr lang="ru-RU" dirty="0">
                <a:hlinkClick r:id="rId2" tooltip="Количество"/>
              </a:rPr>
              <a:t>количество</a:t>
            </a:r>
            <a:r>
              <a:rPr lang="ru-RU" dirty="0"/>
              <a:t>, </a:t>
            </a:r>
            <a:r>
              <a:rPr lang="ru-RU" dirty="0">
                <a:hlinkClick r:id="rId3" tooltip="Математическая структура"/>
              </a:rPr>
              <a:t>структура</a:t>
            </a:r>
            <a:r>
              <a:rPr lang="ru-RU" dirty="0"/>
              <a:t>, соотношение и т. п. Развитие математики началось с создания практических искусств счёта и измерения </a:t>
            </a:r>
            <a:r>
              <a:rPr lang="ru-RU" dirty="0">
                <a:hlinkClick r:id="rId4" tooltip="Кривая"/>
              </a:rPr>
              <a:t>линий</a:t>
            </a:r>
            <a:r>
              <a:rPr lang="ru-RU" dirty="0"/>
              <a:t>, </a:t>
            </a:r>
            <a:r>
              <a:rPr lang="ru-RU" dirty="0">
                <a:hlinkClick r:id="rId5" tooltip="Поверхность"/>
              </a:rPr>
              <a:t>поверхностей</a:t>
            </a:r>
            <a:r>
              <a:rPr lang="ru-RU" dirty="0"/>
              <a:t> и </a:t>
            </a:r>
            <a:r>
              <a:rPr lang="ru-RU" dirty="0">
                <a:hlinkClick r:id="rId6" tooltip="Объём"/>
              </a:rPr>
              <a:t>объёмов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68960"/>
            <a:ext cx="4492724" cy="336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54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ru-RU" dirty="0"/>
              <a:t>Понятие о натуральных </a:t>
            </a:r>
            <a:r>
              <a:rPr lang="ru-RU" dirty="0">
                <a:hlinkClick r:id="rId2" tooltip="Число"/>
              </a:rPr>
              <a:t>числах</a:t>
            </a:r>
            <a:r>
              <a:rPr lang="ru-RU" dirty="0"/>
              <a:t> формировалось постепенно и осложнялось неумением первобытного человека отделять числовую абстракцию от её конкретного представления. Вследствие этого счёт долгое время оставался только вещественным — использовались пальцы, камешки, пометки и т. п. Археолог Б. А. Фролов обосновывает существование счёта уже в </a:t>
            </a:r>
            <a:r>
              <a:rPr lang="ru-RU" dirty="0">
                <a:hlinkClick r:id="rId3" tooltip="Палеолит"/>
              </a:rPr>
              <a:t>верхнем палеолите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4222254" cy="2577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27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С распространением счёта на больши́е количества появилась идея считать не только единицами, но и, так сказать, пакетами единиц, содержащими, например, 10 объектов. Эта идея немедленно отразилась в языке, а затем и в письменности. Принцип именования или изображения числа (нумерация) может </a:t>
            </a:r>
            <a:r>
              <a:rPr lang="ru-RU" sz="2800" dirty="0" smtClean="0"/>
              <a:t>быть:</a:t>
            </a:r>
            <a:endParaRPr lang="ru-RU" sz="2800" dirty="0"/>
          </a:p>
          <a:p>
            <a:r>
              <a:rPr lang="ru-RU" sz="2800" i="1" dirty="0"/>
              <a:t>аддитивным</a:t>
            </a:r>
            <a:r>
              <a:rPr lang="ru-RU" sz="2800" dirty="0"/>
              <a:t> (один+на+дцать, XXX = 30)</a:t>
            </a:r>
          </a:p>
          <a:p>
            <a:r>
              <a:rPr lang="ru-RU" sz="2800" i="1" dirty="0"/>
              <a:t>субтрактивным</a:t>
            </a:r>
            <a:r>
              <a:rPr lang="ru-RU" sz="2800" dirty="0"/>
              <a:t> (IX, </a:t>
            </a:r>
            <a:r>
              <a:rPr lang="ru-RU" sz="2800" dirty="0" err="1"/>
              <a:t>девя</a:t>
            </a:r>
            <a:r>
              <a:rPr lang="ru-RU" sz="2800" dirty="0"/>
              <a:t>-но-сто)</a:t>
            </a:r>
          </a:p>
          <a:p>
            <a:r>
              <a:rPr lang="ru-RU" sz="2800" i="1" dirty="0"/>
              <a:t>мультипликативным</a:t>
            </a:r>
            <a:r>
              <a:rPr lang="ru-RU" sz="2800" dirty="0"/>
              <a:t> (пять*</a:t>
            </a:r>
            <a:r>
              <a:rPr lang="ru-RU" sz="2800" dirty="0" err="1"/>
              <a:t>десят</a:t>
            </a:r>
            <a:r>
              <a:rPr lang="ru-RU" sz="2800" dirty="0"/>
              <a:t>, три*ста)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9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r>
              <a:rPr lang="ru-RU" dirty="0"/>
              <a:t>Для запоминания результатов счёта использовали зарубки, узелки и т. п. С изобретением письменности стали использовать буквы или особые значки для сокращённого изображения больших чисел. При таком кодировании обычно воспроизводился тот же принцип нумерации, что и в языке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89040"/>
            <a:ext cx="5427737" cy="2020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564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r>
              <a:rPr lang="ru-RU" sz="1600" dirty="0"/>
              <a:t>Названия чисел от двух (</a:t>
            </a:r>
            <a:r>
              <a:rPr lang="ru-RU" sz="1600" dirty="0" err="1"/>
              <a:t>zwei</a:t>
            </a:r>
            <a:r>
              <a:rPr lang="ru-RU" sz="1600" dirty="0"/>
              <a:t>, </a:t>
            </a:r>
            <a:r>
              <a:rPr lang="ru-RU" sz="1600" dirty="0" err="1"/>
              <a:t>two</a:t>
            </a:r>
            <a:r>
              <a:rPr lang="ru-RU" sz="1600" dirty="0"/>
              <a:t>, </a:t>
            </a:r>
            <a:r>
              <a:rPr lang="ru-RU" sz="1600" dirty="0" err="1"/>
              <a:t>duo</a:t>
            </a:r>
            <a:r>
              <a:rPr lang="ru-RU" sz="1600" dirty="0"/>
              <a:t>, </a:t>
            </a:r>
            <a:r>
              <a:rPr lang="ru-RU" sz="1600" dirty="0" err="1"/>
              <a:t>deux</a:t>
            </a:r>
            <a:r>
              <a:rPr lang="ru-RU" sz="1600" dirty="0"/>
              <a:t>, </a:t>
            </a:r>
            <a:r>
              <a:rPr lang="ru-RU" sz="1600" dirty="0" err="1"/>
              <a:t>dvi</a:t>
            </a:r>
            <a:r>
              <a:rPr lang="ru-RU" sz="1600" dirty="0"/>
              <a:t>, два…) до десяти, а также десятков и числа 100 в </a:t>
            </a:r>
            <a:r>
              <a:rPr lang="ru-RU" sz="1600" dirty="0">
                <a:hlinkClick r:id="rId2" tooltip="Индоевропейские языки"/>
              </a:rPr>
              <a:t>индоевропейских языках</a:t>
            </a:r>
            <a:r>
              <a:rPr lang="ru-RU" sz="1600" dirty="0"/>
              <a:t> сходны. Это говорит о том, что понятие абстрактного числа появилось очень давно, ещё до разделения этих языков. При образовании числительных у большинства народов число 10 занимает особое положение, так что понятно, что счёт по пальцам был широко распространён. Отсюда происходит повсеместно распространённая десятичная </a:t>
            </a:r>
            <a:r>
              <a:rPr lang="ru-RU" sz="1600" dirty="0">
                <a:hlinkClick r:id="rId3" tooltip="Система счисления"/>
              </a:rPr>
              <a:t>система счисления</a:t>
            </a:r>
            <a:r>
              <a:rPr lang="ru-RU" sz="1600" dirty="0"/>
              <a:t>. Хотя есть и исключения: 80 по-французски </a:t>
            </a:r>
            <a:r>
              <a:rPr lang="ru-RU" sz="1600" dirty="0" err="1"/>
              <a:t>quatre-vingt</a:t>
            </a:r>
            <a:r>
              <a:rPr lang="ru-RU" sz="1600" dirty="0"/>
              <a:t> (то есть 4 двадцатки), а 90 — </a:t>
            </a:r>
            <a:r>
              <a:rPr lang="ru-RU" sz="1600" dirty="0" err="1"/>
              <a:t>quatre-vingt-dix</a:t>
            </a:r>
            <a:r>
              <a:rPr lang="ru-RU" sz="1600" dirty="0"/>
              <a:t> (4*20+10); это употребление восходит к счёту по пальцам рук и ног. Аналогично устроены числительные датского, осетинского, абхазского языков. Ещё яснее счёт двадцатками в грузинском языке. Шумеры и ацтеки, судя по языку, первоначально считали пятёрками.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89040"/>
            <a:ext cx="475297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77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ru-RU" dirty="0"/>
              <a:t>Есть и более экзотичные варианты. Вавилоняне в научных расчётах использовали </a:t>
            </a:r>
            <a:r>
              <a:rPr lang="ru-RU" dirty="0" smtClean="0">
                <a:hlinkClick r:id="rId2" tooltip="Шестидесятеричная система счисления"/>
              </a:rPr>
              <a:t>шестидесятеричную и </a:t>
            </a:r>
            <a:r>
              <a:rPr lang="ru-RU" dirty="0" err="1" smtClean="0">
                <a:hlinkClick r:id="rId2" tooltip="Шестидесятеричная система счисления"/>
              </a:rPr>
              <a:t>двенадцатиричную</a:t>
            </a:r>
            <a:r>
              <a:rPr lang="ru-RU" dirty="0" smtClean="0">
                <a:hlinkClick r:id="rId2" tooltip="Шестидесятеричная система счисления"/>
              </a:rPr>
              <a:t> </a:t>
            </a:r>
            <a:r>
              <a:rPr lang="ru-RU" dirty="0">
                <a:hlinkClick r:id="rId2" tooltip="Шестидесятеричная система счисления"/>
              </a:rPr>
              <a:t>систему</a:t>
            </a:r>
            <a:r>
              <a:rPr lang="ru-RU" dirty="0"/>
              <a:t>. </a:t>
            </a:r>
            <a:r>
              <a:rPr lang="ru-RU" dirty="0" smtClean="0"/>
              <a:t>До сих пор в такой системе считаются часы и минуты, фунты и стерлинги в Великобритании.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2204864"/>
            <a:ext cx="2555493" cy="4050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01008"/>
            <a:ext cx="3719339" cy="241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79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 туземцы островов </a:t>
            </a:r>
            <a:r>
              <a:rPr lang="ru-RU" dirty="0" err="1"/>
              <a:t>Торресова</a:t>
            </a:r>
            <a:r>
              <a:rPr lang="ru-RU" dirty="0"/>
              <a:t> пролива — </a:t>
            </a:r>
            <a:r>
              <a:rPr lang="ru-RU" dirty="0">
                <a:hlinkClick r:id="rId2" tooltip="Двоичная система счисления"/>
              </a:rPr>
              <a:t>двоичную</a:t>
            </a:r>
            <a:r>
              <a:rPr lang="ru-RU" dirty="0"/>
              <a:t>: </a:t>
            </a:r>
            <a:r>
              <a:rPr lang="ru-RU" dirty="0" err="1"/>
              <a:t>Урапун</a:t>
            </a:r>
            <a:r>
              <a:rPr lang="ru-RU" dirty="0"/>
              <a:t> (1); </a:t>
            </a:r>
            <a:r>
              <a:rPr lang="ru-RU" dirty="0" err="1"/>
              <a:t>Окоза</a:t>
            </a:r>
            <a:r>
              <a:rPr lang="ru-RU" dirty="0"/>
              <a:t> (2); </a:t>
            </a:r>
            <a:r>
              <a:rPr lang="ru-RU" dirty="0" err="1"/>
              <a:t>Окоза-Урапун</a:t>
            </a:r>
            <a:r>
              <a:rPr lang="ru-RU" dirty="0"/>
              <a:t> (3); </a:t>
            </a:r>
            <a:r>
              <a:rPr lang="ru-RU" dirty="0" err="1"/>
              <a:t>Окоза-Окоза</a:t>
            </a:r>
            <a:r>
              <a:rPr lang="ru-RU" dirty="0"/>
              <a:t> (4); </a:t>
            </a:r>
            <a:r>
              <a:rPr lang="ru-RU" dirty="0" err="1"/>
              <a:t>Окоза-Окоза-Урапун</a:t>
            </a:r>
            <a:r>
              <a:rPr lang="ru-RU" dirty="0"/>
              <a:t> (5); </a:t>
            </a:r>
            <a:r>
              <a:rPr lang="ru-RU" dirty="0" err="1"/>
              <a:t>Окоза-Окоза-Окоза</a:t>
            </a:r>
            <a:r>
              <a:rPr lang="ru-RU" dirty="0"/>
              <a:t>(6)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633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667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История математики</vt:lpstr>
      <vt:lpstr>В истории математики традиционно выделяются несколько этапов развития математических знаний: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математики</dc:title>
  <dc:creator>user</dc:creator>
  <cp:lastModifiedBy>user</cp:lastModifiedBy>
  <cp:revision>3</cp:revision>
  <dcterms:created xsi:type="dcterms:W3CDTF">2015-11-02T09:18:06Z</dcterms:created>
  <dcterms:modified xsi:type="dcterms:W3CDTF">2015-11-02T09:53:49Z</dcterms:modified>
</cp:coreProperties>
</file>