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vb.ru/pushkin/02comm/0426.ht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48782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СТАНСЫ </a:t>
            </a:r>
            <a:r>
              <a:rPr lang="ru-RU" sz="2000" b="1" dirty="0" smtClean="0"/>
              <a:t>1826 г.</a:t>
            </a:r>
            <a:endParaRPr lang="ru-RU" sz="2000" b="1" dirty="0" smtClean="0"/>
          </a:p>
          <a:p>
            <a:r>
              <a:rPr lang="ru-RU" dirty="0" smtClean="0"/>
              <a:t>В надежде славы и добра</a:t>
            </a:r>
            <a:br>
              <a:rPr lang="ru-RU" dirty="0" smtClean="0"/>
            </a:br>
            <a:r>
              <a:rPr lang="ru-RU" dirty="0" smtClean="0"/>
              <a:t>Гляжу вперед я без боязни:</a:t>
            </a:r>
            <a:br>
              <a:rPr lang="ru-RU" dirty="0" smtClean="0"/>
            </a:br>
            <a:r>
              <a:rPr lang="ru-RU" dirty="0" smtClean="0"/>
              <a:t>Начало славных дней Петра</a:t>
            </a:r>
            <a:br>
              <a:rPr lang="ru-RU" dirty="0" smtClean="0"/>
            </a:br>
            <a:r>
              <a:rPr lang="ru-RU" dirty="0" smtClean="0"/>
              <a:t>Мрачили мятежи и казни.</a:t>
            </a:r>
          </a:p>
          <a:p>
            <a:r>
              <a:rPr lang="ru-RU" dirty="0" smtClean="0"/>
              <a:t>Но правдой он привлек сердца,</a:t>
            </a:r>
            <a:br>
              <a:rPr lang="ru-RU" dirty="0" smtClean="0"/>
            </a:br>
            <a:r>
              <a:rPr lang="ru-RU" dirty="0" smtClean="0"/>
              <a:t>Но нравы укротил наукой,</a:t>
            </a:r>
            <a:br>
              <a:rPr lang="ru-RU" dirty="0" smtClean="0"/>
            </a:br>
            <a:r>
              <a:rPr lang="ru-RU" dirty="0" smtClean="0"/>
              <a:t>И был от буйного стрельца</a:t>
            </a:r>
            <a:br>
              <a:rPr lang="ru-RU" dirty="0" smtClean="0"/>
            </a:br>
            <a:r>
              <a:rPr lang="ru-RU" dirty="0" smtClean="0"/>
              <a:t>Пред ним отличен </a:t>
            </a:r>
            <a:r>
              <a:rPr lang="ru-RU" dirty="0" smtClean="0">
                <a:hlinkClick r:id="rId2"/>
              </a:rPr>
              <a:t>Долгорукой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Самодержавною рукой</a:t>
            </a:r>
            <a:br>
              <a:rPr lang="ru-RU" dirty="0" smtClean="0"/>
            </a:br>
            <a:r>
              <a:rPr lang="ru-RU" dirty="0" smtClean="0"/>
              <a:t>Он смело сеял просвещенье,</a:t>
            </a:r>
            <a:br>
              <a:rPr lang="ru-RU" dirty="0" smtClean="0"/>
            </a:br>
            <a:r>
              <a:rPr lang="ru-RU" dirty="0" smtClean="0"/>
              <a:t>Не презирал страны родной:</a:t>
            </a:r>
            <a:br>
              <a:rPr lang="ru-RU" dirty="0" smtClean="0"/>
            </a:br>
            <a:r>
              <a:rPr lang="ru-RU" dirty="0" smtClean="0"/>
              <a:t>Он знал ее предназначенье.</a:t>
            </a:r>
          </a:p>
          <a:p>
            <a:r>
              <a:rPr lang="ru-RU" dirty="0" smtClean="0"/>
              <a:t>То академик, то герой,</a:t>
            </a:r>
            <a:br>
              <a:rPr lang="ru-RU" dirty="0" smtClean="0"/>
            </a:br>
            <a:r>
              <a:rPr lang="ru-RU" dirty="0" smtClean="0"/>
              <a:t>То мореплаватель, то плотник,</a:t>
            </a:r>
            <a:br>
              <a:rPr lang="ru-RU" dirty="0" smtClean="0"/>
            </a:br>
            <a:r>
              <a:rPr lang="ru-RU" dirty="0" smtClean="0"/>
              <a:t>Он всеобъемлющей душой</a:t>
            </a:r>
            <a:br>
              <a:rPr lang="ru-RU" dirty="0" smtClean="0"/>
            </a:br>
            <a:r>
              <a:rPr lang="ru-RU" dirty="0" smtClean="0"/>
              <a:t>На троне вечный был работник.</a:t>
            </a:r>
          </a:p>
          <a:p>
            <a:r>
              <a:rPr lang="ru-RU" dirty="0" smtClean="0"/>
              <a:t>Семейным сходством будь же горд;</a:t>
            </a:r>
            <a:br>
              <a:rPr lang="ru-RU" dirty="0" smtClean="0"/>
            </a:br>
            <a:r>
              <a:rPr lang="ru-RU" dirty="0" smtClean="0"/>
              <a:t>Во всем будь пращуру подобен:</a:t>
            </a:r>
            <a:br>
              <a:rPr lang="ru-RU" dirty="0" smtClean="0"/>
            </a:br>
            <a:r>
              <a:rPr lang="ru-RU" dirty="0" smtClean="0"/>
              <a:t>Как он, неутомим и тверд,</a:t>
            </a:r>
            <a:br>
              <a:rPr lang="ru-RU" dirty="0" smtClean="0"/>
            </a:br>
            <a:r>
              <a:rPr lang="ru-RU" dirty="0" smtClean="0"/>
              <a:t>И памятью, как он, незлобен.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http://mygazeta.com/i/cache/71581_PhotoNew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348880"/>
            <a:ext cx="6294572" cy="405006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0"/>
            <a:ext cx="50760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Люблю тебя, Петра творенье,</a:t>
            </a:r>
            <a:br>
              <a:rPr lang="ru-RU" sz="2000" b="1" dirty="0" smtClean="0"/>
            </a:br>
            <a:r>
              <a:rPr lang="ru-RU" sz="2000" b="1" dirty="0" smtClean="0"/>
              <a:t>Люблю твой строгий, стройный вид,</a:t>
            </a:r>
            <a:br>
              <a:rPr lang="ru-RU" sz="2000" b="1" dirty="0" smtClean="0"/>
            </a:br>
            <a:r>
              <a:rPr lang="ru-RU" sz="2000" b="1" dirty="0" smtClean="0"/>
              <a:t>Невы державное теченье,</a:t>
            </a:r>
            <a:br>
              <a:rPr lang="ru-RU" sz="2000" b="1" dirty="0" smtClean="0"/>
            </a:br>
            <a:r>
              <a:rPr lang="ru-RU" sz="2000" b="1" dirty="0" smtClean="0"/>
              <a:t>Береговой ее гранит,</a:t>
            </a:r>
            <a:br>
              <a:rPr lang="ru-RU" sz="2000" b="1" dirty="0" smtClean="0"/>
            </a:br>
            <a:r>
              <a:rPr lang="ru-RU" sz="2000" b="1" dirty="0" smtClean="0"/>
              <a:t>Твоих оград узор чугунный,</a:t>
            </a:r>
            <a:br>
              <a:rPr lang="ru-RU" sz="2000" b="1" dirty="0" smtClean="0"/>
            </a:br>
            <a:r>
              <a:rPr lang="ru-RU" sz="2000" b="1" dirty="0" smtClean="0"/>
              <a:t>Твоих задумчивых ночей</a:t>
            </a:r>
            <a:br>
              <a:rPr lang="ru-RU" sz="2000" b="1" dirty="0" smtClean="0"/>
            </a:br>
            <a:r>
              <a:rPr lang="ru-RU" sz="2000" b="1" dirty="0" smtClean="0"/>
              <a:t>Прозрачный сумрак, блеск безлунный,</a:t>
            </a:r>
            <a:br>
              <a:rPr lang="ru-RU" sz="2000" b="1" dirty="0" smtClean="0"/>
            </a:br>
            <a:r>
              <a:rPr lang="ru-RU" sz="2000" b="1" dirty="0" smtClean="0"/>
              <a:t>Когда я в комнате моей</a:t>
            </a:r>
            <a:br>
              <a:rPr lang="ru-RU" sz="2000" b="1" dirty="0" smtClean="0"/>
            </a:br>
            <a:r>
              <a:rPr lang="ru-RU" sz="2000" b="1" dirty="0" smtClean="0"/>
              <a:t>Пишу, читаю без лампады,</a:t>
            </a:r>
            <a:br>
              <a:rPr lang="ru-RU" sz="2000" b="1" dirty="0" smtClean="0"/>
            </a:br>
            <a:r>
              <a:rPr lang="ru-RU" sz="2000" b="1" dirty="0" smtClean="0"/>
              <a:t>И ясны спящие громады</a:t>
            </a:r>
            <a:br>
              <a:rPr lang="ru-RU" sz="2000" b="1" dirty="0" smtClean="0"/>
            </a:br>
            <a:r>
              <a:rPr lang="ru-RU" sz="2000" b="1" dirty="0" smtClean="0"/>
              <a:t>Пустынных улиц, и светла</a:t>
            </a:r>
            <a:br>
              <a:rPr lang="ru-RU" sz="2000" b="1" dirty="0" smtClean="0"/>
            </a:br>
            <a:r>
              <a:rPr lang="ru-RU" sz="2000" b="1" dirty="0" smtClean="0"/>
              <a:t>Адмиралтейская игла,</a:t>
            </a:r>
            <a:endParaRPr lang="ru-RU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http://img-2004-08.photosight.ru/05/574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Почему из царя-преобразователя, полного «великих дум», Петр превращается в «кумира на бронзовом коне», «горделивого истукана», которому нет дела до малых мира сего?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В чем, по-вашему, причины такого изменения в восприятии Петра у А.С.Пушкина?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Почему всадник мчится за безумным Евгением?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820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/>
              <a:t>Какие вопросы вы сформулировали бы, понимая противоречивость изображения образа Петра?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/>
              <a:t>Как сделать историю более человечной?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/>
              <a:t>В чем истинный смысл прогресса?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/>
              <a:t>Принесла ли прогрессивная реформаторская деятельность Петра счастье простому человеку?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/>
              <a:t>Как бы вы ответили на эти вопросы? Можно дать однозначный ответ? Почему?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71287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 smtClean="0"/>
              <a:t>«Куда ты скачешь, грозный конь, </a:t>
            </a:r>
            <a:endParaRPr lang="ru-RU" sz="3200" b="1" i="1" u="sng" dirty="0" smtClean="0"/>
          </a:p>
          <a:p>
            <a:r>
              <a:rPr lang="ru-RU" sz="3200" b="1" i="1" u="sng" dirty="0" smtClean="0"/>
              <a:t>И </a:t>
            </a:r>
            <a:r>
              <a:rPr lang="ru-RU" sz="3200" b="1" i="1" u="sng" dirty="0" smtClean="0"/>
              <a:t>где опустишь ты копыта?»</a:t>
            </a:r>
            <a:endParaRPr lang="ru-RU" sz="3200" b="1" i="1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95736" y="620688"/>
          <a:ext cx="4441530" cy="5476822"/>
        </p:xfrm>
        <a:graphic>
          <a:graphicData uri="http://schemas.openxmlformats.org/drawingml/2006/table">
            <a:tbl>
              <a:tblPr/>
              <a:tblGrid>
                <a:gridCol w="4441530"/>
              </a:tblGrid>
              <a:tr h="4064000">
                <a:tc>
                  <a:txBody>
                    <a:bodyPr/>
                    <a:lstStyle/>
                    <a:p>
                      <a:r>
                        <a:rPr lang="ru-RU" sz="1300" dirty="0"/>
                        <a:t/>
                      </a:r>
                      <a:br>
                        <a:rPr lang="ru-RU" sz="1300" dirty="0"/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Над омраченным Петроградом</a:t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Дышал ноябрь осенним хладом.</a:t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Дождь мелкий моросил. Туман</a:t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Все облекал в плащ затрапезный.</a:t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Все тот же медный великан,</a:t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Топча змею, скакал над бездной.</a:t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Там, у ограды, преклонен,</a:t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Громадой камня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отенен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Стоял он. Мыслей вихрь слепящий</a:t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Летел, взвивая ряд картин, -</a:t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Надежд, падений и годин.</a:t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Вот - вечер; тот же город спящий,</a:t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Здесь двое под одним плащом</a:t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Стоят, кропимые дождем,</a:t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Укрыты сумрачным гранитом,</a:t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Спиной к приподнятым копытам.</a:t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Как тесно руки двух слиты!</a:t>
                      </a:r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611560" y="123111"/>
            <a:ext cx="6984776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Валерий Брюсов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«Вариации на тему "Медного всадника"»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9/93/%D0%9F%D1%91%D1%82%D1%80_%D0%BD%D0%B0_%D0%90%D0%B4%D0%BC%D0%B8%D1%80%D0%B0%D0%BB%D1%82%D0%B5%D0%B9%D1%81%D0%BA%D0%BE%D0%B9_%D0%BD%D0%B0%D0%B1%D0%B5%D1%80%D0%B5%D0%B6%D0%BD%D0%BE%D0%B9_1.jpg/220px-%D0%9F%D1%91%D1%82%D1%80_%D0%BD%D0%B0_%D0%90%D0%B4%D0%BC%D0%B8%D1%80%D0%B0%D0%BB%D1%82%D0%B5%D0%B9%D1%81%D0%BA%D0%BE%D0%B9_%D0%BD%D0%B0%D0%B1%D0%B5%D1%80%D0%B5%D0%B6%D0%BD%D0%BE%D0%B9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36712"/>
            <a:ext cx="4104456" cy="546638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59632" y="188640"/>
            <a:ext cx="42758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 smtClean="0">
                <a:solidFill>
                  <a:srgbClr val="C00000"/>
                </a:solidFill>
              </a:rPr>
              <a:t>Л.А.Бернштама</a:t>
            </a:r>
            <a:r>
              <a:rPr lang="ru-RU" sz="2000" b="1" dirty="0" smtClean="0">
                <a:solidFill>
                  <a:srgbClr val="C00000"/>
                </a:solidFill>
              </a:rPr>
              <a:t> «Царь-плотник»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60648"/>
          <a:ext cx="8892480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6240"/>
                <a:gridCol w="4446240"/>
              </a:tblGrid>
              <a:tr h="63367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Горит восток зарею новой. </a:t>
                      </a:r>
                    </a:p>
                    <a:p>
                      <a:r>
                        <a:rPr lang="ru-RU" sz="2000" dirty="0" smtClean="0"/>
                        <a:t>Уж на равнине, по холмам </a:t>
                      </a:r>
                    </a:p>
                    <a:p>
                      <a:r>
                        <a:rPr lang="ru-RU" sz="2000" dirty="0" smtClean="0"/>
                        <a:t>Грохочут пушки. </a:t>
                      </a:r>
                    </a:p>
                    <a:p>
                      <a:r>
                        <a:rPr lang="ru-RU" sz="2000" dirty="0" smtClean="0"/>
                        <a:t>Дым багровый </a:t>
                      </a:r>
                    </a:p>
                    <a:p>
                      <a:r>
                        <a:rPr lang="ru-RU" sz="2000" dirty="0" smtClean="0"/>
                        <a:t>Кругами всходит к небесам Навстречу утренним лучам. </a:t>
                      </a:r>
                    </a:p>
                    <a:p>
                      <a:r>
                        <a:rPr lang="ru-RU" sz="2000" dirty="0" smtClean="0"/>
                        <a:t>Полки ряды свои сомкнули. В кустах рассыпались стрелки. Катятся ядра, свищут пули; Нависли хладные штыки. </a:t>
                      </a:r>
                    </a:p>
                    <a:p>
                      <a:r>
                        <a:rPr lang="ru-RU" sz="2000" dirty="0" smtClean="0"/>
                        <a:t>Сыны любимые победы,</a:t>
                      </a:r>
                    </a:p>
                    <a:p>
                      <a:r>
                        <a:rPr lang="ru-RU" sz="2000" dirty="0" smtClean="0"/>
                        <a:t> Сквозь огнь окопов рвутся шведы; Волнуясь, конница летит; </a:t>
                      </a:r>
                    </a:p>
                    <a:p>
                      <a:r>
                        <a:rPr lang="ru-RU" sz="2000" dirty="0" smtClean="0"/>
                        <a:t>Пехота движется за нею </a:t>
                      </a:r>
                    </a:p>
                    <a:p>
                      <a:r>
                        <a:rPr lang="ru-RU" sz="2000" dirty="0" smtClean="0"/>
                        <a:t>И тяжкой твердостью своею </a:t>
                      </a:r>
                    </a:p>
                    <a:p>
                      <a:r>
                        <a:rPr lang="ru-RU" sz="2000" dirty="0" smtClean="0"/>
                        <a:t>Ее стремление крепит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 битвы поле роковое </a:t>
                      </a:r>
                    </a:p>
                    <a:p>
                      <a:r>
                        <a:rPr lang="ru-RU" sz="2000" dirty="0" smtClean="0"/>
                        <a:t>Гремит, пылает здесь и там; </a:t>
                      </a:r>
                    </a:p>
                    <a:p>
                      <a:r>
                        <a:rPr lang="ru-RU" sz="2000" dirty="0" smtClean="0"/>
                        <a:t>Но явно счастье боевое </a:t>
                      </a:r>
                    </a:p>
                    <a:p>
                      <a:r>
                        <a:rPr lang="ru-RU" sz="2000" dirty="0" smtClean="0"/>
                        <a:t>Служить уж начинает нам.</a:t>
                      </a:r>
                    </a:p>
                    <a:p>
                      <a:r>
                        <a:rPr lang="ru-RU" sz="2000" dirty="0" smtClean="0"/>
                        <a:t> Пальбой отбитые дружины, Мешаясь, падают во прах. </a:t>
                      </a:r>
                    </a:p>
                    <a:p>
                      <a:r>
                        <a:rPr lang="ru-RU" sz="2000" dirty="0" smtClean="0"/>
                        <a:t>Уходит Розен сквозь теснины; Сдается пылкий </a:t>
                      </a:r>
                      <a:r>
                        <a:rPr lang="ru-RU" sz="2000" dirty="0" err="1" smtClean="0"/>
                        <a:t>Шлипенбах</a:t>
                      </a:r>
                      <a:r>
                        <a:rPr lang="ru-RU" sz="2000" dirty="0" smtClean="0"/>
                        <a:t>. </a:t>
                      </a:r>
                    </a:p>
                    <a:p>
                      <a:r>
                        <a:rPr lang="ru-RU" sz="2000" dirty="0" smtClean="0"/>
                        <a:t>Тесним мы шведов рать за ратью; Темнеет слава их знамен, </a:t>
                      </a:r>
                    </a:p>
                    <a:p>
                      <a:r>
                        <a:rPr lang="ru-RU" sz="2000" dirty="0" smtClean="0"/>
                        <a:t>И бога браней благодатью </a:t>
                      </a:r>
                    </a:p>
                    <a:p>
                      <a:r>
                        <a:rPr lang="ru-RU" sz="2000" dirty="0" smtClean="0"/>
                        <a:t>Наш каждый шаг запечатлен.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260648"/>
          <a:ext cx="8964488" cy="589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5242"/>
                <a:gridCol w="4369246"/>
              </a:tblGrid>
              <a:tr h="5891232">
                <a:tc>
                  <a:txBody>
                    <a:bodyPr/>
                    <a:lstStyle/>
                    <a:p>
                      <a:r>
                        <a:rPr lang="ru-RU" dirty="0" smtClean="0"/>
                        <a:t>Тогда-то свыше вдохновенный Раздался звучный глас Петра: </a:t>
                      </a:r>
                    </a:p>
                    <a:p>
                      <a:r>
                        <a:rPr lang="ru-RU" dirty="0" smtClean="0"/>
                        <a:t>«За дело, с богом!» </a:t>
                      </a:r>
                    </a:p>
                    <a:p>
                      <a:r>
                        <a:rPr lang="ru-RU" dirty="0" smtClean="0"/>
                        <a:t>Из шатра, </a:t>
                      </a:r>
                    </a:p>
                    <a:p>
                      <a:r>
                        <a:rPr lang="ru-RU" dirty="0" smtClean="0"/>
                        <a:t>Толпой любимцев окруженный, Выходит Петр. </a:t>
                      </a:r>
                    </a:p>
                    <a:p>
                      <a:r>
                        <a:rPr lang="ru-RU" dirty="0" smtClean="0"/>
                        <a:t>Его глаза Сияют. </a:t>
                      </a:r>
                    </a:p>
                    <a:p>
                      <a:r>
                        <a:rPr lang="ru-RU" dirty="0" smtClean="0"/>
                        <a:t>Лик его ужасен. </a:t>
                      </a:r>
                    </a:p>
                    <a:p>
                      <a:r>
                        <a:rPr lang="ru-RU" dirty="0" smtClean="0"/>
                        <a:t>Движенья быстры. Он прекрасен, </a:t>
                      </a:r>
                    </a:p>
                    <a:p>
                      <a:r>
                        <a:rPr lang="ru-RU" dirty="0" smtClean="0"/>
                        <a:t>Он весь, как божия гроза.</a:t>
                      </a:r>
                    </a:p>
                    <a:p>
                      <a:r>
                        <a:rPr lang="ru-RU" dirty="0" smtClean="0"/>
                        <a:t>Идет. Ему коня подводят. </a:t>
                      </a:r>
                    </a:p>
                    <a:p>
                      <a:r>
                        <a:rPr lang="ru-RU" dirty="0" smtClean="0"/>
                        <a:t>Ретив и смирен верный конь. </a:t>
                      </a:r>
                    </a:p>
                    <a:p>
                      <a:r>
                        <a:rPr lang="ru-RU" dirty="0" err="1" smtClean="0"/>
                        <a:t>Почуя</a:t>
                      </a:r>
                      <a:r>
                        <a:rPr lang="ru-RU" dirty="0" smtClean="0"/>
                        <a:t> роковой огонь, </a:t>
                      </a:r>
                    </a:p>
                    <a:p>
                      <a:r>
                        <a:rPr lang="ru-RU" dirty="0" smtClean="0"/>
                        <a:t>Дрожит. Глазами косо водит </a:t>
                      </a:r>
                    </a:p>
                    <a:p>
                      <a:r>
                        <a:rPr lang="ru-RU" dirty="0" smtClean="0"/>
                        <a:t>И мчится в прахе боевом, </a:t>
                      </a:r>
                    </a:p>
                    <a:p>
                      <a:r>
                        <a:rPr lang="ru-RU" dirty="0" smtClean="0"/>
                        <a:t>Гордясь могущим седоком.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Уж близок полдень. </a:t>
                      </a:r>
                    </a:p>
                    <a:p>
                      <a:r>
                        <a:rPr lang="ru-RU" dirty="0" smtClean="0"/>
                        <a:t>Жар пылает. </a:t>
                      </a:r>
                    </a:p>
                    <a:p>
                      <a:r>
                        <a:rPr lang="ru-RU" dirty="0" smtClean="0"/>
                        <a:t>Как пахарь, битва отдыхает, </a:t>
                      </a:r>
                    </a:p>
                    <a:p>
                      <a:r>
                        <a:rPr lang="ru-RU" dirty="0" smtClean="0"/>
                        <a:t>Кой-где гарцуют казаки. </a:t>
                      </a:r>
                    </a:p>
                    <a:p>
                      <a:r>
                        <a:rPr lang="ru-RU" dirty="0" smtClean="0"/>
                        <a:t>Равняясь, строятся полки. </a:t>
                      </a:r>
                    </a:p>
                    <a:p>
                      <a:r>
                        <a:rPr lang="ru-RU" dirty="0" smtClean="0"/>
                        <a:t>Молчит музыка боевая. </a:t>
                      </a:r>
                    </a:p>
                    <a:p>
                      <a:r>
                        <a:rPr lang="ru-RU" dirty="0" smtClean="0"/>
                        <a:t>На холмах пушки, присмирев, Прервали свой голодный рев. </a:t>
                      </a:r>
                    </a:p>
                    <a:p>
                      <a:r>
                        <a:rPr lang="ru-RU" dirty="0" smtClean="0"/>
                        <a:t>И се — равнину оглашая, </a:t>
                      </a:r>
                    </a:p>
                    <a:p>
                      <a:r>
                        <a:rPr lang="ru-RU" dirty="0" smtClean="0"/>
                        <a:t>Далече грянуло ура: </a:t>
                      </a:r>
                    </a:p>
                    <a:p>
                      <a:r>
                        <a:rPr lang="ru-RU" dirty="0" smtClean="0"/>
                        <a:t>Полки увидели Петра. </a:t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260648"/>
          <a:ext cx="842493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957"/>
                <a:gridCol w="3851979"/>
              </a:tblGrid>
              <a:tr h="3384376">
                <a:tc>
                  <a:txBody>
                    <a:bodyPr/>
                    <a:lstStyle/>
                    <a:p>
                      <a:r>
                        <a:rPr lang="ru-RU" dirty="0" smtClean="0"/>
                        <a:t>И он промчался пред полками,</a:t>
                      </a:r>
                    </a:p>
                    <a:p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Могущ</a:t>
                      </a:r>
                      <a:r>
                        <a:rPr lang="ru-RU" dirty="0" smtClean="0"/>
                        <a:t> и радостен, как бой. Он поле пожирал очами.</a:t>
                      </a:r>
                    </a:p>
                    <a:p>
                      <a:r>
                        <a:rPr lang="ru-RU" dirty="0" smtClean="0"/>
                        <a:t> За ним вослед неслись толпой Сии птенцы гнезда Петрова — В </a:t>
                      </a:r>
                      <a:r>
                        <a:rPr lang="ru-RU" dirty="0" err="1" smtClean="0"/>
                        <a:t>пременах</a:t>
                      </a:r>
                      <a:r>
                        <a:rPr lang="ru-RU" dirty="0" smtClean="0"/>
                        <a:t> жребия земного, </a:t>
                      </a:r>
                    </a:p>
                    <a:p>
                      <a:r>
                        <a:rPr lang="ru-RU" dirty="0" smtClean="0"/>
                        <a:t>В трудах </a:t>
                      </a:r>
                      <a:r>
                        <a:rPr lang="ru-RU" dirty="0" err="1" smtClean="0"/>
                        <a:t>державства</a:t>
                      </a:r>
                      <a:r>
                        <a:rPr lang="ru-RU" dirty="0" smtClean="0"/>
                        <a:t> и войны Его товарищи, сыны: </a:t>
                      </a:r>
                    </a:p>
                    <a:p>
                      <a:r>
                        <a:rPr lang="ru-RU" dirty="0" smtClean="0"/>
                        <a:t>И Шереметев благородный, </a:t>
                      </a:r>
                    </a:p>
                    <a:p>
                      <a:r>
                        <a:rPr lang="ru-RU" dirty="0" smtClean="0"/>
                        <a:t>И Брюс, и </a:t>
                      </a:r>
                      <a:r>
                        <a:rPr lang="ru-RU" dirty="0" err="1" smtClean="0"/>
                        <a:t>Боур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и</a:t>
                      </a:r>
                      <a:r>
                        <a:rPr lang="ru-RU" dirty="0" smtClean="0"/>
                        <a:t> Репнин, </a:t>
                      </a:r>
                    </a:p>
                    <a:p>
                      <a:r>
                        <a:rPr lang="ru-RU" dirty="0" smtClean="0"/>
                        <a:t>И, счастья баловень безродный, </a:t>
                      </a:r>
                    </a:p>
                    <a:p>
                      <a:r>
                        <a:rPr lang="ru-RU" dirty="0" err="1" smtClean="0"/>
                        <a:t>Полудержавный</a:t>
                      </a:r>
                      <a:r>
                        <a:rPr lang="ru-RU" dirty="0" smtClean="0"/>
                        <a:t> властелин. </a:t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 перед синими рядами</a:t>
                      </a:r>
                    </a:p>
                    <a:p>
                      <a:r>
                        <a:rPr lang="ru-RU" dirty="0" smtClean="0"/>
                        <a:t> Своих воинственных дружин, Несомый верными слугами,</a:t>
                      </a:r>
                    </a:p>
                    <a:p>
                      <a:r>
                        <a:rPr lang="ru-RU" dirty="0" smtClean="0"/>
                        <a:t> В качалке, бледен, недвижим, Страдая раной, Карл явился. Вожди героя шли за ним. </a:t>
                      </a:r>
                    </a:p>
                    <a:p>
                      <a:r>
                        <a:rPr lang="ru-RU" dirty="0" smtClean="0"/>
                        <a:t>Он в думу тихо погрузился. Смущенный взор изобразил Необычайное волненье. Казалось, Карла приводил Желанный бой в недоуменье... </a:t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http://moe-selo-peski.ucoz.ru/_ph/22/1544966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88640"/>
            <a:ext cx="4848473" cy="573748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3717032"/>
            <a:ext cx="2592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И.Г.Таннауэра</a:t>
            </a:r>
            <a:r>
              <a:rPr lang="ru-RU" b="1" dirty="0" smtClean="0"/>
              <a:t> "Пётр I в Полтавской битве" (1720-е гг. </a:t>
            </a:r>
            <a:r>
              <a:rPr lang="ru-RU" b="1" dirty="0" err="1" smtClean="0"/>
              <a:t>Иог</a:t>
            </a:r>
            <a:r>
              <a:rPr lang="ru-RU" b="1" dirty="0" smtClean="0"/>
              <a:t>...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http://www.artclon.com/OtherFile/Caravaque%20Louis-XX-Battle%20of%20Poltava-XX-1717OR17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686800" cy="50863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635896" y="5805264"/>
            <a:ext cx="1501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Луи </a:t>
            </a:r>
            <a:r>
              <a:rPr lang="ru-RU" dirty="0" err="1" smtClean="0"/>
              <a:t>К</a:t>
            </a:r>
            <a:r>
              <a:rPr lang="ru-RU" dirty="0" err="1" smtClean="0"/>
              <a:t>аравак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99592" y="1397000"/>
          <a:ext cx="7344816" cy="4136684"/>
        </p:xfrm>
        <a:graphic>
          <a:graphicData uri="http://schemas.openxmlformats.org/drawingml/2006/table">
            <a:tbl>
              <a:tblPr/>
              <a:tblGrid>
                <a:gridCol w="3653446"/>
                <a:gridCol w="3691370"/>
              </a:tblGrid>
              <a:tr h="812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В начале поэмы:</a:t>
                      </a:r>
                    </a:p>
                  </a:txBody>
                  <a:tcPr marL="50018" marR="62523" marT="31262" marB="312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Каким мы видим Петра I (вернее, не Петра, а статую) во время и после наводнения?</a:t>
                      </a:r>
                    </a:p>
                  </a:txBody>
                  <a:tcPr marL="50018" marR="50018" marT="31262" marB="312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На берегу пустынных волн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Стоял ОН дум высоких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полн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…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И думал ОН:</a:t>
                      </a:r>
                    </a:p>
                    <a:p>
                      <a:pPr algn="jus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«запируем на просторе», «ногою твердой стать при море», «в Европу прорубить окно», «красуйся, град Петров» - автор.</a:t>
                      </a:r>
                    </a:p>
                  </a:txBody>
                  <a:tcPr marL="50018" marR="62523" marT="31262" marB="312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Стоит с простертою рукою кумир на бронзовом коне;</a:t>
                      </a:r>
                    </a:p>
                    <a:p>
                      <a:pPr algn="jus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Кумир с простертою рукою сидел на бронзовом коне; возвышался … медною главой, ужасен он в окрестной мгле, какая дума на челе!, какая сила в нем сокрыта!, мощный властелин судьбы, на высоте уздой железной Россию поднял на дыбы?, горделивый истукан, строитель чудотворный,</a:t>
                      </a:r>
                    </a:p>
                  </a:txBody>
                  <a:tcPr marL="50018" marR="50018" marT="31262" marB="3126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1738691" y="278795"/>
            <a:ext cx="4135684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 Петра 1 в поэме «Медный всадник»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Отношение к Петру и реформам также выражено через описания Петербурга (повторяем антитезу), которую Пушкин использует в начале поэмы</a:t>
            </a:r>
            <a:endParaRPr lang="ru-RU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1268760"/>
          <a:ext cx="7920880" cy="2926080"/>
        </p:xfrm>
        <a:graphic>
          <a:graphicData uri="http://schemas.openxmlformats.org/drawingml/2006/table">
            <a:tbl>
              <a:tblPr/>
              <a:tblGrid>
                <a:gridCol w="3946831"/>
                <a:gridCol w="3974049"/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/>
                        <a:t>Описание места, на котором будет построен город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/>
                        <a:t>Построенный город</a:t>
                      </a:r>
                    </a:p>
                  </a:txBody>
                  <a:tcPr marL="73152" marR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Пустынных волн,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бедный челн, финский рыболов один бросал свой ветхий невод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по мшистым, топким берегам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чернели избы</a:t>
                      </a:r>
                    </a:p>
                    <a:p>
                      <a:pPr algn="just"/>
                      <a:r>
                        <a:rPr lang="ru-RU" sz="2000" b="1" dirty="0"/>
                        <a:t>тьма лесов, топь блат</a:t>
                      </a:r>
                    </a:p>
                  </a:txBody>
                  <a:tcPr marL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по оживленным берегам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корабли со всех концов земли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к богатым пристаням,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в гранит </a:t>
                      </a:r>
                      <a:r>
                        <a:rPr lang="ru-RU" sz="2000" b="1" dirty="0" err="1"/>
                        <a:t>оделася</a:t>
                      </a:r>
                      <a:r>
                        <a:rPr lang="ru-RU" sz="2000" b="1" dirty="0"/>
                        <a:t> Нева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громады стройные теснятся дворцов и башен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темно-зелеными садами</a:t>
                      </a:r>
                    </a:p>
                  </a:txBody>
                  <a:tcPr marL="73152" marR="7315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</TotalTime>
  <Words>740</Words>
  <Application>Microsoft Office PowerPoint</Application>
  <PresentationFormat>Экран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ГЛУМОВЫ</dc:creator>
  <cp:lastModifiedBy>Татьяна</cp:lastModifiedBy>
  <cp:revision>5</cp:revision>
  <dcterms:created xsi:type="dcterms:W3CDTF">2015-09-28T18:10:27Z</dcterms:created>
  <dcterms:modified xsi:type="dcterms:W3CDTF">2015-09-28T18:56:44Z</dcterms:modified>
</cp:coreProperties>
</file>