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Лист1!$A$2:$P$2</c:f>
              <c:numCache>
                <c:formatCode>General</c:formatCode>
                <c:ptCount val="16"/>
                <c:pt idx="0">
                  <c:v>97</c:v>
                </c:pt>
                <c:pt idx="1">
                  <c:v>94.75</c:v>
                </c:pt>
                <c:pt idx="2">
                  <c:v>92</c:v>
                </c:pt>
                <c:pt idx="3">
                  <c:v>88.75</c:v>
                </c:pt>
                <c:pt idx="4">
                  <c:v>85</c:v>
                </c:pt>
                <c:pt idx="5">
                  <c:v>80.75</c:v>
                </c:pt>
                <c:pt idx="6">
                  <c:v>76</c:v>
                </c:pt>
                <c:pt idx="7">
                  <c:v>70.75</c:v>
                </c:pt>
                <c:pt idx="8">
                  <c:v>65</c:v>
                </c:pt>
                <c:pt idx="9">
                  <c:v>58.75</c:v>
                </c:pt>
                <c:pt idx="10">
                  <c:v>52</c:v>
                </c:pt>
                <c:pt idx="11">
                  <c:v>44.75</c:v>
                </c:pt>
                <c:pt idx="12">
                  <c:v>37</c:v>
                </c:pt>
                <c:pt idx="13">
                  <c:v>28.75</c:v>
                </c:pt>
                <c:pt idx="14">
                  <c:v>20</c:v>
                </c:pt>
                <c:pt idx="15">
                  <c:v>10.75</c:v>
                </c:pt>
              </c:numCache>
            </c:numRef>
          </c:val>
          <c:smooth val="0"/>
        </c:ser>
        <c:ser>
          <c:idx val="1"/>
          <c:order val="1"/>
          <c:marker>
            <c:symbol val="none"/>
          </c:marker>
          <c:val>
            <c:numRef>
              <c:f>Лист1!$A$3:$P$3</c:f>
              <c:numCache>
                <c:formatCode>General</c:formatCode>
                <c:ptCount val="16"/>
                <c:pt idx="0">
                  <c:v>1</c:v>
                </c:pt>
                <c:pt idx="1">
                  <c:v>3.25</c:v>
                </c:pt>
                <c:pt idx="2">
                  <c:v>6</c:v>
                </c:pt>
                <c:pt idx="3">
                  <c:v>9.25</c:v>
                </c:pt>
                <c:pt idx="4">
                  <c:v>13</c:v>
                </c:pt>
                <c:pt idx="5">
                  <c:v>17.25</c:v>
                </c:pt>
                <c:pt idx="6">
                  <c:v>22</c:v>
                </c:pt>
                <c:pt idx="7">
                  <c:v>27.25</c:v>
                </c:pt>
                <c:pt idx="8">
                  <c:v>33</c:v>
                </c:pt>
                <c:pt idx="9">
                  <c:v>39.25</c:v>
                </c:pt>
                <c:pt idx="10">
                  <c:v>46</c:v>
                </c:pt>
                <c:pt idx="11">
                  <c:v>53.25</c:v>
                </c:pt>
                <c:pt idx="12">
                  <c:v>61</c:v>
                </c:pt>
                <c:pt idx="13">
                  <c:v>69.25</c:v>
                </c:pt>
                <c:pt idx="14">
                  <c:v>78</c:v>
                </c:pt>
                <c:pt idx="15">
                  <c:v>87.25</c:v>
                </c:pt>
              </c:numCache>
            </c:numRef>
          </c:val>
          <c:smooth val="0"/>
        </c:ser>
        <c:dLbls>
          <c:showLegendKey val="0"/>
          <c:showVal val="0"/>
          <c:showCatName val="0"/>
          <c:showSerName val="0"/>
          <c:showPercent val="0"/>
          <c:showBubbleSize val="0"/>
        </c:dLbls>
        <c:marker val="1"/>
        <c:smooth val="0"/>
        <c:axId val="114735744"/>
        <c:axId val="114741632"/>
      </c:lineChart>
      <c:catAx>
        <c:axId val="114735744"/>
        <c:scaling>
          <c:orientation val="minMax"/>
        </c:scaling>
        <c:delete val="0"/>
        <c:axPos val="b"/>
        <c:majorTickMark val="out"/>
        <c:minorTickMark val="none"/>
        <c:tickLblPos val="nextTo"/>
        <c:crossAx val="114741632"/>
        <c:crosses val="autoZero"/>
        <c:auto val="1"/>
        <c:lblAlgn val="ctr"/>
        <c:lblOffset val="100"/>
        <c:noMultiLvlLbl val="0"/>
      </c:catAx>
      <c:valAx>
        <c:axId val="114741632"/>
        <c:scaling>
          <c:orientation val="minMax"/>
        </c:scaling>
        <c:delete val="0"/>
        <c:axPos val="l"/>
        <c:majorGridlines/>
        <c:numFmt formatCode="General" sourceLinked="1"/>
        <c:majorTickMark val="out"/>
        <c:minorTickMark val="none"/>
        <c:tickLblPos val="nextTo"/>
        <c:crossAx val="11473574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07.11.2015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07.11.2015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07.11.2015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07.11.2015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07.11.2015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07.11.2015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07.11.2015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07.11.2015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07.11.2015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07.11.2015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split orient="ver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94722"/>
          </a:xfrm>
        </p:spPr>
        <p:txBody>
          <a:bodyPr>
            <a:noAutofit/>
          </a:bodyPr>
          <a:lstStyle/>
          <a:p>
            <a:pPr algn="ctr"/>
            <a:r>
              <a:rPr lang="ru-RU" sz="2000" dirty="0" smtClean="0">
                <a:latin typeface="Arial" panose="020B0604020202020204" pitchFamily="34" charset="0"/>
                <a:cs typeface="Arial" panose="020B0604020202020204" pitchFamily="34" charset="0"/>
              </a:rPr>
              <a:t>ГОУ ППОТО «ИПК и ППРО ТО»</a:t>
            </a:r>
            <a:br>
              <a:rPr lang="ru-RU" sz="2000" dirty="0" smtClean="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кафедра ТУРОУ и ПО</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    Модуль 7. Основы управления профессиональным ростом педагога</a:t>
            </a:r>
            <a:br>
              <a:rPr lang="ru-RU" sz="2000" dirty="0" smtClean="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Тема: «Из опыта педагогической работы: использование ИКТ в работе классного руководителя»</a:t>
            </a:r>
            <a:br>
              <a:rPr lang="ru-RU" sz="2000" dirty="0" smtClean="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Выполнил работу: Миляева Г.Б. учитель информатики и ИКТ муниципального бюджетного образовательного учреждения средней общеобразовательной школы №49 город Тула</a:t>
            </a:r>
            <a:br>
              <a:rPr lang="ru-RU" sz="2000" dirty="0" smtClean="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Преподаватель: Луценко Л.И. доктор педагогических наук, профессор.</a:t>
            </a:r>
            <a:br>
              <a:rPr lang="ru-RU" sz="2000" dirty="0" smtClean="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2015-2016 учебный год.</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243116"/>
      </p:ext>
    </p:extLst>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05309"/>
            <a:ext cx="8640960" cy="5940088"/>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В настоящее время (информационный век), использование компьютера как рабочего инструмента является не модным веянием, а острой необходимостью в работе квалифицированного специалиста.</a:t>
            </a:r>
          </a:p>
          <a:p>
            <a:pPr algn="just"/>
            <a:r>
              <a:rPr lang="ru-RU" sz="2000" dirty="0">
                <a:latin typeface="Arial" panose="020B0604020202020204" pitchFamily="34" charset="0"/>
                <a:cs typeface="Arial" panose="020B0604020202020204" pitchFamily="34" charset="0"/>
              </a:rPr>
              <a:t>Таким образом, можно сделать вывод, что развитие и совершенствование работы классного руководителя возможно и должно проходить параллельно с развитием всех остальных сторон жизни социума для того, чтобы воспитательный процесс в школе не шел вразрез с современными идеалами, а умело с ними сочетался.</a:t>
            </a:r>
          </a:p>
          <a:p>
            <a:pPr algn="just"/>
            <a:r>
              <a:rPr lang="ru-RU" sz="2000" dirty="0">
                <a:latin typeface="Arial" panose="020B0604020202020204" pitchFamily="34" charset="0"/>
                <a:cs typeface="Arial" panose="020B0604020202020204" pitchFamily="34" charset="0"/>
              </a:rPr>
              <a:t> Результат работы классного руководителя зависит от ряда условий:</a:t>
            </a:r>
          </a:p>
          <a:p>
            <a:pPr algn="just"/>
            <a:r>
              <a:rPr lang="ru-RU" sz="2000" dirty="0">
                <a:latin typeface="Arial" panose="020B0604020202020204" pitchFamily="34" charset="0"/>
                <a:cs typeface="Arial" panose="020B0604020202020204" pitchFamily="34" charset="0"/>
              </a:rPr>
              <a:t> 1) стратегической устремленности и долгосрочной перспективы планирования процесса воспитания;</a:t>
            </a:r>
          </a:p>
          <a:p>
            <a:pPr algn="just"/>
            <a:r>
              <a:rPr lang="ru-RU" sz="2000" dirty="0">
                <a:latin typeface="Arial" panose="020B0604020202020204" pitchFamily="34" charset="0"/>
                <a:cs typeface="Arial" panose="020B0604020202020204" pitchFamily="34" charset="0"/>
              </a:rPr>
              <a:t>2) направленности содержания воспитательной деятельности на развитие детей;</a:t>
            </a:r>
          </a:p>
          <a:p>
            <a:pPr algn="just"/>
            <a:r>
              <a:rPr lang="ru-RU" sz="2000" dirty="0">
                <a:latin typeface="Arial" panose="020B0604020202020204" pitchFamily="34" charset="0"/>
                <a:cs typeface="Arial" panose="020B0604020202020204" pitchFamily="34" charset="0"/>
              </a:rPr>
              <a:t>3) системности осуществления воспитательного взаимодействия;</a:t>
            </a:r>
          </a:p>
          <a:p>
            <a:pPr algn="just"/>
            <a:r>
              <a:rPr lang="ru-RU" sz="2000" dirty="0">
                <a:latin typeface="Arial" panose="020B0604020202020204" pitchFamily="34" charset="0"/>
                <a:cs typeface="Arial" panose="020B0604020202020204" pitchFamily="34" charset="0"/>
              </a:rPr>
              <a:t>4) ориентации воспитательного процесса на развитие индивидуальности детей;</a:t>
            </a:r>
          </a:p>
          <a:p>
            <a:pPr algn="just"/>
            <a:r>
              <a:rPr lang="ru-RU" sz="2000" dirty="0">
                <a:latin typeface="Arial" panose="020B0604020202020204" pitchFamily="34" charset="0"/>
                <a:cs typeface="Arial" panose="020B0604020202020204" pitchFamily="34" charset="0"/>
              </a:rPr>
              <a:t>5) технологичности работы педагога-воспитателя;</a:t>
            </a:r>
          </a:p>
          <a:p>
            <a:pPr algn="just"/>
            <a:r>
              <a:rPr lang="ru-RU" sz="2000" dirty="0">
                <a:latin typeface="Arial" panose="020B0604020202020204" pitchFamily="34" charset="0"/>
                <a:cs typeface="Arial" panose="020B0604020202020204" pitchFamily="34" charset="0"/>
              </a:rPr>
              <a:t>6) диагностической оснащенности деятельности классного руководителя</a:t>
            </a: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 </a:t>
            </a:r>
          </a:p>
        </p:txBody>
      </p:sp>
      <p:sp>
        <p:nvSpPr>
          <p:cNvPr id="3" name="Прямоугольник 2"/>
          <p:cNvSpPr/>
          <p:nvPr/>
        </p:nvSpPr>
        <p:spPr>
          <a:xfrm>
            <a:off x="251520" y="188640"/>
            <a:ext cx="2197846" cy="400110"/>
          </a:xfrm>
          <a:prstGeom prst="rect">
            <a:avLst/>
          </a:prstGeom>
        </p:spPr>
        <p:txBody>
          <a:bodyPr wrap="none">
            <a:spAutoFit/>
          </a:bodyPr>
          <a:lstStyle/>
          <a:p>
            <a:r>
              <a:rPr lang="ru-RU" dirty="0"/>
              <a:t>  </a:t>
            </a:r>
            <a:r>
              <a:rPr lang="ru-RU" sz="2000" b="1" u="sng" dirty="0">
                <a:latin typeface="Arial" panose="020B0604020202020204" pitchFamily="34" charset="0"/>
                <a:cs typeface="Arial" panose="020B0604020202020204" pitchFamily="34" charset="0"/>
              </a:rPr>
              <a:t> ЗАКЛЮЧЕНИЕ</a:t>
            </a:r>
            <a:endParaRPr lang="ru-RU"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378087"/>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59" cy="6555641"/>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Четкое знание классным руководителем своих функций, направлений и содержания работы, условий для повышения эффективности воспитательного процесса позволяет качественно выполнять возложенную на него миссию.</a:t>
            </a:r>
          </a:p>
          <a:p>
            <a:pPr algn="just"/>
            <a:r>
              <a:rPr lang="ru-RU" sz="2000" dirty="0">
                <a:latin typeface="Arial" panose="020B0604020202020204" pitchFamily="34" charset="0"/>
                <a:cs typeface="Arial" panose="020B0604020202020204" pitchFamily="34" charset="0"/>
              </a:rPr>
              <a:t>Эффективность работы классного руководителя оценивается на основании разрабатываемых критериев относительно ведущих направлений деятельности самим педагогом и администрацией образовательного учреждения.</a:t>
            </a:r>
          </a:p>
          <a:p>
            <a:pPr algn="just"/>
            <a:r>
              <a:rPr lang="ru-RU" sz="2000" dirty="0">
                <a:latin typeface="Arial" panose="020B0604020202020204" pitchFamily="34" charset="0"/>
                <a:cs typeface="Arial" panose="020B0604020202020204" pitchFamily="34" charset="0"/>
              </a:rPr>
              <a:t>На современном этапе развития общества, с появлением новых информационных и технических возможностей классному руководителю необходимо использовать имеющиеся компьютерные и информационные технологии для повышения эффективности воспитательной работы</a:t>
            </a:r>
            <a:r>
              <a:rPr lang="ru-RU" sz="2000" dirty="0" smtClean="0">
                <a:latin typeface="Arial" panose="020B0604020202020204" pitchFamily="34" charset="0"/>
                <a:cs typeface="Arial" panose="020B0604020202020204" pitchFamily="34" charset="0"/>
              </a:rPr>
              <a:t>.</a:t>
            </a:r>
          </a:p>
          <a:p>
            <a:pPr algn="just"/>
            <a:r>
              <a:rPr lang="ru-RU" sz="2000" dirty="0">
                <a:latin typeface="Arial" panose="020B0604020202020204" pitchFamily="34" charset="0"/>
                <a:cs typeface="Arial" panose="020B0604020202020204" pitchFamily="34" charset="0"/>
              </a:rPr>
              <a:t>Использование информационных технологий </a:t>
            </a:r>
            <a:r>
              <a:rPr lang="ru-RU" sz="2000" dirty="0" smtClean="0">
                <a:latin typeface="Arial" panose="020B0604020202020204" pitchFamily="34" charset="0"/>
                <a:cs typeface="Arial" panose="020B0604020202020204" pitchFamily="34" charset="0"/>
              </a:rPr>
              <a:t>позволит </a:t>
            </a:r>
            <a:r>
              <a:rPr lang="ru-RU" sz="2000" dirty="0">
                <a:latin typeface="Arial" panose="020B0604020202020204" pitchFamily="34" charset="0"/>
                <a:cs typeface="Arial" panose="020B0604020202020204" pitchFamily="34" charset="0"/>
              </a:rPr>
              <a:t>видоизменить содержание, методы и формы воспитания. Результаты этих изменений можно увидеть в следующем: происходит формирование личности в процессе приобретения знаний, умений, навыков; тесное взаимодействие процессов обучения и </a:t>
            </a:r>
            <a:r>
              <a:rPr lang="ru-RU" sz="2000" dirty="0" smtClean="0">
                <a:latin typeface="Arial" panose="020B0604020202020204" pitchFamily="34" charset="0"/>
                <a:cs typeface="Arial" panose="020B0604020202020204" pitchFamily="34" charset="0"/>
              </a:rPr>
              <a:t>воспитания. </a:t>
            </a:r>
            <a:r>
              <a:rPr lang="ru-RU" sz="2000" dirty="0">
                <a:latin typeface="Arial" panose="020B0604020202020204" pitchFamily="34" charset="0"/>
                <a:cs typeface="Arial" panose="020B0604020202020204" pitchFamily="34" charset="0"/>
              </a:rPr>
              <a:t>Внедрение ИКТ во внеурочную деятельность – это повышение интереса многих подростков, и именно этот ресурс необходимо использовать для активизации воспитательной работы в новых условиях</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174865"/>
      </p:ext>
    </p:extLst>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6202"/>
            <a:ext cx="8712968" cy="6555641"/>
          </a:xfrm>
          <a:prstGeom prst="rect">
            <a:avLst/>
          </a:prstGeom>
        </p:spPr>
        <p:txBody>
          <a:bodyPr wrap="square">
            <a:spAutoFit/>
          </a:bodyPr>
          <a:lstStyle/>
          <a:p>
            <a:r>
              <a:rPr lang="ru-RU" sz="2000" b="1" u="sng" dirty="0">
                <a:latin typeface="Arial" panose="020B0604020202020204" pitchFamily="34" charset="0"/>
                <a:cs typeface="Arial" panose="020B0604020202020204" pitchFamily="34" charset="0"/>
              </a:rPr>
              <a:t>Достоинства ИКТ</a:t>
            </a:r>
          </a:p>
          <a:p>
            <a:pPr algn="just"/>
            <a:r>
              <a:rPr lang="ru-RU" sz="2000" dirty="0">
                <a:latin typeface="Arial" panose="020B0604020202020204" pitchFamily="34" charset="0"/>
                <a:cs typeface="Arial" panose="020B0604020202020204" pitchFamily="34" charset="0"/>
              </a:rPr>
              <a:t>1. Делают воспитательный процесс более современным, разнообразным, насыщенным.</a:t>
            </a:r>
          </a:p>
          <a:p>
            <a:pPr algn="just"/>
            <a:r>
              <a:rPr lang="ru-RU" sz="2000" dirty="0">
                <a:latin typeface="Arial" panose="020B0604020202020204" pitchFamily="34" charset="0"/>
                <a:cs typeface="Arial" panose="020B0604020202020204" pitchFamily="34" charset="0"/>
              </a:rPr>
              <a:t>2. Значительно расширяют возможности представления воспитательной информации. Оказывают комплексное воздействие на разные каналы восприятия, на различные виды памяти, обеспечивают оперирование большими объемами информации.</a:t>
            </a:r>
          </a:p>
          <a:p>
            <a:pPr algn="just"/>
            <a:r>
              <a:rPr lang="ru-RU" sz="2000" dirty="0">
                <a:latin typeface="Arial" panose="020B0604020202020204" pitchFamily="34" charset="0"/>
                <a:cs typeface="Arial" panose="020B0604020202020204" pitchFamily="34" charset="0"/>
              </a:rPr>
              <a:t>3. Обеспечивают наглядность, красоту, эстетику оформления</a:t>
            </a:r>
          </a:p>
          <a:p>
            <a:pPr algn="just"/>
            <a:r>
              <a:rPr lang="ru-RU" sz="2000" dirty="0">
                <a:latin typeface="Arial" panose="020B0604020202020204" pitchFamily="34" charset="0"/>
                <a:cs typeface="Arial" panose="020B0604020202020204" pitchFamily="34" charset="0"/>
              </a:rPr>
              <a:t>воспитательных мероприятий.</a:t>
            </a:r>
          </a:p>
          <a:p>
            <a:pPr algn="just"/>
            <a:r>
              <a:rPr lang="ru-RU" sz="2000" dirty="0">
                <a:latin typeface="Arial" panose="020B0604020202020204" pitchFamily="34" charset="0"/>
                <a:cs typeface="Arial" panose="020B0604020202020204" pitchFamily="34" charset="0"/>
              </a:rPr>
              <a:t>4. Делают процесс воспитания более привлекательным для детей, повышают интерес к мероприятиям.</a:t>
            </a:r>
          </a:p>
          <a:p>
            <a:pPr algn="just"/>
            <a:r>
              <a:rPr lang="ru-RU" sz="2000" dirty="0">
                <a:latin typeface="Arial" panose="020B0604020202020204" pitchFamily="34" charset="0"/>
                <a:cs typeface="Arial" panose="020B0604020202020204" pitchFamily="34" charset="0"/>
              </a:rPr>
              <a:t>5. Способствуют адаптации обучающегося в современном информационном пространстве и формированию информационной культуры.</a:t>
            </a:r>
          </a:p>
          <a:p>
            <a:pPr algn="just"/>
            <a:r>
              <a:rPr lang="ru-RU" sz="2000" dirty="0">
                <a:latin typeface="Arial" panose="020B0604020202020204" pitchFamily="34" charset="0"/>
                <a:cs typeface="Arial" panose="020B0604020202020204" pitchFamily="34" charset="0"/>
              </a:rPr>
              <a:t>6. Используются в различных формах воспитательных мероприятий и сочетаются с различными информационными источниками и педагогическими технологиями.</a:t>
            </a:r>
          </a:p>
          <a:p>
            <a:pPr algn="just"/>
            <a:r>
              <a:rPr lang="ru-RU" sz="2000" dirty="0">
                <a:latin typeface="Arial" panose="020B0604020202020204" pitchFamily="34" charset="0"/>
                <a:cs typeface="Arial" panose="020B0604020202020204" pitchFamily="34" charset="0"/>
              </a:rPr>
              <a:t>7. Позволяют более качественно осуществлять систему диагностики и мониторинга воспитательного процесса.</a:t>
            </a:r>
          </a:p>
          <a:p>
            <a:pPr algn="just"/>
            <a:r>
              <a:rPr lang="ru-RU" sz="2000" dirty="0">
                <a:latin typeface="Arial" panose="020B0604020202020204" pitchFamily="34" charset="0"/>
                <a:cs typeface="Arial" panose="020B0604020202020204" pitchFamily="34" charset="0"/>
              </a:rPr>
              <a:t>8. Повышают качество педагогического труда.</a:t>
            </a:r>
          </a:p>
          <a:p>
            <a:pPr algn="just"/>
            <a:r>
              <a:rPr lang="ru-RU" sz="2000" dirty="0">
                <a:latin typeface="Arial" panose="020B0604020202020204" pitchFamily="34" charset="0"/>
                <a:cs typeface="Arial" panose="020B0604020202020204" pitchFamily="34" charset="0"/>
              </a:rPr>
              <a:t>9. Способствуют эффективности воспитательных мероприятий. </a:t>
            </a:r>
          </a:p>
        </p:txBody>
      </p:sp>
    </p:spTree>
    <p:extLst>
      <p:ext uri="{BB962C8B-B14F-4D97-AF65-F5344CB8AC3E}">
        <p14:creationId xmlns:p14="http://schemas.microsoft.com/office/powerpoint/2010/main" val="1617173324"/>
      </p:ext>
    </p:extLst>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6555641"/>
          </a:xfrm>
          <a:prstGeom prst="rect">
            <a:avLst/>
          </a:prstGeom>
        </p:spPr>
        <p:txBody>
          <a:bodyPr wrap="square">
            <a:spAutoFit/>
          </a:bodyPr>
          <a:lstStyle/>
          <a:p>
            <a:r>
              <a:rPr lang="ru-RU" sz="2000" b="1" u="sng" dirty="0">
                <a:latin typeface="Arial" panose="020B0604020202020204" pitchFamily="34" charset="0"/>
                <a:cs typeface="Arial" panose="020B0604020202020204" pitchFamily="34" charset="0"/>
              </a:rPr>
              <a:t>СПИСОК ИСПОЛЬЗОВАННЫХ ИСТОЧНИКОВ И ЛИТЕРАТУРЫ</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Демакова </a:t>
            </a:r>
            <a:r>
              <a:rPr lang="ru-RU" sz="2000" dirty="0">
                <a:latin typeface="Arial" panose="020B0604020202020204" pitchFamily="34" charset="0"/>
                <a:cs typeface="Arial" panose="020B0604020202020204" pitchFamily="34" charset="0"/>
              </a:rPr>
              <a:t>И.Д. Воспитательная деятельность педагога в современных условиях. – СПб. КАРО, 2007</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Дереклеева</a:t>
            </a:r>
            <a:r>
              <a:rPr lang="ru-RU" sz="2000" dirty="0">
                <a:latin typeface="Arial" panose="020B0604020202020204" pitchFamily="34" charset="0"/>
                <a:cs typeface="Arial" panose="020B0604020202020204" pitchFamily="34" charset="0"/>
              </a:rPr>
              <a:t> Н.И. Классный руководитель: основные направления деятельности. – М.: </a:t>
            </a:r>
            <a:r>
              <a:rPr lang="ru-RU" sz="2000" dirty="0" err="1">
                <a:latin typeface="Arial" panose="020B0604020202020204" pitchFamily="34" charset="0"/>
                <a:cs typeface="Arial" panose="020B0604020202020204" pitchFamily="34" charset="0"/>
              </a:rPr>
              <a:t>Верум</a:t>
            </a:r>
            <a:r>
              <a:rPr lang="ru-RU" sz="2000" dirty="0">
                <a:latin typeface="Arial" panose="020B0604020202020204" pitchFamily="34" charset="0"/>
                <a:cs typeface="Arial" panose="020B0604020202020204" pitchFamily="34" charset="0"/>
              </a:rPr>
              <a:t>, 2006</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Закон </a:t>
            </a:r>
            <a:r>
              <a:rPr lang="ru-RU" sz="2000" dirty="0">
                <a:latin typeface="Arial" panose="020B0604020202020204" pitchFamily="34" charset="0"/>
                <a:cs typeface="Arial" panose="020B0604020202020204" pitchFamily="34" charset="0"/>
              </a:rPr>
              <a:t>РФ от 10.07.1992 N 3266-1(ред. от 13.02.2009) "Об </a:t>
            </a:r>
            <a:r>
              <a:rPr lang="ru-RU" sz="2000" dirty="0" smtClean="0">
                <a:latin typeface="Arial" panose="020B0604020202020204" pitchFamily="34" charset="0"/>
                <a:cs typeface="Arial" panose="020B0604020202020204" pitchFamily="34" charset="0"/>
              </a:rPr>
              <a:t>образовании"</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Классному руководителю. Учебно-методическое пособие (под ред. Рожкова М.И.). – М.:</a:t>
            </a:r>
            <a:r>
              <a:rPr lang="ru-RU" sz="2000" dirty="0" err="1" smtClean="0">
                <a:latin typeface="Arial" panose="020B0604020202020204" pitchFamily="34" charset="0"/>
                <a:cs typeface="Arial" panose="020B0604020202020204" pitchFamily="34" charset="0"/>
              </a:rPr>
              <a:t>Владос</a:t>
            </a:r>
            <a:r>
              <a:rPr lang="ru-RU" sz="2000" dirty="0" smtClean="0">
                <a:latin typeface="Arial" panose="020B0604020202020204" pitchFamily="34" charset="0"/>
                <a:cs typeface="Arial" panose="020B0604020202020204" pitchFamily="34" charset="0"/>
              </a:rPr>
              <a:t>, 1999</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Постановление </a:t>
            </a:r>
            <a:r>
              <a:rPr lang="ru-RU" sz="2000" dirty="0">
                <a:latin typeface="Arial" panose="020B0604020202020204" pitchFamily="34" charset="0"/>
                <a:cs typeface="Arial" panose="020B0604020202020204" pitchFamily="34" charset="0"/>
              </a:rPr>
              <a:t>Правительства Российской Федерации от 04.10.2000 N 751 "О национальной доктрине образования в Российской Федерации</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Приказ </a:t>
            </a:r>
            <a:r>
              <a:rPr lang="ru-RU" sz="2000" dirty="0">
                <a:latin typeface="Arial" panose="020B0604020202020204" pitchFamily="34" charset="0"/>
                <a:cs typeface="Arial" panose="020B0604020202020204" pitchFamily="34" charset="0"/>
              </a:rPr>
              <a:t>Министерства образования Российской Федерации от 11.02.2002 №393 О концепции модернизации Российского образования на период до 2010 года. Приложение к приказу Министерства образования Российской Федерации от 11.02.2002 № 393 Концепция модернизации Российского образования на период до 2010 года</a:t>
            </a:r>
          </a:p>
          <a:p>
            <a:pPr marL="285750" indent="-285750" algn="just">
              <a:buFont typeface="Arial" panose="020B0604020202020204" pitchFamily="34" charset="0"/>
              <a:buChar char="•"/>
            </a:pPr>
            <a:r>
              <a:rPr lang="ru-RU" sz="2000" dirty="0" smtClean="0">
                <a:latin typeface="Arial" panose="020B0604020202020204" pitchFamily="34" charset="0"/>
                <a:cs typeface="Arial" panose="020B0604020202020204" pitchFamily="34" charset="0"/>
              </a:rPr>
              <a:t>Сергеева </a:t>
            </a:r>
            <a:r>
              <a:rPr lang="ru-RU" sz="2000" dirty="0">
                <a:latin typeface="Arial" panose="020B0604020202020204" pitchFamily="34" charset="0"/>
                <a:cs typeface="Arial" panose="020B0604020202020204" pitchFamily="34" charset="0"/>
              </a:rPr>
              <a:t>В.П. Классный руководитель в современной школе. – М.: </a:t>
            </a:r>
            <a:r>
              <a:rPr lang="ru-RU" sz="2000" dirty="0" smtClean="0">
                <a:latin typeface="Arial" panose="020B0604020202020204" pitchFamily="34" charset="0"/>
                <a:cs typeface="Arial" panose="020B0604020202020204" pitchFamily="34" charset="0"/>
              </a:rPr>
              <a:t>ЦГЛ,2003</a:t>
            </a: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http://</a:t>
            </a:r>
            <a:r>
              <a:rPr lang="en-US" sz="2000" dirty="0" smtClean="0">
                <a:latin typeface="Arial" panose="020B0604020202020204" pitchFamily="34" charset="0"/>
                <a:cs typeface="Arial" panose="020B0604020202020204" pitchFamily="34" charset="0"/>
              </a:rPr>
              <a:t>nsportal.ru/shkola/klassnoe-rukovodstvo/library</a:t>
            </a:r>
            <a:endParaRPr lang="ru-RU"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http://</a:t>
            </a:r>
            <a:r>
              <a:rPr lang="en-US" sz="2000" dirty="0" smtClean="0">
                <a:latin typeface="Arial" panose="020B0604020202020204" pitchFamily="34" charset="0"/>
                <a:cs typeface="Arial" panose="020B0604020202020204" pitchFamily="34" charset="0"/>
              </a:rPr>
              <a:t>festival.1september.ru/</a:t>
            </a:r>
            <a:endParaRPr lang="ru-RU"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http://</a:t>
            </a:r>
            <a:r>
              <a:rPr lang="en-US" sz="2000" dirty="0" smtClean="0">
                <a:latin typeface="Arial" panose="020B0604020202020204" pitchFamily="34" charset="0"/>
                <a:cs typeface="Arial" panose="020B0604020202020204" pitchFamily="34" charset="0"/>
              </a:rPr>
              <a:t>ippk.arkh-edu.ru</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454704"/>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07704" y="620688"/>
            <a:ext cx="6948264" cy="1938992"/>
          </a:xfrm>
          <a:prstGeom prst="rect">
            <a:avLst/>
          </a:prstGeom>
        </p:spPr>
        <p:txBody>
          <a:bodyPr wrap="square">
            <a:spAutoFit/>
          </a:bodyPr>
          <a:lstStyle/>
          <a:p>
            <a:pPr algn="just"/>
            <a:r>
              <a:rPr lang="ru-RU" dirty="0"/>
              <a:t> </a:t>
            </a:r>
            <a:r>
              <a:rPr lang="ru-RU" sz="2000" dirty="0">
                <a:latin typeface="Arial" panose="020B0604020202020204" pitchFamily="34" charset="0"/>
                <a:cs typeface="Arial" panose="020B0604020202020204" pitchFamily="34" charset="0"/>
              </a:rPr>
              <a:t>«...очень важно научиться пользоваться всеми новыми технологиями. Это задача номер один не только для учащихся, но и для учителей - вся переподготовка должна быть ориентирована на использование современных технологий».</a:t>
            </a:r>
          </a:p>
          <a:p>
            <a:pPr algn="just"/>
            <a:r>
              <a:rPr lang="ru-RU" sz="2000" dirty="0">
                <a:latin typeface="Arial" panose="020B0604020202020204" pitchFamily="34" charset="0"/>
                <a:cs typeface="Arial" panose="020B0604020202020204" pitchFamily="34" charset="0"/>
              </a:rPr>
              <a:t>Д.А. Медведев</a:t>
            </a:r>
          </a:p>
        </p:txBody>
      </p:sp>
      <p:sp>
        <p:nvSpPr>
          <p:cNvPr id="4" name="Прямоугольник 3"/>
          <p:cNvSpPr/>
          <p:nvPr/>
        </p:nvSpPr>
        <p:spPr>
          <a:xfrm>
            <a:off x="179512" y="2559680"/>
            <a:ext cx="8820472" cy="2246769"/>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В Концепции долгосрочного социально-экономического развития Российской Федерации на период до 2020 года сказано:</a:t>
            </a:r>
          </a:p>
          <a:p>
            <a:pPr algn="just"/>
            <a:r>
              <a:rPr lang="ru-RU" sz="2000" b="1" i="1" dirty="0">
                <a:latin typeface="Arial" panose="020B0604020202020204" pitchFamily="34" charset="0"/>
                <a:cs typeface="Arial" panose="020B0604020202020204" pitchFamily="34" charset="0"/>
              </a:rPr>
              <a:t>«Компьютерные технологии призваны в настоящий момент стать не дополнительным «довеском» в обучении и воспитании, а неотъемлемой частью целостного образовательного процесса, значительно повышающей его качество».</a:t>
            </a:r>
            <a:endParaRPr lang="ru-RU" sz="2000" dirty="0">
              <a:latin typeface="Arial" panose="020B0604020202020204" pitchFamily="34" charset="0"/>
              <a:cs typeface="Arial" panose="020B0604020202020204" pitchFamily="34" charset="0"/>
            </a:endParaRPr>
          </a:p>
        </p:txBody>
      </p:sp>
      <p:sp>
        <p:nvSpPr>
          <p:cNvPr id="5" name="Прямоугольник 4"/>
          <p:cNvSpPr/>
          <p:nvPr/>
        </p:nvSpPr>
        <p:spPr>
          <a:xfrm>
            <a:off x="179512" y="4725144"/>
            <a:ext cx="8748464" cy="1938992"/>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Создание информационной среды, удовлетворяющей потребности всех слоев общества в получении широкого спектра образовательных услуг, а также формирование механизмов и необходимых условий для внедрения достижений информационных технологий в повседневную образовательную и научную практику является ключевой задачей на пути перехода к информационному обществу.</a:t>
            </a:r>
            <a:endParaRPr lang="ru-RU" sz="2000" dirty="0">
              <a:latin typeface="Arial" panose="020B0604020202020204" pitchFamily="34" charset="0"/>
              <a:cs typeface="Arial" panose="020B0604020202020204" pitchFamily="34" charset="0"/>
            </a:endParaRPr>
          </a:p>
        </p:txBody>
      </p:sp>
      <p:sp>
        <p:nvSpPr>
          <p:cNvPr id="6" name="Прямоугольник 5"/>
          <p:cNvSpPr/>
          <p:nvPr/>
        </p:nvSpPr>
        <p:spPr>
          <a:xfrm>
            <a:off x="210313" y="220578"/>
            <a:ext cx="1428404" cy="400110"/>
          </a:xfrm>
          <a:prstGeom prst="rect">
            <a:avLst/>
          </a:prstGeom>
        </p:spPr>
        <p:txBody>
          <a:bodyPr wrap="none">
            <a:spAutoFit/>
          </a:bodyPr>
          <a:lstStyle/>
          <a:p>
            <a:r>
              <a:rPr lang="ru-RU" sz="2000" b="1" u="sng" dirty="0" smtClean="0">
                <a:latin typeface="Arial" panose="020B0604020202020204" pitchFamily="34" charset="0"/>
                <a:cs typeface="Arial" panose="020B0604020202020204" pitchFamily="34" charset="0"/>
              </a:rPr>
              <a:t>Введение</a:t>
            </a:r>
            <a:endParaRPr lang="ru-RU"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471210"/>
      </p:ext>
    </p:extLst>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2639" y="476672"/>
            <a:ext cx="8604448" cy="6555641"/>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Одним из приоритетных направлений процесса информатизации современного общества является информатизация образования.</a:t>
            </a:r>
          </a:p>
          <a:p>
            <a:pPr algn="just"/>
            <a:r>
              <a:rPr lang="ru-RU" sz="2000" dirty="0">
                <a:latin typeface="Arial" panose="020B0604020202020204" pitchFamily="34" charset="0"/>
                <a:cs typeface="Arial" panose="020B0604020202020204" pitchFamily="34" charset="0"/>
              </a:rPr>
              <a:t>Этот процесс инициирует:</a:t>
            </a:r>
          </a:p>
          <a:p>
            <a:pPr algn="just"/>
            <a:r>
              <a:rPr lang="ru-RU" sz="2000" dirty="0">
                <a:latin typeface="Arial" panose="020B0604020202020204" pitchFamily="34" charset="0"/>
                <a:cs typeface="Arial" panose="020B0604020202020204" pitchFamily="34" charset="0"/>
              </a:rPr>
              <a:t>совершенствование механизмов управления системой образования на основе использования автоматизированных банков данных научно-педагогической информации, информационно-методических материалов, а также коммуникационных сетей;</a:t>
            </a:r>
          </a:p>
          <a:p>
            <a:pPr algn="just"/>
            <a:r>
              <a:rPr lang="ru-RU" sz="2000" dirty="0">
                <a:latin typeface="Arial" panose="020B0604020202020204" pitchFamily="34" charset="0"/>
                <a:cs typeface="Arial" panose="020B0604020202020204" pitchFamily="34" charset="0"/>
              </a:rPr>
              <a:t>совершенствование методологии и стратегии отбора содержания, методов и организационных форм обучения, воспитания, соответствующих задачам развития личности обучаемого в современных условиях информатизации общества;</a:t>
            </a:r>
          </a:p>
          <a:p>
            <a:pPr algn="just"/>
            <a:r>
              <a:rPr lang="ru-RU" sz="2000" dirty="0">
                <a:latin typeface="Arial" panose="020B0604020202020204" pitchFamily="34" charset="0"/>
                <a:cs typeface="Arial" panose="020B0604020202020204" pitchFamily="34" charset="0"/>
              </a:rPr>
              <a:t>создание методических систем обучения, ориентированных на развитие интеллектуального потенциала, формирование умений самостоятельно приобретать знания, осуществлять экспериментально-исследовательскую деятельность;</a:t>
            </a:r>
          </a:p>
          <a:p>
            <a:pPr algn="just"/>
            <a:r>
              <a:rPr lang="ru-RU" sz="2000" dirty="0">
                <a:latin typeface="Arial" panose="020B0604020202020204" pitchFamily="34" charset="0"/>
                <a:cs typeface="Arial" panose="020B0604020202020204" pitchFamily="34" charset="0"/>
              </a:rPr>
              <a:t>внедрение разнообразных видов самостоятельной деятельности по обработке информации;</a:t>
            </a:r>
          </a:p>
          <a:p>
            <a:pPr algn="just"/>
            <a:r>
              <a:rPr lang="ru-RU" sz="2000" dirty="0">
                <a:latin typeface="Arial" panose="020B0604020202020204" pitchFamily="34" charset="0"/>
                <a:cs typeface="Arial" panose="020B0604020202020204" pitchFamily="34" charset="0"/>
              </a:rPr>
              <a:t>создание и использование компьютерных тестирующих, диагностирующих методик контроля и оценки уровня знаний обучаемых.</a:t>
            </a:r>
          </a:p>
          <a:p>
            <a:r>
              <a:rPr lang="ru-RU" sz="2000" dirty="0">
                <a:latin typeface="Arial" panose="020B0604020202020204" pitchFamily="34" charset="0"/>
                <a:cs typeface="Arial" panose="020B0604020202020204" pitchFamily="34" charset="0"/>
              </a:rPr>
              <a:t>         </a:t>
            </a:r>
          </a:p>
        </p:txBody>
      </p:sp>
      <p:sp>
        <p:nvSpPr>
          <p:cNvPr id="3" name="Прямоугольник 2"/>
          <p:cNvSpPr/>
          <p:nvPr/>
        </p:nvSpPr>
        <p:spPr>
          <a:xfrm>
            <a:off x="0" y="30126"/>
            <a:ext cx="6804248" cy="400110"/>
          </a:xfrm>
          <a:prstGeom prst="rect">
            <a:avLst/>
          </a:prstGeom>
        </p:spPr>
        <p:txBody>
          <a:bodyPr wrap="square">
            <a:spAutoFit/>
          </a:bodyPr>
          <a:lstStyle/>
          <a:p>
            <a:r>
              <a:rPr lang="ru-RU" sz="2000" b="1" u="sng" dirty="0" smtClean="0">
                <a:latin typeface="Arial" panose="020B0604020202020204" pitchFamily="34" charset="0"/>
                <a:cs typeface="Arial" panose="020B0604020202020204" pitchFamily="34" charset="0"/>
              </a:rPr>
              <a:t>Внедрение </a:t>
            </a:r>
            <a:r>
              <a:rPr lang="ru-RU" sz="2000" b="1" u="sng" dirty="0">
                <a:latin typeface="Arial" panose="020B0604020202020204" pitchFamily="34" charset="0"/>
                <a:cs typeface="Arial" panose="020B0604020202020204" pitchFamily="34" charset="0"/>
              </a:rPr>
              <a:t>ИКТ в работу классного руководителя</a:t>
            </a:r>
          </a:p>
        </p:txBody>
      </p:sp>
    </p:spTree>
    <p:extLst>
      <p:ext uri="{BB962C8B-B14F-4D97-AF65-F5344CB8AC3E}">
        <p14:creationId xmlns:p14="http://schemas.microsoft.com/office/powerpoint/2010/main" val="2728749059"/>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2246769"/>
          </a:xfrm>
          <a:prstGeom prst="rect">
            <a:avLst/>
          </a:prstGeom>
        </p:spPr>
        <p:txBody>
          <a:bodyPr wrap="square">
            <a:spAutoFit/>
          </a:bodyPr>
          <a:lstStyle/>
          <a:p>
            <a:pPr algn="just"/>
            <a:r>
              <a:rPr lang="ru-RU" dirty="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В Концепции модернизации российского образования поставлена важная задача: подготовить подрастающее поколение к жизни в быстро меняющемся информационном обществе, в мире, в котором ускоряется процесс появления новых знаний, постоянно возникает потребность в новых профессиях, в непрерывном повышении квалификации. И ключевую роль в решении этих задач играет владение современным человеком ИКТ.</a:t>
            </a:r>
            <a:endParaRPr lang="ru-RU" sz="2000" dirty="0">
              <a:latin typeface="Arial" panose="020B0604020202020204" pitchFamily="34" charset="0"/>
              <a:cs typeface="Arial" panose="020B0604020202020204" pitchFamily="34" charset="0"/>
            </a:endParaRPr>
          </a:p>
        </p:txBody>
      </p:sp>
      <p:sp>
        <p:nvSpPr>
          <p:cNvPr id="3" name="Прямоугольник 2"/>
          <p:cNvSpPr/>
          <p:nvPr/>
        </p:nvSpPr>
        <p:spPr>
          <a:xfrm>
            <a:off x="251520" y="2624095"/>
            <a:ext cx="8496944" cy="3477875"/>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В настоящее время одним из приоритетных направлений образования является усиление роли классного руководителя. Он должен находиться в эпицентре инновационной деятельности образовательного учреждения. От классного руководителя ждут работы, наполненной новым содержанием, новыми технологиями проектирования воспитательного процесса.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Современные информационные технологии призваны помочь нам ориентироваться в бесконечном потоке информации, и, самое главное, экономить драгоценное время. Поэтому любой современный учитель, классный руководитель должен владеть компьютерной грамотностью.</a:t>
            </a:r>
            <a:r>
              <a:rPr lang="ru-RU" sz="2000" b="1"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329786"/>
      </p:ext>
    </p:extLst>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84" y="476672"/>
            <a:ext cx="8352928" cy="6247864"/>
          </a:xfrm>
          <a:prstGeom prst="rect">
            <a:avLst/>
          </a:prstGeom>
        </p:spPr>
        <p:txBody>
          <a:bodyPr wrap="square">
            <a:spAutoFit/>
          </a:bodyPr>
          <a:lstStyle/>
          <a:p>
            <a:pPr algn="just"/>
            <a:r>
              <a:rPr lang="ru-RU" dirty="0"/>
              <a:t> </a:t>
            </a:r>
            <a:r>
              <a:rPr lang="ru-RU" sz="2000" dirty="0">
                <a:latin typeface="Arial" panose="020B0604020202020204" pitchFamily="34" charset="0"/>
                <a:cs typeface="Arial" panose="020B0604020202020204" pitchFamily="34" charset="0"/>
              </a:rPr>
              <a:t>Основными </a:t>
            </a:r>
            <a:r>
              <a:rPr lang="ru-RU" sz="2000" u="sng" dirty="0">
                <a:latin typeface="Arial" panose="020B0604020202020204" pitchFamily="34" charset="0"/>
                <a:cs typeface="Arial" panose="020B0604020202020204" pitchFamily="34" charset="0"/>
              </a:rPr>
              <a:t>целями</a:t>
            </a:r>
            <a:r>
              <a:rPr lang="ru-RU" sz="2000" dirty="0">
                <a:latin typeface="Arial" panose="020B0604020202020204" pitchFamily="34" charset="0"/>
                <a:cs typeface="Arial" panose="020B0604020202020204" pitchFamily="34" charset="0"/>
              </a:rPr>
              <a:t> внедрения ИКТ в работу классного руководителя являются:</a:t>
            </a:r>
          </a:p>
          <a:p>
            <a:pPr algn="just"/>
            <a:r>
              <a:rPr lang="ru-RU" sz="2000" dirty="0">
                <a:latin typeface="Arial" panose="020B0604020202020204" pitchFamily="34" charset="0"/>
                <a:cs typeface="Arial" panose="020B0604020202020204" pitchFamily="34" charset="0"/>
              </a:rPr>
              <a:t>– формирование у школьников мировоззрения открытого     информационного общества, подготовка членов информационного общества;</a:t>
            </a:r>
          </a:p>
          <a:p>
            <a:pPr algn="just"/>
            <a:r>
              <a:rPr lang="ru-RU" sz="2000" dirty="0">
                <a:latin typeface="Arial" panose="020B0604020202020204" pitchFamily="34" charset="0"/>
                <a:cs typeface="Arial" panose="020B0604020202020204" pitchFamily="34" charset="0"/>
              </a:rPr>
              <a:t>– формирование отношения к компьютеру как к инструменту для общения, обучения, самовыражения, творчества;</a:t>
            </a:r>
          </a:p>
          <a:p>
            <a:pPr algn="just"/>
            <a:r>
              <a:rPr lang="ru-RU" sz="2000" dirty="0">
                <a:latin typeface="Arial" panose="020B0604020202020204" pitchFamily="34" charset="0"/>
                <a:cs typeface="Arial" panose="020B0604020202020204" pitchFamily="34" charset="0"/>
              </a:rPr>
              <a:t>– развитие познавательной и творческой активности учащихся;</a:t>
            </a:r>
          </a:p>
          <a:p>
            <a:pPr algn="just"/>
            <a:r>
              <a:rPr lang="ru-RU" sz="2000" dirty="0">
                <a:latin typeface="Arial" panose="020B0604020202020204" pitchFamily="34" charset="0"/>
                <a:cs typeface="Arial" panose="020B0604020202020204" pitchFamily="34" charset="0"/>
              </a:rPr>
              <a:t>– формирование устойчивого познавательного интереса школьников к интеллектуально-творческой деятельности;</a:t>
            </a:r>
          </a:p>
          <a:p>
            <a:pPr algn="just"/>
            <a:r>
              <a:rPr lang="ru-RU" sz="2000" dirty="0">
                <a:latin typeface="Arial" panose="020B0604020202020204" pitchFamily="34" charset="0"/>
                <a:cs typeface="Arial" panose="020B0604020202020204" pitchFamily="34" charset="0"/>
              </a:rPr>
              <a:t>– повышение воспитательного воздействия всех форм внеурочной деятельности;</a:t>
            </a:r>
          </a:p>
          <a:p>
            <a:pPr algn="just"/>
            <a:r>
              <a:rPr lang="ru-RU" sz="2000" dirty="0">
                <a:latin typeface="Arial" panose="020B0604020202020204" pitchFamily="34" charset="0"/>
                <a:cs typeface="Arial" panose="020B0604020202020204" pitchFamily="34" charset="0"/>
              </a:rPr>
              <a:t>– организация эффективного информационного взаимодействия учителей, школьников и родителей;</a:t>
            </a:r>
          </a:p>
          <a:p>
            <a:pPr algn="just"/>
            <a:r>
              <a:rPr lang="ru-RU" sz="2000" dirty="0">
                <a:latin typeface="Arial" panose="020B0604020202020204" pitchFamily="34" charset="0"/>
                <a:cs typeface="Arial" panose="020B0604020202020204" pitchFamily="34" charset="0"/>
              </a:rPr>
              <a:t>– внедрение средств ИКТ в социально-воспитательную работу;</a:t>
            </a:r>
          </a:p>
          <a:p>
            <a:pPr algn="just"/>
            <a:r>
              <a:rPr lang="ru-RU" sz="2000" dirty="0">
                <a:latin typeface="Arial" panose="020B0604020202020204" pitchFamily="34" charset="0"/>
                <a:cs typeface="Arial" panose="020B0604020202020204" pitchFamily="34" charset="0"/>
              </a:rPr>
              <a:t>– развитие способности свободного культурного общения;</a:t>
            </a:r>
          </a:p>
          <a:p>
            <a:pPr algn="just"/>
            <a:r>
              <a:rPr lang="ru-RU" sz="2000" dirty="0">
                <a:latin typeface="Arial" panose="020B0604020202020204" pitchFamily="34" charset="0"/>
                <a:cs typeface="Arial" panose="020B0604020202020204" pitchFamily="34" charset="0"/>
              </a:rPr>
              <a:t>– обучение методам конструктивного взаимодействия и взаимопонимания;</a:t>
            </a:r>
          </a:p>
          <a:p>
            <a:pPr algn="just"/>
            <a:r>
              <a:rPr lang="ru-RU" sz="2000" dirty="0">
                <a:latin typeface="Arial" panose="020B0604020202020204" pitchFamily="34" charset="0"/>
                <a:cs typeface="Arial" panose="020B0604020202020204" pitchFamily="34" charset="0"/>
              </a:rPr>
              <a:t>–всестороннее развитие личности ребенка;</a:t>
            </a:r>
          </a:p>
          <a:p>
            <a:pPr algn="just"/>
            <a:r>
              <a:rPr lang="ru-RU" sz="2000" dirty="0">
                <a:latin typeface="Arial" panose="020B0604020202020204" pitchFamily="34" charset="0"/>
                <a:cs typeface="Arial" panose="020B0604020202020204" pitchFamily="34" charset="0"/>
              </a:rPr>
              <a:t>– организация содержательного досуга детей и молодежи.</a:t>
            </a:r>
          </a:p>
        </p:txBody>
      </p:sp>
      <p:sp>
        <p:nvSpPr>
          <p:cNvPr id="4" name="Прямоугольник 3"/>
          <p:cNvSpPr/>
          <p:nvPr/>
        </p:nvSpPr>
        <p:spPr>
          <a:xfrm>
            <a:off x="-46500" y="0"/>
            <a:ext cx="7354804" cy="400110"/>
          </a:xfrm>
          <a:prstGeom prst="rect">
            <a:avLst/>
          </a:prstGeom>
        </p:spPr>
        <p:txBody>
          <a:bodyPr wrap="square">
            <a:spAutoFit/>
          </a:bodyPr>
          <a:lstStyle/>
          <a:p>
            <a:r>
              <a:rPr lang="ru-RU" sz="2000" b="1" u="sng" dirty="0">
                <a:latin typeface="Arial" panose="020B0604020202020204" pitchFamily="34" charset="0"/>
                <a:cs typeface="Arial" panose="020B0604020202020204" pitchFamily="34" charset="0"/>
              </a:rPr>
              <a:t>Цели внедрения ИКТ в работу классного руководителя</a:t>
            </a:r>
          </a:p>
        </p:txBody>
      </p:sp>
    </p:spTree>
    <p:extLst>
      <p:ext uri="{BB962C8B-B14F-4D97-AF65-F5344CB8AC3E}">
        <p14:creationId xmlns:p14="http://schemas.microsoft.com/office/powerpoint/2010/main" val="528181699"/>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208912" cy="5324535"/>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Использование ИКТ превращает работу классного руководителя в интересный и творческий процесс. Общение учителя и ученика не подменяется техническим устройством, оно все также опосредуется многообразными видами взаимодействия, дополняемыми возможностями компьютера.</a:t>
            </a:r>
          </a:p>
          <a:p>
            <a:pPr algn="just"/>
            <a:r>
              <a:rPr lang="ru-RU" sz="2000" dirty="0">
                <a:latin typeface="Arial" panose="020B0604020202020204" pitchFamily="34" charset="0"/>
                <a:cs typeface="Arial" panose="020B0604020202020204" pitchFamily="34" charset="0"/>
              </a:rPr>
              <a:t>Нам трудно теперь представить без компьютера, интерактивной доски, видеокамеры, цифрового фотоаппарата любое мероприятие, Уроки мужества и памяти, различные интеллектуальные и творческие конкурсы, классные часы и т.д. В моей педагогической копилке появилась целая коллекция мультимедийных презентаций, которые сочетают в себе различные информационные среды: графику, текст, анимацию, видео, звуковые эффекты, что создает полноценный зрительный и звуковой ряды. Аудиовизуальные средства в данном случае выступают мощными концентраторами внимания, что делает проводимую работу более эффективной в плане воспитания, интересной и привлекательной для </a:t>
            </a:r>
            <a:r>
              <a:rPr lang="ru-RU" sz="2000" dirty="0" smtClean="0">
                <a:latin typeface="Arial" panose="020B0604020202020204" pitchFamily="34" charset="0"/>
                <a:cs typeface="Arial" panose="020B0604020202020204" pitchFamily="34" charset="0"/>
              </a:rPr>
              <a:t>учащихся</a:t>
            </a:r>
            <a:endParaRPr lang="ru-RU" sz="2000" dirty="0">
              <a:latin typeface="Arial" panose="020B0604020202020204" pitchFamily="34" charset="0"/>
              <a:cs typeface="Arial" panose="020B0604020202020204" pitchFamily="34" charset="0"/>
            </a:endParaRPr>
          </a:p>
        </p:txBody>
      </p:sp>
      <p:sp>
        <p:nvSpPr>
          <p:cNvPr id="3" name="Прямоугольник 2"/>
          <p:cNvSpPr/>
          <p:nvPr/>
        </p:nvSpPr>
        <p:spPr>
          <a:xfrm>
            <a:off x="107504" y="188640"/>
            <a:ext cx="7920880" cy="400110"/>
          </a:xfrm>
          <a:prstGeom prst="rect">
            <a:avLst/>
          </a:prstGeom>
        </p:spPr>
        <p:txBody>
          <a:bodyPr wrap="square">
            <a:spAutoFit/>
          </a:bodyPr>
          <a:lstStyle/>
          <a:p>
            <a:r>
              <a:rPr lang="ru-RU" sz="2000" b="1" u="sng" dirty="0">
                <a:latin typeface="Arial" panose="020B0604020202020204" pitchFamily="34" charset="0"/>
                <a:cs typeface="Arial" panose="020B0604020202020204" pitchFamily="34" charset="0"/>
              </a:rPr>
              <a:t>Информационная культура классного руководителя</a:t>
            </a:r>
          </a:p>
        </p:txBody>
      </p:sp>
    </p:spTree>
    <p:extLst>
      <p:ext uri="{BB962C8B-B14F-4D97-AF65-F5344CB8AC3E}">
        <p14:creationId xmlns:p14="http://schemas.microsoft.com/office/powerpoint/2010/main" val="400125438"/>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7239" y="710303"/>
            <a:ext cx="8424936" cy="2554545"/>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Большая роль в воспитательной работе отводится классному часу. Он формирует ценностные ориентации у учащихся, определенное отношение к окружающему миру, к тому, что в нем происходит. А если к тому же при проведении классного часа используются проектор, то он запоминается и усваивается учащимися лучше. Применение ИКТ делает работу классного руководителя более эффективной и результативной. Детям очень нравятся такие мероприятия, и они не только ждут, но и помогают их готовить</a:t>
            </a: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 </a:t>
            </a:r>
            <a:endParaRPr lang="ru-RU" sz="2000" dirty="0" smtClean="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433" y="4725144"/>
            <a:ext cx="2408237"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801625" y="3573016"/>
            <a:ext cx="3102736" cy="707886"/>
          </a:xfrm>
          <a:prstGeom prst="rect">
            <a:avLst/>
          </a:prstGeom>
        </p:spPr>
        <p:txBody>
          <a:bodyPr wrap="square">
            <a:spAutoFit/>
          </a:bodyPr>
          <a:lstStyle/>
          <a:p>
            <a:r>
              <a:rPr lang="ru-RU" sz="2000" dirty="0" smtClean="0">
                <a:latin typeface="Arial" panose="020B0604020202020204" pitchFamily="34" charset="0"/>
                <a:cs typeface="Arial" panose="020B0604020202020204" pitchFamily="34" charset="0"/>
              </a:rPr>
              <a:t>Классный час на тему «Безопасный интернет»</a:t>
            </a:r>
            <a:endParaRPr lang="ru-RU" sz="2000"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9707" y="4702321"/>
            <a:ext cx="2376264" cy="1784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283968" y="3376365"/>
            <a:ext cx="4067944" cy="1323439"/>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Классный час на тему </a:t>
            </a:r>
            <a:r>
              <a:rPr lang="ru-RU" sz="2000" dirty="0" smtClean="0">
                <a:latin typeface="Arial" panose="020B0604020202020204" pitchFamily="34" charset="0"/>
                <a:cs typeface="Arial" panose="020B0604020202020204" pitchFamily="34" charset="0"/>
              </a:rPr>
              <a:t>«Профориентация. Профессии разные нужны, профессии разные важны. Повар»</a:t>
            </a:r>
            <a:endParaRPr lang="ru-RU" sz="2000" dirty="0">
              <a:latin typeface="Arial" panose="020B0604020202020204" pitchFamily="34" charset="0"/>
              <a:cs typeface="Arial" panose="020B0604020202020204" pitchFamily="34" charset="0"/>
            </a:endParaRPr>
          </a:p>
        </p:txBody>
      </p:sp>
      <p:sp>
        <p:nvSpPr>
          <p:cNvPr id="5" name="Прямоугольник 4"/>
          <p:cNvSpPr/>
          <p:nvPr/>
        </p:nvSpPr>
        <p:spPr>
          <a:xfrm>
            <a:off x="47238" y="2417"/>
            <a:ext cx="8917250" cy="707886"/>
          </a:xfrm>
          <a:prstGeom prst="rect">
            <a:avLst/>
          </a:prstGeom>
        </p:spPr>
        <p:txBody>
          <a:bodyPr wrap="square">
            <a:spAutoFit/>
          </a:bodyPr>
          <a:lstStyle/>
          <a:p>
            <a:r>
              <a:rPr lang="ru-RU" sz="2000" b="1" u="sng" dirty="0">
                <a:latin typeface="Arial" panose="020B0604020202020204" pitchFamily="34" charset="0"/>
                <a:cs typeface="Arial" panose="020B0604020202020204" pitchFamily="34" charset="0"/>
              </a:rPr>
              <a:t>Области применения и возможности ИКТ в работе классного руководителя</a:t>
            </a:r>
          </a:p>
        </p:txBody>
      </p:sp>
    </p:spTree>
    <p:extLst>
      <p:ext uri="{BB962C8B-B14F-4D97-AF65-F5344CB8AC3E}">
        <p14:creationId xmlns:p14="http://schemas.microsoft.com/office/powerpoint/2010/main" val="981973995"/>
      </p:ext>
    </p:extLst>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5846"/>
            <a:ext cx="8568952" cy="5940088"/>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В современной школе классному руководителю приходится заполнять много различных документов. В компьютере создается банк данных необходимой информации, которую можно каждый год лишь обновлять, а не создавать заново. </a:t>
            </a:r>
            <a:r>
              <a:rPr lang="ru-RU" sz="2000" dirty="0" smtClean="0">
                <a:latin typeface="Arial" panose="020B0604020202020204" pitchFamily="34" charset="0"/>
                <a:cs typeface="Arial" panose="020B0604020202020204" pitchFamily="34" charset="0"/>
              </a:rPr>
              <a:t>В </a:t>
            </a:r>
            <a:r>
              <a:rPr lang="ru-RU" sz="2000" dirty="0">
                <a:latin typeface="Arial" panose="020B0604020202020204" pitchFamily="34" charset="0"/>
                <a:cs typeface="Arial" panose="020B0604020202020204" pitchFamily="34" charset="0"/>
              </a:rPr>
              <a:t>ежедневной работе классного руководителя часто приходится обращаться к многочисленным и, как правило, неупорядоченным данным об учениках класса, родителях, занятости учащихся во внеурочное время и т.д</a:t>
            </a:r>
            <a:r>
              <a:rPr lang="ru-RU" sz="2000" dirty="0" smtClean="0">
                <a:latin typeface="Arial" panose="020B0604020202020204" pitchFamily="34" charset="0"/>
                <a:cs typeface="Arial" panose="020B0604020202020204" pitchFamily="34" charset="0"/>
              </a:rPr>
              <a:t>.</a:t>
            </a:r>
          </a:p>
          <a:p>
            <a:pPr algn="just"/>
            <a:r>
              <a:rPr lang="ru-RU" sz="2000" dirty="0">
                <a:latin typeface="Arial" panose="020B0604020202020204" pitchFamily="34" charset="0"/>
                <a:cs typeface="Arial" panose="020B0604020202020204" pitchFamily="34" charset="0"/>
              </a:rPr>
              <a:t>Каждый классный руководитель в своей работе пользуется различными диагностиками, которые требуют больших временных затрат на обработку и анализ. Электронные таблицы позволяют наглядно представить результаты обработки анкет, диагностик с помощью графиков и диаграмм.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При такой работе из года в год легко отследить произошедшие улучшения или ухудшения. Хорошо прослеживается динамика успеваемости или качества знаний учащихся класса, изменение уровня здоровья учащихся, уровня занятости учащихся во внеурочное время. По результатам сравнительных диаграмм можно делать выводы и согласно им планировать дальнейшую работу классного руководителя.</a:t>
            </a:r>
            <a:endParaRPr lang="ru-RU"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5684939"/>
      </p:ext>
    </p:extLst>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5846"/>
            <a:ext cx="8568952" cy="707886"/>
          </a:xfrm>
          <a:prstGeom prst="rect">
            <a:avLst/>
          </a:prstGeom>
        </p:spPr>
        <p:txBody>
          <a:bodyPr wrap="square">
            <a:spAutoFit/>
          </a:bodyPr>
          <a:lstStyle/>
          <a:p>
            <a:r>
              <a:rPr lang="ru-RU" sz="2000" b="1" u="sng" dirty="0" smtClean="0">
                <a:latin typeface="Arial" panose="020B0604020202020204" pitchFamily="34" charset="0"/>
                <a:cs typeface="Arial" panose="020B0604020202020204" pitchFamily="34" charset="0"/>
              </a:rPr>
              <a:t>Использование </a:t>
            </a:r>
            <a:r>
              <a:rPr lang="ru-RU" sz="2000" b="1" u="sng" dirty="0">
                <a:latin typeface="Arial" panose="020B0604020202020204" pitchFamily="34" charset="0"/>
                <a:cs typeface="Arial" panose="020B0604020202020204" pitchFamily="34" charset="0"/>
              </a:rPr>
              <a:t>ИКТ в работе с родителями</a:t>
            </a:r>
          </a:p>
          <a:p>
            <a:r>
              <a:rPr lang="ru-RU" sz="2000" b="1"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2050" name="Picture 2" descr="C:\Users\23\Desktop\im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09120"/>
            <a:ext cx="2819400" cy="14382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Диаграмма 3"/>
          <p:cNvGraphicFramePr>
            <a:graphicFrameLocks/>
          </p:cNvGraphicFramePr>
          <p:nvPr>
            <p:extLst>
              <p:ext uri="{D42A27DB-BD31-4B8C-83A1-F6EECF244321}">
                <p14:modId xmlns:p14="http://schemas.microsoft.com/office/powerpoint/2010/main" val="131021570"/>
              </p:ext>
            </p:extLst>
          </p:nvPr>
        </p:nvGraphicFramePr>
        <p:xfrm>
          <a:off x="5004048" y="4365104"/>
          <a:ext cx="3024336" cy="1951112"/>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251520" y="1028343"/>
            <a:ext cx="8424936" cy="3170099"/>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Работа с родителями учащихся является одной из самых важных в работе классного руководителя. Здесь применимы как традиционные, так и нетрадиционные формы работы. Но универсальной формой взаимодействия педагога с родителями является родительское собрание. На нем дается анализ учебных достижений учащихся, их возможностей, степени продвижения класса в учебной и внеклассной деятельности. Данная информация отражается в виде электронной </a:t>
            </a:r>
            <a:r>
              <a:rPr lang="ru-RU" sz="2000" dirty="0" smtClean="0">
                <a:latin typeface="Arial" panose="020B0604020202020204" pitchFamily="34" charset="0"/>
                <a:cs typeface="Arial" panose="020B0604020202020204" pitchFamily="34" charset="0"/>
              </a:rPr>
              <a:t>презентации. В </a:t>
            </a:r>
            <a:r>
              <a:rPr lang="ru-RU" sz="2000" dirty="0">
                <a:latin typeface="Arial" panose="020B0604020202020204" pitchFamily="34" charset="0"/>
                <a:cs typeface="Arial" panose="020B0604020202020204" pitchFamily="34" charset="0"/>
              </a:rPr>
              <a:t>ней наглядно, убедительно и доступно можно представить большой объем информации в виде таблиц, диаграмм, графиков.</a:t>
            </a:r>
          </a:p>
        </p:txBody>
      </p:sp>
    </p:spTree>
    <p:extLst>
      <p:ext uri="{BB962C8B-B14F-4D97-AF65-F5344CB8AC3E}">
        <p14:creationId xmlns:p14="http://schemas.microsoft.com/office/powerpoint/2010/main" val="4256023647"/>
      </p:ext>
    </p:extLst>
  </p:cSld>
  <p:clrMapOvr>
    <a:masterClrMapping/>
  </p:clrMapOvr>
  <p:transition spd="med">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TotalTime>
  <Words>1333</Words>
  <Application>Microsoft Office PowerPoint</Application>
  <PresentationFormat>Экран (4:3)</PresentationFormat>
  <Paragraphs>79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ГОУ ППОТО «ИПК и ППРО ТО» кафедра ТУРОУ и ПО      Модуль 7. Основы управления профессиональным ростом педагога   Тема: «Из опыта педагогической работы: использование ИКТ в работе классного руководителя»  Выполнил работу: Миляева Г.Б. учитель информатики и ИКТ муниципального бюджетного образовательного учреждения средней общеобразовательной школы №49 город Тула  Преподаватель: Луценко Л.И. доктор педагогических наук, профессор.   2015-2016 учебный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ГОУ ППОТО «ИПК и ППРО ТО» кафедра ТУРОУ и ПО   Модуль 7. Основы управления профессиональным ростом педагога    Тема: «Из опыта педагогической работы: использование ИКТ в работе классного руководителя»    Выполнил работу: Миляева Г.Б. учитель информатики и ИКТ муниципального общеобразовател№49        </dc:title>
  <dc:creator>23</dc:creator>
  <cp:lastModifiedBy>23</cp:lastModifiedBy>
  <cp:revision>17</cp:revision>
  <dcterms:created xsi:type="dcterms:W3CDTF">2015-11-07T09:43:03Z</dcterms:created>
  <dcterms:modified xsi:type="dcterms:W3CDTF">2015-11-07T12:50:09Z</dcterms:modified>
</cp:coreProperties>
</file>