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1990" autoAdjust="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7EB39C-1164-46C0-A355-3DF1107618F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B8D891-F82D-4A36-A886-51EE501C4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монастыри\109260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subTitle" idx="1"/>
          </p:nvPr>
        </p:nvSpPr>
        <p:spPr>
          <a:xfrm>
            <a:off x="1357290" y="785794"/>
            <a:ext cx="6629424" cy="292895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sz="3200" b="1" dirty="0">
                <a:latin typeface="Century Gothic" pitchFamily="34" charset="0"/>
              </a:rPr>
              <a:t> </a:t>
            </a:r>
            <a:r>
              <a:rPr lang="ru-RU" sz="3200" b="1" dirty="0" smtClean="0">
                <a:latin typeface="Century Gothic" pitchFamily="34" charset="0"/>
              </a:rPr>
              <a:t>Православная конференция:</a:t>
            </a:r>
            <a:endParaRPr lang="ru-RU" sz="3200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«Монастыри, их значения, история, основатели, главные святыни»</a:t>
            </a:r>
            <a:endParaRPr lang="ru-RU" sz="3200" dirty="0" smtClean="0">
              <a:latin typeface="Century Gothic" pitchFamily="34" charset="0"/>
            </a:endParaRPr>
          </a:p>
          <a:p>
            <a:pPr algn="ctr"/>
            <a:endParaRPr lang="ru-RU" sz="3200" dirty="0" smtClean="0"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«Монастыри и монашество»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093296"/>
            <a:ext cx="24096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Работу выполнила </a:t>
            </a:r>
            <a:r>
              <a:rPr lang="ru-RU" sz="1100" dirty="0" smtClean="0"/>
              <a:t>Павлова Татьяна</a:t>
            </a:r>
            <a:r>
              <a:rPr lang="ru-RU" sz="1100" dirty="0" smtClean="0"/>
              <a:t>,</a:t>
            </a:r>
            <a:endParaRPr lang="ru-RU" sz="1100" dirty="0" smtClean="0"/>
          </a:p>
          <a:p>
            <a:r>
              <a:rPr lang="ru-RU" sz="1100" dirty="0" smtClean="0"/>
              <a:t> уч-ся МКОУ </a:t>
            </a:r>
            <a:r>
              <a:rPr lang="ru-RU" sz="1100" dirty="0" err="1" smtClean="0"/>
              <a:t>Кочковская</a:t>
            </a:r>
            <a:r>
              <a:rPr lang="ru-RU" sz="1100" dirty="0" smtClean="0"/>
              <a:t> СОШ</a:t>
            </a:r>
          </a:p>
          <a:p>
            <a:r>
              <a:rPr lang="ru-RU" sz="1100" dirty="0" smtClean="0"/>
              <a:t>                             </a:t>
            </a:r>
            <a:r>
              <a:rPr lang="ru-RU" sz="1100" dirty="0" smtClean="0"/>
              <a:t>2013</a:t>
            </a:r>
            <a:endParaRPr lang="ru-RU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14290"/>
            <a:ext cx="4348162" cy="61436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XIII в. основание монастырей продолжалось и до, и после </a:t>
            </a:r>
            <a:r>
              <a:rPr lang="ru-RU" dirty="0" err="1" smtClean="0"/>
              <a:t>татаро</a:t>
            </a:r>
            <a:r>
              <a:rPr lang="ru-RU" dirty="0" smtClean="0"/>
              <a:t>- монгольского нашествия. Вторжение татар нанесло огромный ущерб</a:t>
            </a:r>
            <a:r>
              <a:rPr lang="en-US" dirty="0" smtClean="0"/>
              <a:t>:</a:t>
            </a:r>
            <a:r>
              <a:rPr lang="ru-RU" dirty="0" smtClean="0"/>
              <a:t> было уничтожено много монастырей. Некоторая их часть была впоследствии восстановлена.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Documents and Settings\Admin\Рабочий стол\монастыри\post-19-1253000120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00034" y="428604"/>
            <a:ext cx="4105286" cy="58579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монастыри\11836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86124"/>
            <a:ext cx="4786346" cy="34290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 Существовали мелкие частные монастыри, владельцы которых могли ими распоряжаться и передавать их наследникам.</a:t>
            </a:r>
          </a:p>
          <a:p>
            <a:r>
              <a:rPr lang="ru-RU" dirty="0" smtClean="0"/>
              <a:t>Монахи в таких монастырях не вели общего хозяйства, а вкладчики, пожелав уйти из монастыря, могли потребовать свой вклад обратно.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монастыри\3b85fc6938ca.jpg"/>
          <p:cNvPicPr>
            <a:picLocks noChangeAspect="1" noChangeArrowheads="1"/>
          </p:cNvPicPr>
          <p:nvPr/>
        </p:nvPicPr>
        <p:blipFill>
          <a:blip r:embed="rId2" cstate="print"/>
          <a:srcRect r="953" b="10000"/>
          <a:stretch>
            <a:fillRect/>
          </a:stretch>
        </p:blipFill>
        <p:spPr bwMode="auto">
          <a:xfrm>
            <a:off x="3929058" y="2714620"/>
            <a:ext cx="4786346" cy="39290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858180" cy="5643602"/>
          </a:xfrm>
        </p:spPr>
        <p:txBody>
          <a:bodyPr/>
          <a:lstStyle/>
          <a:p>
            <a:r>
              <a:rPr lang="ru-RU" dirty="0" smtClean="0"/>
              <a:t>С середины XIV в. начинается возникновение монастырей нового типа, которые основывались людьми, не имевшими земельных владений, но обладавшими энергией и предприимчивостью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Admin\Рабочий стол\монастыри\New_Jerusalem_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7229"/>
          <a:stretch>
            <a:fillRect/>
          </a:stretch>
        </p:blipFill>
        <p:spPr bwMode="auto">
          <a:xfrm>
            <a:off x="642910" y="428604"/>
            <a:ext cx="7858180" cy="60722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Начинают появляться в большом количестве городские монастыри, а сельских значительно меньше.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монастыри\normal_1064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85786" y="571480"/>
            <a:ext cx="7620000" cy="58388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4525963"/>
          </a:xfrm>
        </p:spPr>
        <p:txBody>
          <a:bodyPr/>
          <a:lstStyle/>
          <a:p>
            <a:r>
              <a:rPr lang="ru-RU" dirty="0" smtClean="0"/>
              <a:t>Строительство монастырей и, само собой разумеется, расширение земельных владений церкви продолжалось в возрастающем темпе.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4214842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Средствами для содержания монастырей были разные пожертвования богомольцев, вклады на помин души, монастырская вотчина.</a:t>
            </a:r>
            <a:endParaRPr lang="ru-RU" dirty="0"/>
          </a:p>
        </p:txBody>
      </p:sp>
      <p:pic>
        <p:nvPicPr>
          <p:cNvPr id="15362" name="Picture 2" descr="C:\Documents and Settings\Admin\Рабочий стол\монастыри\antosh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143372" y="357166"/>
            <a:ext cx="4500594" cy="61436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монастыри\IMG_1153_lj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1443016"/>
            <a:ext cx="7143750" cy="54149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86800" cy="4383087"/>
          </a:xfrm>
        </p:spPr>
        <p:txBody>
          <a:bodyPr/>
          <a:lstStyle/>
          <a:p>
            <a:r>
              <a:rPr lang="ru-RU" dirty="0" smtClean="0"/>
              <a:t>Основание монастырей-вотчинников и пожалование им земель (даже без крестьян) вызывали сопротивление окрестного населения. Крестьяне прогоняли отшельников, основавших монастыри. Но это не могло остановить основание монастырей и их рост.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0604" y="500042"/>
            <a:ext cx="4543396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Войны, </a:t>
            </a:r>
            <a:r>
              <a:rPr lang="ru-RU" sz="3000" dirty="0" smtClean="0"/>
              <a:t>голод, эпидемии </a:t>
            </a:r>
            <a:r>
              <a:rPr lang="ru-RU" dirty="0" smtClean="0"/>
              <a:t>увеличивали число увечных, инвалидов, одиноких женщин, прибежищем для которых были монастыри-богадельни. Для части населения уход в монастырь был средством облегчить себе жизнь.</a:t>
            </a:r>
            <a:endParaRPr lang="ru-RU" dirty="0"/>
          </a:p>
        </p:txBody>
      </p:sp>
      <p:pic>
        <p:nvPicPr>
          <p:cNvPr id="1026" name="Picture 2" descr="C:\Documents and Settings\Admin\Рабочий стол\монастыри\0_4251_3bd9805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48950" cy="59293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онастыри\1183610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00100" y="571480"/>
            <a:ext cx="7620000" cy="5715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/>
          <a:lstStyle/>
          <a:p>
            <a:r>
              <a:rPr lang="ru-RU" dirty="0" smtClean="0"/>
              <a:t>Приобретение земель монастырями в конце XVI в. было ограничено правительством, поэтому к концу столетия многие монастыри прекратили свое существование.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настыри\P5244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548455" cy="58106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Женских монастырей в городах было гораздо больше, чем мужских.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онастыри\108643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72066" y="571480"/>
            <a:ext cx="3657600" cy="56436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4767266" cy="5794397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600" b="1" dirty="0" smtClean="0"/>
              <a:t>Цель данного реферата </a:t>
            </a:r>
            <a:r>
              <a:rPr lang="ru-RU" dirty="0" smtClean="0"/>
              <a:t>- проследить историю происхождения и, в какой- то степени, становления и развития русских монастырей в период с IX века по1917 год, а также на конкретных примерах показать, какова их роль в культурной, общественной и государственной жизни нашей страны.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4786346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В XVII в. шло заселение Сибири, интенсивность которого нашла выражение в появлении там монастырей. Начиная с середины XVII в., несмотря на набеги крымских татар, все большие размеры принимает их строительство.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монастыри\ib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389329" cy="42862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онастыри\IMG_1153_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143750" cy="504349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4525963"/>
          </a:xfrm>
        </p:spPr>
        <p:txBody>
          <a:bodyPr/>
          <a:lstStyle/>
          <a:p>
            <a:r>
              <a:rPr lang="ru-RU" dirty="0" smtClean="0"/>
              <a:t> Пашня духовенства занимала второе место после пашни правящего класса. Это вызывало недовольство у разных слоёв населения.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монастыри\Clo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620000" cy="508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525963"/>
          </a:xfrm>
        </p:spPr>
        <p:txBody>
          <a:bodyPr/>
          <a:lstStyle/>
          <a:p>
            <a:r>
              <a:rPr lang="ru-RU" dirty="0" smtClean="0"/>
              <a:t>Монастыри занимались не только сельским хозяйством, но и торговлей.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571480"/>
            <a:ext cx="4429124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 XIV-XVI вв. сложилось крупное землевладение духовенства, то в XVII в. шел процесс его укрепления и развития. Политическое могущество церкви вступало в открытую  борьбу с царем.</a:t>
            </a:r>
            <a:endParaRPr lang="ru-RU" dirty="0"/>
          </a:p>
        </p:txBody>
      </p:sp>
      <p:pic>
        <p:nvPicPr>
          <p:cNvPr id="7170" name="Picture 2" descr="C:\Documents and Settings\Admin\Рабочий стол\монастыри\481463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071966" cy="500063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монастыри\47613848_ki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939525" cy="52021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r>
              <a:rPr lang="ru-RU" dirty="0" smtClean="0"/>
              <a:t> Основание монастырей в конце XVII в. было поставлено под контроль правительства.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монастыри\1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215238" cy="56864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4525963"/>
          </a:xfrm>
        </p:spPr>
        <p:txBody>
          <a:bodyPr/>
          <a:lstStyle/>
          <a:p>
            <a:r>
              <a:rPr lang="ru-RU" dirty="0" smtClean="0"/>
              <a:t> В XVIII - XIX вв. значительно возросло количество монастырей и соборных и приходских церквей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монастыри\1418994.jpg"/>
          <p:cNvPicPr>
            <a:picLocks noChangeAspect="1" noChangeArrowheads="1"/>
          </p:cNvPicPr>
          <p:nvPr/>
        </p:nvPicPr>
        <p:blipFill>
          <a:blip r:embed="rId2" cstate="print"/>
          <a:srcRect r="1190" b="6040"/>
          <a:stretch>
            <a:fillRect/>
          </a:stretch>
        </p:blipFill>
        <p:spPr bwMode="auto">
          <a:xfrm>
            <a:off x="3071802" y="1500174"/>
            <a:ext cx="5929354" cy="50006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3695696" cy="5722959"/>
          </a:xfrm>
        </p:spPr>
        <p:txBody>
          <a:bodyPr/>
          <a:lstStyle/>
          <a:p>
            <a:r>
              <a:rPr lang="ru-RU" dirty="0" smtClean="0"/>
              <a:t>Монастырям принадлежали молочная ферма и судостроительный завод.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\Рабочий стол\монастыри\normal_1064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14348" y="1357298"/>
            <a:ext cx="7620000" cy="51244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4525963"/>
          </a:xfrm>
        </p:spPr>
        <p:txBody>
          <a:bodyPr/>
          <a:lstStyle/>
          <a:p>
            <a:r>
              <a:rPr lang="ru-RU" dirty="0" smtClean="0"/>
              <a:t>Многие монастыри занимались промышленной деятельностью. Однако главную прибыль приносили продажа свечей, икон, кружечные и другие сборы, плата за выполнение обрядов и т. 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монастыри\4a09d23eed81.jpg"/>
          <p:cNvPicPr>
            <a:picLocks noChangeAspect="1" noChangeArrowheads="1"/>
          </p:cNvPicPr>
          <p:nvPr/>
        </p:nvPicPr>
        <p:blipFill>
          <a:blip r:embed="rId2" cstate="print"/>
          <a:srcRect b="7595"/>
          <a:stretch>
            <a:fillRect/>
          </a:stretch>
        </p:blipFill>
        <p:spPr bwMode="auto">
          <a:xfrm>
            <a:off x="4714876" y="428604"/>
            <a:ext cx="4000528" cy="6072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286412" cy="6643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работе отражены  различные стороны жизни и деятельности монастырей в России, их влияние на духовное развитие русского народа, их роль в управлении государством.</a:t>
            </a:r>
          </a:p>
          <a:p>
            <a:r>
              <a:rPr lang="ru-RU" dirty="0" smtClean="0"/>
              <a:t>В то же время показаны отрицательные стороны существования этих религиозных объединений. Однако не вызывает сомнений тот факт, что, в целом, роль монастырских объединений в истории нашей страны носит положительный характер.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монастыри\49bb9bf493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28"/>
            <a:ext cx="9144000" cy="684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монастыри\pm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428728" y="785794"/>
            <a:ext cx="6429420" cy="55721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15370" cy="6008711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Монашество</a:t>
            </a:r>
            <a:r>
              <a:rPr lang="ru-RU" dirty="0" smtClean="0"/>
              <a:t> – </a:t>
            </a:r>
            <a:r>
              <a:rPr lang="ru-RU" sz="2800" dirty="0" smtClean="0"/>
              <a:t>особая форма «посвящения своей жизни» богу: аскетизм, то есть жертва земными сокровищами и радостями, удаление от суеты повседневного существования, вознесение молитв за себя и за других как основное занятие; в основе монашества лежит отшельничество.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онастыри\f8b78983a43d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071538" y="1071546"/>
            <a:ext cx="6786610" cy="56436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r>
              <a:rPr lang="ru-RU" dirty="0" smtClean="0"/>
              <a:t>Монашество очень славно и похвально воспето всеми святыми отцами , это есть высший образ жизни для человека на земле.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1214422"/>
            <a:ext cx="3429024" cy="37862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Монашество возникло на Руси вместе с принятием христианства в IX в. Его  учредил святой евангелист Марк, епископ Александрии.</a:t>
            </a:r>
            <a:endParaRPr lang="ru-RU" sz="2800" dirty="0"/>
          </a:p>
        </p:txBody>
      </p:sp>
      <p:pic>
        <p:nvPicPr>
          <p:cNvPr id="6146" name="Picture 2" descr="C:\Documents and Settings\Admin\Рабочий стол\монастыри\1261886385400x600.jpg"/>
          <p:cNvPicPr>
            <a:picLocks noChangeAspect="1" noChangeArrowheads="1"/>
          </p:cNvPicPr>
          <p:nvPr/>
        </p:nvPicPr>
        <p:blipFill>
          <a:blip r:embed="rId2" cstate="print"/>
          <a:srcRect r="3571" b="3750"/>
          <a:stretch>
            <a:fillRect/>
          </a:stretch>
        </p:blipFill>
        <p:spPr bwMode="auto">
          <a:xfrm>
            <a:off x="849802" y="571480"/>
            <a:ext cx="4007950" cy="57150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онастыри\30444986_1218454254_palestinmonk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786314" y="571480"/>
            <a:ext cx="4019552" cy="57150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572032" cy="5937273"/>
          </a:xfrm>
        </p:spPr>
        <p:txBody>
          <a:bodyPr/>
          <a:lstStyle/>
          <a:p>
            <a:r>
              <a:rPr lang="ru-RU" b="1" dirty="0" smtClean="0"/>
              <a:t>Монах</a:t>
            </a:r>
            <a:r>
              <a:rPr lang="ru-RU" dirty="0" smtClean="0"/>
              <a:t> есть тот, кто находится в непрерывном восхищение ума к Богу и спасительной печали; тот, кто не смешивается с миром и с одним Богом непрестанно беседует.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монастыри\hv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167454" cy="56436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053414" cy="57943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Судя по летописным известиям, многие из первых монастырей вовсе не соответствовали религиозным требованиям.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монастыри\47613848_ki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288596" cy="33575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857784" cy="59372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Больше всего монастырей в XI столетии было основано в Киеве, но процесс христианизации шел медленно. Это находит косвенное подтверждение в летописном рассказе о вооруженном сопротивлении новгородцев попыткам их крещения в конце Х 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монастыри\pm38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71538" y="714356"/>
            <a:ext cx="7143799" cy="56436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r>
              <a:rPr lang="ru-RU" dirty="0" smtClean="0"/>
              <a:t>Большинство монастырей было основано в городах и только несколько в сельской местности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709</Words>
  <Application>Microsoft Office PowerPoint</Application>
  <PresentationFormat>Экран (4:3)</PresentationFormat>
  <Paragraphs>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2010-04-06T11:17:28Z</dcterms:created>
  <dcterms:modified xsi:type="dcterms:W3CDTF">2015-10-27T11:31:01Z</dcterms:modified>
</cp:coreProperties>
</file>