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6" r:id="rId4"/>
    <p:sldId id="257" r:id="rId5"/>
    <p:sldId id="258" r:id="rId6"/>
    <p:sldId id="271" r:id="rId7"/>
    <p:sldId id="262" r:id="rId8"/>
    <p:sldId id="259" r:id="rId9"/>
    <p:sldId id="260" r:id="rId10"/>
    <p:sldId id="261" r:id="rId11"/>
    <p:sldId id="270" r:id="rId12"/>
    <p:sldId id="269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20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94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2307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869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50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74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543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18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717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7311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46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CC9E-D79A-4219-B835-2570FFA47F09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F072-669C-4C41-B323-FD636D36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724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060848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Организация подготовки обучающихся 11 классов к ЕГЭ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217216"/>
            <a:ext cx="3035532" cy="253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88640"/>
            <a:ext cx="263885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027" y="5229200"/>
            <a:ext cx="5072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Пичугина Наталья Николаевна,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учитель химии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5147" y="404664"/>
            <a:ext cx="5190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</a:t>
            </a:r>
          </a:p>
          <a:p>
            <a:pPr algn="ctr"/>
            <a:r>
              <a:rPr lang="ru-RU" dirty="0" smtClean="0"/>
              <a:t>общеобразовательное учреждение</a:t>
            </a:r>
          </a:p>
          <a:p>
            <a:pPr algn="ctr"/>
            <a:r>
              <a:rPr lang="ru-RU" dirty="0" smtClean="0"/>
              <a:t> средняя общеобразовательная школа  № 22</a:t>
            </a:r>
          </a:p>
          <a:p>
            <a:pPr algn="ctr"/>
            <a:r>
              <a:rPr lang="ru-RU" dirty="0" smtClean="0"/>
              <a:t>муниципального образования Темрюкский район </a:t>
            </a:r>
          </a:p>
        </p:txBody>
      </p:sp>
    </p:spTree>
    <p:extLst>
      <p:ext uri="{BB962C8B-B14F-4D97-AF65-F5344CB8AC3E}">
        <p14:creationId xmlns="" xmlns:p14="http://schemas.microsoft.com/office/powerpoint/2010/main" val="1557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3</a:t>
            </a:r>
            <a:r>
              <a:rPr lang="ru-RU" sz="3200" dirty="0" smtClean="0"/>
              <a:t>. Планирование индивидуальной  подготовки к ЕГЭ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789008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ru-RU" sz="2400" b="1" dirty="0" smtClean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Тематические консультации  для обучающегося, для группы обучающихся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Подбор дидактических материалов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Организация консультаций с другими учителями- предметниками </a:t>
            </a:r>
          </a:p>
          <a:p>
            <a:pPr>
              <a:buFont typeface="Wingdings" pitchFamily="2" charset="2"/>
              <a:buChar char="q"/>
            </a:pP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550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4</a:t>
            </a:r>
            <a:r>
              <a:rPr lang="ru-RU" sz="3600" dirty="0"/>
              <a:t>.</a:t>
            </a:r>
            <a:r>
              <a:rPr lang="ru-RU" sz="3600" dirty="0" smtClean="0"/>
              <a:t> Диагностика предметных  знаний и практических навыков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8064896" cy="512365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000" dirty="0" smtClean="0"/>
              <a:t>Цель: </a:t>
            </a:r>
          </a:p>
          <a:p>
            <a:pPr marL="82296" indent="0" algn="ctr">
              <a:buNone/>
            </a:pPr>
            <a:endParaRPr lang="ru-RU" sz="2000" dirty="0" smtClean="0"/>
          </a:p>
          <a:p>
            <a:pPr marL="82296" indent="0">
              <a:buNone/>
            </a:pPr>
            <a:r>
              <a:rPr lang="ru-RU" sz="2400" dirty="0" smtClean="0"/>
              <a:t>Использование типовых  контрольных работ; </a:t>
            </a:r>
          </a:p>
          <a:p>
            <a:pPr marL="82296" indent="0">
              <a:buNone/>
            </a:pPr>
            <a:r>
              <a:rPr lang="ru-RU" sz="2400" dirty="0"/>
              <a:t>Использование </a:t>
            </a:r>
            <a:r>
              <a:rPr lang="ru-RU" sz="2400" dirty="0" err="1"/>
              <a:t>КИМов</a:t>
            </a:r>
            <a:r>
              <a:rPr lang="ru-RU" sz="2400" dirty="0"/>
              <a:t> ;</a:t>
            </a:r>
          </a:p>
          <a:p>
            <a:pPr marL="82296" indent="0">
              <a:buNone/>
            </a:pPr>
            <a:r>
              <a:rPr lang="ru-RU" sz="2400" dirty="0"/>
              <a:t>Использование диагностических </a:t>
            </a:r>
            <a:r>
              <a:rPr lang="ru-RU" sz="2400" dirty="0" smtClean="0"/>
              <a:t>работ </a:t>
            </a:r>
            <a:r>
              <a:rPr lang="ru-RU" sz="1400" dirty="0" smtClean="0"/>
              <a:t>(</a:t>
            </a:r>
            <a:r>
              <a:rPr lang="ru-RU" sz="1600" dirty="0" smtClean="0">
                <a:solidFill>
                  <a:srgbClr val="00B050"/>
                </a:solidFill>
              </a:rPr>
              <a:t>МИОО</a:t>
            </a:r>
            <a:r>
              <a:rPr lang="ru-RU" sz="1600" dirty="0">
                <a:solidFill>
                  <a:srgbClr val="00B050"/>
                </a:solidFill>
              </a:rPr>
              <a:t>, </a:t>
            </a:r>
            <a:r>
              <a:rPr lang="ru-RU" sz="1600" dirty="0" smtClean="0">
                <a:solidFill>
                  <a:srgbClr val="00B050"/>
                </a:solidFill>
              </a:rPr>
              <a:t>ФИПИ</a:t>
            </a:r>
            <a:r>
              <a:rPr lang="ru-RU" sz="1600" dirty="0" smtClean="0">
                <a:solidFill>
                  <a:srgbClr val="00B050"/>
                </a:solidFill>
              </a:rPr>
              <a:t>)</a:t>
            </a:r>
            <a:r>
              <a:rPr lang="ru-RU" sz="2400" dirty="0" smtClean="0"/>
              <a:t>;</a:t>
            </a:r>
            <a:endParaRPr lang="ru-RU" sz="2400" dirty="0"/>
          </a:p>
          <a:p>
            <a:pPr marL="82296" indent="0">
              <a:buNone/>
            </a:pPr>
            <a:r>
              <a:rPr lang="ru-RU" sz="2400" dirty="0" smtClean="0"/>
              <a:t>Организация дистанционного  обучения обучающихся </a:t>
            </a:r>
            <a:endParaRPr lang="ru-RU" sz="1400" dirty="0" smtClean="0">
              <a:solidFill>
                <a:srgbClr val="92D050"/>
              </a:solidFill>
            </a:endParaRPr>
          </a:p>
          <a:p>
            <a:pPr marL="82296" indent="0">
              <a:buNone/>
            </a:pPr>
            <a:r>
              <a:rPr lang="ru-RU" sz="2400" dirty="0" smtClean="0"/>
              <a:t>Разработка  и применение заданий по типу КИМ.</a:t>
            </a:r>
          </a:p>
          <a:p>
            <a:pPr marL="82296" indent="0" algn="ctr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87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99" y="1524000"/>
            <a:ext cx="4351309" cy="4663440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5. Инструктаж: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-поведение в аудитории;</a:t>
            </a:r>
          </a:p>
          <a:p>
            <a:pPr marL="82296" indent="0">
              <a:buNone/>
            </a:pP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-ход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работы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КИМ;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-основные правила заполнения бланков ЕГЭ.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72" y="2553653"/>
            <a:ext cx="3888432" cy="42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81878"/>
            <a:ext cx="3343197" cy="247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58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55576" y="1077818"/>
            <a:ext cx="4608512" cy="3514531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42" y="3021321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052736"/>
            <a:ext cx="243675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093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dirty="0" smtClean="0"/>
              <a:t>1. Профориентационная работа с обучающимися.</a:t>
            </a:r>
          </a:p>
          <a:p>
            <a:pPr marL="82296" indent="0">
              <a:buNone/>
            </a:pPr>
            <a:r>
              <a:rPr lang="ru-RU" dirty="0" smtClean="0"/>
              <a:t>2. Ознакомление  обучающихся со структурой и содержанием КИМ.</a:t>
            </a:r>
            <a:endParaRPr lang="ru-RU" dirty="0"/>
          </a:p>
          <a:p>
            <a:pPr marL="82296" indent="0">
              <a:buNone/>
            </a:pPr>
            <a:r>
              <a:rPr lang="ru-RU" dirty="0" smtClean="0"/>
              <a:t>3. Планирование  индивидуальной подготовки, устранения пробелов.  </a:t>
            </a:r>
          </a:p>
          <a:p>
            <a:pPr marL="82296" indent="0">
              <a:buNone/>
            </a:pPr>
            <a:r>
              <a:rPr lang="ru-RU" dirty="0" smtClean="0"/>
              <a:t>4. Диагностика уровня предметных результатов, готовности к выполнению экзаменационной работы. </a:t>
            </a:r>
          </a:p>
          <a:p>
            <a:pPr marL="82296" indent="0">
              <a:buNone/>
            </a:pPr>
            <a:r>
              <a:rPr lang="ru-RU" dirty="0" smtClean="0"/>
              <a:t>5. Инструктажи  с обучающимися.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119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Профориентационная работа </a:t>
            </a:r>
            <a:br>
              <a:rPr lang="ru-RU" dirty="0" smtClean="0"/>
            </a:br>
            <a:r>
              <a:rPr lang="ru-RU" dirty="0" smtClean="0"/>
              <a:t>с обучающимися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b="1" dirty="0" smtClean="0"/>
              <a:t>Цель</a:t>
            </a:r>
            <a:r>
              <a:rPr lang="ru-RU" sz="2400" b="1" i="1" dirty="0" smtClean="0"/>
              <a:t>- </a:t>
            </a:r>
            <a:r>
              <a:rPr lang="ru-RU" sz="2400" b="1" dirty="0" smtClean="0"/>
              <a:t>подготовить обучающихся к осознанному выбору профессии в соответствии с их способностями и потребностями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5234533"/>
            <a:ext cx="2162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92" y="3935233"/>
            <a:ext cx="2095500" cy="129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05" y="2899130"/>
            <a:ext cx="2138055" cy="16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99130"/>
            <a:ext cx="1584176" cy="175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08920"/>
            <a:ext cx="1714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05381"/>
            <a:ext cx="1800200" cy="163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82" y="5367883"/>
            <a:ext cx="17145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86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Ознакомление со структурой и содержанием КИМ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7498080" cy="5040560"/>
          </a:xfrm>
        </p:spPr>
        <p:txBody>
          <a:bodyPr>
            <a:normAutofit/>
          </a:bodyPr>
          <a:lstStyle/>
          <a:p>
            <a:pPr marL="356616" lvl="1" indent="0">
              <a:buNone/>
            </a:pPr>
            <a:r>
              <a:rPr lang="ru-RU" b="1" dirty="0">
                <a:solidFill>
                  <a:srgbClr val="0070C0"/>
                </a:solidFill>
              </a:rPr>
              <a:t>а</a:t>
            </a:r>
            <a:r>
              <a:rPr lang="ru-RU" b="1" dirty="0" smtClean="0">
                <a:solidFill>
                  <a:srgbClr val="0070C0"/>
                </a:solidFill>
              </a:rPr>
              <a:t>) спецификация КИМ для проведения ЕГЭ </a:t>
            </a:r>
            <a:r>
              <a:rPr lang="ru-RU" b="1" dirty="0">
                <a:solidFill>
                  <a:srgbClr val="0070C0"/>
                </a:solidFill>
              </a:rPr>
              <a:t>по </a:t>
            </a:r>
            <a:r>
              <a:rPr lang="ru-RU" b="1" dirty="0" smtClean="0">
                <a:solidFill>
                  <a:srgbClr val="0070C0"/>
                </a:solidFill>
              </a:rPr>
              <a:t>химии;</a:t>
            </a:r>
          </a:p>
          <a:p>
            <a:pPr marL="356616" lvl="1" indent="0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   б) кодификатор элементов содержания и требований к уровню подготовки выпускников;</a:t>
            </a:r>
          </a:p>
          <a:p>
            <a:pPr marL="82296" indent="0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в) типы заданий и их содержание. </a:t>
            </a:r>
            <a:endParaRPr lang="ru-RU" sz="2800" b="1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ru-RU" sz="2000" dirty="0"/>
          </a:p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0264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28919"/>
            <a:ext cx="74980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818437" cy="116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44" y="2060848"/>
            <a:ext cx="69738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66484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786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1143000"/>
          </a:xfrm>
        </p:spPr>
        <p:txBody>
          <a:bodyPr>
            <a:noAutofit/>
          </a:bodyPr>
          <a:lstStyle/>
          <a:p>
            <a:r>
              <a:rPr lang="ru-RU" sz="2000" b="1" i="1" dirty="0"/>
              <a:t>Распределение заданий по частям экзаменационной работы </a:t>
            </a:r>
            <a:br>
              <a:rPr lang="ru-RU" sz="2000" b="1" i="1" dirty="0"/>
            </a:br>
            <a:r>
              <a:rPr lang="ru-RU" sz="2000" b="1" i="1" dirty="0"/>
              <a:t>и уровню сложности</a:t>
            </a:r>
            <a:br>
              <a:rPr lang="ru-RU" sz="2000" b="1" i="1" dirty="0"/>
            </a:b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66915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7674" y="7193"/>
            <a:ext cx="6166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70C0"/>
                </a:solidFill>
              </a:rPr>
              <a:t>а) спецификация КИМ для проведения ЕГЭ по </a:t>
            </a:r>
            <a:r>
              <a:rPr lang="ru-RU" sz="1600" b="1" dirty="0" smtClean="0">
                <a:solidFill>
                  <a:srgbClr val="0070C0"/>
                </a:solidFill>
              </a:rPr>
              <a:t>химии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4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63284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8899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Распределение заданий экзаменационной работы по содержательным блокам/содержательным линиям курса химии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66"/>
            <a:ext cx="8722216" cy="7534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Распределение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заданий по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видам проверяемых умений и способам действий</a:t>
            </a: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4752528" cy="612068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2839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59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Система оценивания отдельных заданий и экзаменационной работы в целом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 smtClean="0"/>
              <a:t>Часть 1 –по 1 баллу за правильный ответ</a:t>
            </a:r>
          </a:p>
          <a:p>
            <a:pPr marL="82296" indent="0">
              <a:buNone/>
            </a:pPr>
            <a:r>
              <a:rPr lang="ru-RU" sz="1800" dirty="0" smtClean="0"/>
              <a:t>Часть 2 – (в1-в8) –по 2 балла за правильный ответ</a:t>
            </a:r>
          </a:p>
          <a:p>
            <a:pPr marL="82296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(в9-в10) – по 1 баллу</a:t>
            </a:r>
          </a:p>
          <a:p>
            <a:pPr marL="82296" indent="0">
              <a:buNone/>
            </a:pPr>
            <a:r>
              <a:rPr lang="ru-RU" sz="1800" dirty="0" smtClean="0"/>
              <a:t>Часть 3 – проверка от 3 до 5 элементов ответа</a:t>
            </a:r>
          </a:p>
          <a:p>
            <a:pPr marL="82296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1 элемент- 1 балл</a:t>
            </a:r>
          </a:p>
          <a:p>
            <a:pPr marL="82296" indent="0">
              <a:buNone/>
            </a:pPr>
            <a:endParaRPr lang="ru-RU" sz="1800" dirty="0"/>
          </a:p>
          <a:p>
            <a:pPr marL="82296" indent="0" algn="ctr">
              <a:buNone/>
            </a:pPr>
            <a:r>
              <a:rPr lang="ru-RU" sz="1800" b="1" dirty="0" smtClean="0"/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родолжительность ЕГЭ по химии ( 3 часа/ 180 мин)</a:t>
            </a:r>
          </a:p>
          <a:p>
            <a:pPr marL="82296" indent="0">
              <a:buNone/>
            </a:pPr>
            <a:r>
              <a:rPr lang="ru-RU" sz="1800" i="1" dirty="0" smtClean="0"/>
              <a:t>для </a:t>
            </a:r>
            <a:r>
              <a:rPr lang="ru-RU" sz="1800" i="1" dirty="0"/>
              <a:t>каждого </a:t>
            </a:r>
            <a:r>
              <a:rPr lang="ru-RU" sz="1800" i="1" dirty="0" smtClean="0"/>
              <a:t>задания:</a:t>
            </a:r>
            <a:endParaRPr lang="ru-RU" sz="1800" i="1" dirty="0"/>
          </a:p>
          <a:p>
            <a:pPr marL="82296" indent="0">
              <a:buNone/>
            </a:pPr>
            <a:r>
              <a:rPr lang="ru-RU" sz="1800" dirty="0" smtClean="0"/>
              <a:t>Часть 1 – 1-2 минуты </a:t>
            </a:r>
          </a:p>
          <a:p>
            <a:pPr marL="82296" indent="0">
              <a:buNone/>
            </a:pPr>
            <a:r>
              <a:rPr lang="ru-RU" sz="1800" dirty="0" smtClean="0"/>
              <a:t>Часть 2 -5-7 минут</a:t>
            </a:r>
          </a:p>
          <a:p>
            <a:pPr marL="82296" indent="0">
              <a:buNone/>
            </a:pPr>
            <a:r>
              <a:rPr lang="ru-RU" sz="1800" dirty="0" smtClean="0"/>
              <a:t>Часть 3 –до 10 минут</a:t>
            </a:r>
          </a:p>
          <a:p>
            <a:pPr marL="82296" indent="0">
              <a:buNone/>
            </a:pPr>
            <a:endParaRPr lang="ru-RU" sz="1800" dirty="0" smtClean="0"/>
          </a:p>
          <a:p>
            <a:pPr marL="82296" indent="0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Дополнительные материалы и оборудование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8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383</TotalTime>
  <Words>346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Солнцестояние</vt:lpstr>
      <vt:lpstr>Тема Office</vt:lpstr>
      <vt:lpstr>Слайд 1</vt:lpstr>
      <vt:lpstr>Направления деятельности:</vt:lpstr>
      <vt:lpstr>1. Профориентационная работа  с обучающимися</vt:lpstr>
      <vt:lpstr>2. Ознакомление со структурой и содержанием КИМ</vt:lpstr>
      <vt:lpstr>Слайд 5</vt:lpstr>
      <vt:lpstr>Распределение заданий по частям экзаменационной работы  и уровню сложности  </vt:lpstr>
      <vt:lpstr> </vt:lpstr>
      <vt:lpstr>Распределение заданий по видам проверяемых умений и способам действий </vt:lpstr>
      <vt:lpstr>Система оценивания отдельных заданий и экзаменационной работы в целом</vt:lpstr>
      <vt:lpstr>3. Планирование индивидуальной  подготовки к ЕГЭ </vt:lpstr>
      <vt:lpstr>4. Диагностика предметных  знаний и практических навыков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химия</dc:creator>
  <cp:lastModifiedBy>Сильченко</cp:lastModifiedBy>
  <cp:revision>37</cp:revision>
  <dcterms:created xsi:type="dcterms:W3CDTF">2012-09-24T11:26:41Z</dcterms:created>
  <dcterms:modified xsi:type="dcterms:W3CDTF">2015-11-02T09:33:42Z</dcterms:modified>
</cp:coreProperties>
</file>