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6036" autoAdjust="0"/>
  </p:normalViewPr>
  <p:slideViewPr>
    <p:cSldViewPr>
      <p:cViewPr varScale="1">
        <p:scale>
          <a:sx n="113" d="100"/>
          <a:sy n="113" d="100"/>
        </p:scale>
        <p:origin x="-9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29544-4B60-45AF-867F-14D00342B422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23B0E-FB0E-4303-995D-90F7E9477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497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23B0E-FB0E-4303-995D-90F7E947728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200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539552" y="2348880"/>
                <a:ext cx="8229600" cy="1143000"/>
              </a:xfrm>
            </p:spPr>
            <p:txBody>
              <a:bodyPr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400" b="1" i="0" dirty="0" smtClean="0">
                          <a:latin typeface="Cambria Math"/>
                        </a:rPr>
                        <m:t>Дворник – вечная </m:t>
                      </m:r>
                      <m:r>
                        <a:rPr lang="ru-RU" sz="4400" b="1" i="1" dirty="0" smtClean="0">
                          <a:latin typeface="Cambria Math"/>
                        </a:rPr>
                        <m:t>профессия</m:t>
                      </m:r>
                      <m:r>
                        <a:rPr lang="ru-RU" sz="4400" b="1" i="0" dirty="0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39552" y="2348880"/>
                <a:ext cx="8229600" cy="11430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520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85934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88900" indent="-23813">
              <a:defRPr/>
            </a:pP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751344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ТЕХНИКА БЕЗОПАСНОСТИ</a:t>
            </a: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1.Соблюдай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осторожность при обращением с инвентарём.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2.Все острые, колющие и режущие предметы обязательно надо класть на свои места.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3.На время, перерыва в работе, поставь инвентарь в вертикальное положение. (Прислони к стене, дереву и т.д.). Грабли должны стоять зубьями вовнутрь.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4.Не размахивайте инвентарём во время работы.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5.При передвижении инвентарь нужно нести в руках перед собой, держа его вертикально.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6.Обязательно надевай рабочие рукавицы или перчатки.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7. После работы весь инвентарь  не оставляйте без присмотра, уберите его  на место.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25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354"/>
          </a:xfrm>
        </p:spPr>
        <p:txBody>
          <a:bodyPr>
            <a:normAutofit/>
          </a:bodyPr>
          <a:lstStyle/>
          <a:p>
            <a:pPr algn="ctr"/>
            <a:r>
              <a:rPr lang="ru-RU" sz="4800" i="1" dirty="0" smtClean="0"/>
              <a:t>СПАСИБО ЗА ВНИМАНИЕ!</a:t>
            </a:r>
            <a:endParaRPr lang="ru-RU" sz="4800" i="1" dirty="0"/>
          </a:p>
        </p:txBody>
      </p:sp>
    </p:spTree>
    <p:extLst>
      <p:ext uri="{BB962C8B-B14F-4D97-AF65-F5344CB8AC3E}">
        <p14:creationId xmlns:p14="http://schemas.microsoft.com/office/powerpoint/2010/main" val="152440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http://vfokuse.md/news/uploads/posts/2013-06/1370288819_1370263442_dvorni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3600450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8" descr="65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88" y="500063"/>
            <a:ext cx="328612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11" descr="mhtml:file://C:\Documents%20and%20Settings\Администратор\Рабочий%20стол\вв\Самая%20востребованная%20сегодня%20профессия%20—%20дворник%20-%20газета%20_СМ%20Номер%20один_.mht!/images/editions/sm/2006/n51/33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3429000"/>
            <a:ext cx="3786188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7433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1419" y="1694207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indent="-23813" algn="just"/>
            <a:r>
              <a:rPr lang="ru-RU" sz="2800" b="1" dirty="0" smtClean="0">
                <a:solidFill>
                  <a:srgbClr val="92D050"/>
                </a:solidFill>
              </a:rPr>
              <a:t>  </a:t>
            </a: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Дворник</a:t>
            </a: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</a:rPr>
              <a:t> — необходимая и незаменимая профессия в деле поддержания чистоты в городах, сёлах и других местах, заселённых людьми.</a:t>
            </a:r>
          </a:p>
          <a:p>
            <a:pPr marL="88900" indent="-23813" algn="just"/>
            <a:r>
              <a:rPr lang="ru-RU" sz="28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    </a:t>
            </a: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</a:rPr>
              <a:t>В России до 1917 года дворник был много больше, нежели простой уборщик. Дворник выполнял многочисленные функции по поддержанию порядка, в частности, дворники имели свистки, которыми оповещали городовых о перемещении нарушителей общественного порядка.</a:t>
            </a:r>
          </a:p>
        </p:txBody>
      </p:sp>
    </p:spTree>
    <p:extLst>
      <p:ext uri="{BB962C8B-B14F-4D97-AF65-F5344CB8AC3E}">
        <p14:creationId xmlns:p14="http://schemas.microsoft.com/office/powerpoint/2010/main" val="83426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rivetkavkaz.ru/uploads/images/00/00/01/2015/01/25/8eb7b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2663825" cy="648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 descr="http://cs605522.vk.me/v605522415/68de/gwdYbb1CSd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115888"/>
            <a:ext cx="2952750" cy="648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6" descr="http://krabov.net/uploads/posts/2012-03/1331701890_05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15888"/>
            <a:ext cx="3311525" cy="648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80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odessaregion.com/infusions/image_hosting/images/8e30ca03e31e4e7e19689e797e99c73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8872537" cy="659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594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lh3.ggpht.com/-vqKIo6tCl2k/VSHNtnH_D6I/AAAAAAAAnmE/EHB5OL5ylpk/clip_image004%25255B7%25255D.jpg?imgmax=8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15888"/>
            <a:ext cx="4140200" cy="646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 descr="http://privetkavkaz.ru/uploads/images/00/00/01/2015/01/25/65222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115888"/>
            <a:ext cx="4772025" cy="646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112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182505"/>
            <a:ext cx="8496944" cy="382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algn="ctr">
              <a:defRPr/>
            </a:pPr>
            <a:r>
              <a:rPr lang="ru-RU" sz="3200" b="1" dirty="0">
                <a:solidFill>
                  <a:srgbClr val="00B0F0"/>
                </a:solidFill>
              </a:rPr>
              <a:t>Предприятия использующие труд </a:t>
            </a:r>
          </a:p>
          <a:p>
            <a:pPr marL="88900" algn="ctr">
              <a:defRPr/>
            </a:pPr>
            <a:r>
              <a:rPr lang="ru-RU" sz="3200" b="1" dirty="0">
                <a:solidFill>
                  <a:srgbClr val="00B0F0"/>
                </a:solidFill>
              </a:rPr>
              <a:t>дворника:</a:t>
            </a:r>
          </a:p>
          <a:p>
            <a:pPr marL="88900" algn="ctr">
              <a:defRPr/>
            </a:pPr>
            <a:endParaRPr lang="ru-RU" sz="1050" b="1" dirty="0">
              <a:solidFill>
                <a:srgbClr val="C00000"/>
              </a:solidFill>
            </a:endParaRPr>
          </a:p>
          <a:p>
            <a:pPr marL="579437" indent="-514350">
              <a:buClr>
                <a:srgbClr val="FFC000"/>
              </a:buClr>
              <a:buSzPct val="104000"/>
              <a:buFont typeface="Courier New" pitchFamily="49" charset="0"/>
              <a:buChar char="o"/>
              <a:defRPr/>
            </a:pPr>
            <a:r>
              <a:rPr lang="ru-RU" sz="2800" b="1" dirty="0">
                <a:solidFill>
                  <a:schemeClr val="bg2">
                    <a:lumMod val="25000"/>
                  </a:schemeClr>
                </a:solidFill>
              </a:rPr>
              <a:t>Жилищно-коммунальные хозяйства</a:t>
            </a:r>
          </a:p>
          <a:p>
            <a:pPr marL="579437" indent="-514350">
              <a:buClr>
                <a:srgbClr val="FFC000"/>
              </a:buClr>
              <a:buSzPct val="104000"/>
              <a:buFont typeface="Courier New" pitchFamily="49" charset="0"/>
              <a:buChar char="o"/>
              <a:defRPr/>
            </a:pPr>
            <a:r>
              <a:rPr lang="ru-RU" sz="2800" b="1" dirty="0">
                <a:solidFill>
                  <a:schemeClr val="bg2">
                    <a:lumMod val="25000"/>
                  </a:schemeClr>
                </a:solidFill>
              </a:rPr>
              <a:t>Общества и товарищества жильцов </a:t>
            </a:r>
          </a:p>
          <a:p>
            <a:pPr marL="579437" indent="-514350">
              <a:buClr>
                <a:srgbClr val="FFC000"/>
              </a:buClr>
              <a:buSzPct val="104000"/>
              <a:buFont typeface="Courier New" pitchFamily="49" charset="0"/>
              <a:buChar char="o"/>
              <a:defRPr/>
            </a:pPr>
            <a:r>
              <a:rPr lang="ru-RU" sz="2800" b="1" dirty="0">
                <a:solidFill>
                  <a:schemeClr val="bg2">
                    <a:lumMod val="25000"/>
                  </a:schemeClr>
                </a:solidFill>
              </a:rPr>
              <a:t>Предприятия </a:t>
            </a:r>
          </a:p>
          <a:p>
            <a:pPr marL="579437" indent="-514350">
              <a:buClr>
                <a:srgbClr val="FFC000"/>
              </a:buClr>
              <a:buSzPct val="104000"/>
              <a:buFont typeface="Courier New" pitchFamily="49" charset="0"/>
              <a:buChar char="o"/>
              <a:defRPr/>
            </a:pPr>
            <a:r>
              <a:rPr lang="ru-RU" sz="2800" b="1" dirty="0">
                <a:solidFill>
                  <a:schemeClr val="bg2">
                    <a:lumMod val="25000"/>
                  </a:schemeClr>
                </a:solidFill>
              </a:rPr>
              <a:t>Магазины</a:t>
            </a:r>
          </a:p>
          <a:p>
            <a:pPr marL="579437" indent="-514350">
              <a:buClr>
                <a:srgbClr val="FFC000"/>
              </a:buClr>
              <a:buSzPct val="104000"/>
              <a:buFont typeface="Courier New" pitchFamily="49" charset="0"/>
              <a:buChar char="o"/>
              <a:defRPr/>
            </a:pPr>
            <a:r>
              <a:rPr lang="ru-RU" sz="2800" b="1" dirty="0">
                <a:solidFill>
                  <a:schemeClr val="bg2">
                    <a:lumMod val="25000"/>
                  </a:schemeClr>
                </a:solidFill>
              </a:rPr>
              <a:t>Рынки</a:t>
            </a:r>
          </a:p>
          <a:p>
            <a:pPr marL="579437" indent="-514350">
              <a:buClr>
                <a:srgbClr val="FFC000"/>
              </a:buClr>
              <a:buSzPct val="104000"/>
              <a:buFont typeface="Courier New" pitchFamily="49" charset="0"/>
              <a:buChar char="o"/>
              <a:defRPr/>
            </a:pPr>
            <a:r>
              <a:rPr lang="ru-RU" sz="2800" b="1" dirty="0">
                <a:solidFill>
                  <a:schemeClr val="bg2">
                    <a:lumMod val="25000"/>
                  </a:schemeClr>
                </a:solidFill>
              </a:rPr>
              <a:t>Вокзалы и аэропорты </a:t>
            </a:r>
          </a:p>
        </p:txBody>
      </p:sp>
    </p:spTree>
    <p:extLst>
      <p:ext uri="{BB962C8B-B14F-4D97-AF65-F5344CB8AC3E}">
        <p14:creationId xmlns:p14="http://schemas.microsoft.com/office/powerpoint/2010/main" val="425770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74400"/>
            <a:ext cx="8136904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indent="-23813" algn="ctr">
              <a:defRPr/>
            </a:pPr>
            <a:r>
              <a:rPr lang="ru-RU" sz="2400" b="1" dirty="0">
                <a:solidFill>
                  <a:srgbClr val="FF0000"/>
                </a:solidFill>
              </a:rPr>
              <a:t>Обязанности дворника:</a:t>
            </a:r>
          </a:p>
          <a:p>
            <a:pPr marL="88900" indent="-23813" algn="just">
              <a:defRPr/>
            </a:pPr>
            <a:endParaRPr lang="ru-RU" sz="1100" b="1" dirty="0">
              <a:solidFill>
                <a:srgbClr val="FFFF00"/>
              </a:solidFill>
            </a:endParaRPr>
          </a:p>
          <a:p>
            <a:pPr marL="88900" indent="-23813" algn="just"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     Очистка </a:t>
            </a:r>
            <a:r>
              <a:rPr lang="ru-RU" sz="2400" b="1" dirty="0">
                <a:solidFill>
                  <a:srgbClr val="FFFF00"/>
                </a:solidFill>
              </a:rPr>
              <a:t>закрепленной за дворником территории от мусора и отходов, а так же снега и льда. От добросовестного труда дворников всецело зависит состояние улиц современных городов, так как с ростом городов пропорционально увеличивается количество мусора выбрасываемого под час «под ноги». В зимнее время года во время снегопадов самоотверженный и героический труд дворника спасает сот- ни и тысячи граждан от опасностей, возникающих вследствие обледенения пешеходных дорожек. Наличие в раннее время суток (когда все спят) дворников на улице, позволяет незаметно и тихо навести чистоту и порядок без помех автотранспорту.</a:t>
            </a:r>
          </a:p>
        </p:txBody>
      </p:sp>
    </p:spTree>
    <p:extLst>
      <p:ext uri="{BB962C8B-B14F-4D97-AF65-F5344CB8AC3E}">
        <p14:creationId xmlns:p14="http://schemas.microsoft.com/office/powerpoint/2010/main" val="94848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59340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indent="-23813" algn="just">
              <a:defRPr/>
            </a:pPr>
            <a:r>
              <a:rPr lang="ru-RU" sz="2800" b="1" dirty="0">
                <a:solidFill>
                  <a:schemeClr val="bg2">
                    <a:lumMod val="25000"/>
                  </a:schemeClr>
                </a:solidFill>
              </a:rPr>
              <a:t>В работе дворника используются различные инструменты и приспособления: </a:t>
            </a:r>
          </a:p>
          <a:p>
            <a:pPr marL="88900" indent="-23813">
              <a:defRPr/>
            </a:pPr>
            <a:endParaRPr lang="ru-RU" sz="2800" b="1" dirty="0">
              <a:solidFill>
                <a:srgbClr val="FF9B9B"/>
              </a:solidFill>
            </a:endParaRPr>
          </a:p>
          <a:p>
            <a:pPr marL="2684463" indent="-265113">
              <a:buClr>
                <a:srgbClr val="6600FF"/>
              </a:buClr>
              <a:buSzPct val="102000"/>
              <a:buFont typeface="Wingdings" pitchFamily="2" charset="2"/>
              <a:buChar char="Ø"/>
              <a:defRPr/>
            </a:pPr>
            <a:r>
              <a:rPr lang="ru-RU" sz="2800" b="1" dirty="0">
                <a:solidFill>
                  <a:srgbClr val="002060"/>
                </a:solidFill>
              </a:rPr>
              <a:t> метлы;</a:t>
            </a:r>
          </a:p>
          <a:p>
            <a:pPr marL="2684463" indent="-265113">
              <a:buClr>
                <a:srgbClr val="6600FF"/>
              </a:buClr>
              <a:buSzPct val="102000"/>
              <a:buFont typeface="Wingdings" pitchFamily="2" charset="2"/>
              <a:buChar char="Ø"/>
              <a:defRPr/>
            </a:pPr>
            <a:r>
              <a:rPr lang="ru-RU" sz="2800" b="1" dirty="0">
                <a:solidFill>
                  <a:srgbClr val="002060"/>
                </a:solidFill>
              </a:rPr>
              <a:t>  лопаты;</a:t>
            </a:r>
          </a:p>
          <a:p>
            <a:pPr marL="2684463" indent="-265113">
              <a:buClr>
                <a:srgbClr val="6600FF"/>
              </a:buClr>
              <a:buSzPct val="102000"/>
              <a:buFont typeface="Wingdings" pitchFamily="2" charset="2"/>
              <a:buChar char="Ø"/>
              <a:defRPr/>
            </a:pPr>
            <a:r>
              <a:rPr lang="ru-RU" sz="2800" b="1" dirty="0">
                <a:solidFill>
                  <a:srgbClr val="002060"/>
                </a:solidFill>
              </a:rPr>
              <a:t>  грабли;</a:t>
            </a:r>
          </a:p>
          <a:p>
            <a:pPr marL="2684463" indent="-265113">
              <a:buClr>
                <a:srgbClr val="6600FF"/>
              </a:buClr>
              <a:buSzPct val="102000"/>
              <a:buFont typeface="Wingdings" pitchFamily="2" charset="2"/>
              <a:buChar char="Ø"/>
              <a:defRPr/>
            </a:pPr>
            <a:r>
              <a:rPr lang="ru-RU" sz="2800" b="1" dirty="0">
                <a:solidFill>
                  <a:srgbClr val="002060"/>
                </a:solidFill>
              </a:rPr>
              <a:t>  топоры;</a:t>
            </a:r>
          </a:p>
          <a:p>
            <a:pPr marL="2684463" indent="-265113">
              <a:buClr>
                <a:srgbClr val="6600FF"/>
              </a:buClr>
              <a:buSzPct val="102000"/>
              <a:buFont typeface="Wingdings" pitchFamily="2" charset="2"/>
              <a:buChar char="Ø"/>
              <a:defRPr/>
            </a:pPr>
            <a:r>
              <a:rPr lang="ru-RU" sz="2800" b="1" dirty="0">
                <a:solidFill>
                  <a:srgbClr val="002060"/>
                </a:solidFill>
              </a:rPr>
              <a:t>  ломы; </a:t>
            </a:r>
          </a:p>
          <a:p>
            <a:pPr marL="2684463" indent="-265113">
              <a:buClr>
                <a:srgbClr val="6600FF"/>
              </a:buClr>
              <a:buSzPct val="102000"/>
              <a:buFont typeface="Wingdings" pitchFamily="2" charset="2"/>
              <a:buChar char="Ø"/>
              <a:defRPr/>
            </a:pPr>
            <a:r>
              <a:rPr lang="ru-RU" sz="2800" b="1" dirty="0">
                <a:solidFill>
                  <a:srgbClr val="002060"/>
                </a:solidFill>
              </a:rPr>
              <a:t>  тряпки; </a:t>
            </a:r>
          </a:p>
          <a:p>
            <a:pPr marL="2684463" indent="-265113">
              <a:buClr>
                <a:srgbClr val="6600FF"/>
              </a:buClr>
              <a:buSzPct val="102000"/>
              <a:buFont typeface="Wingdings" pitchFamily="2" charset="2"/>
              <a:buChar char="Ø"/>
              <a:defRPr/>
            </a:pPr>
            <a:r>
              <a:rPr lang="ru-RU" sz="2800" b="1" dirty="0">
                <a:solidFill>
                  <a:srgbClr val="002060"/>
                </a:solidFill>
              </a:rPr>
              <a:t>  щетки и др.</a:t>
            </a:r>
          </a:p>
        </p:txBody>
      </p:sp>
    </p:spTree>
    <p:extLst>
      <p:ext uri="{BB962C8B-B14F-4D97-AF65-F5344CB8AC3E}">
        <p14:creationId xmlns:p14="http://schemas.microsoft.com/office/powerpoint/2010/main" val="230394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</TotalTime>
  <Words>257</Words>
  <Application>Microsoft Office PowerPoint</Application>
  <PresentationFormat>Экран (4:3)</PresentationFormat>
  <Paragraphs>34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Дворник – вечная профессия.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Дворник – вечная профессия.</dc:title>
  <dc:creator>Admin</dc:creator>
  <cp:lastModifiedBy>Пользователь Windows</cp:lastModifiedBy>
  <cp:revision>3</cp:revision>
  <dcterms:created xsi:type="dcterms:W3CDTF">2015-10-21T17:44:39Z</dcterms:created>
  <dcterms:modified xsi:type="dcterms:W3CDTF">2015-10-21T18:10:00Z</dcterms:modified>
</cp:coreProperties>
</file>