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69" r:id="rId12"/>
    <p:sldId id="275" r:id="rId13"/>
    <p:sldId id="276" r:id="rId14"/>
    <p:sldId id="277" r:id="rId15"/>
    <p:sldId id="270" r:id="rId16"/>
    <p:sldId id="267" r:id="rId17"/>
    <p:sldId id="257" r:id="rId18"/>
    <p:sldId id="258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634/136487634.a3b/0_d5b7c_44e066c2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4706/28257045.5ec/0_6f5cf_5329c14_XL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214/66124276.8d/0_760aa_c67ee5b0_XXL.png" TargetMode="External"/><Relationship Id="rId5" Type="http://schemas.openxmlformats.org/officeDocument/2006/relationships/hyperlink" Target="http://www.ailona.ru/_ph/97/250733085.png" TargetMode="External"/><Relationship Id="rId4" Type="http://schemas.openxmlformats.org/officeDocument/2006/relationships/hyperlink" Target="http://img-fotki.yandex.ru/get/4706/113882196.8e/0_60321_5cca8fd5_X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ok.opredelim.com/docs/index-61156.html" TargetMode="External"/><Relationship Id="rId7" Type="http://schemas.openxmlformats.org/officeDocument/2006/relationships/hyperlink" Target="http://drevnijmir.ru/fo/pisateli/12/index.php?id=1578" TargetMode="External"/><Relationship Id="rId2" Type="http://schemas.openxmlformats.org/officeDocument/2006/relationships/hyperlink" Target="http://www.pctvl.lv/i/photo/ru/6204p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E%D0%BB%D0%B8%D1%86%D0%B5%D1%82%D0%B2%D0%BE%D1%80%D0%B5%D0%BD%D0%B8%D0%B5" TargetMode="External"/><Relationship Id="rId5" Type="http://schemas.openxmlformats.org/officeDocument/2006/relationships/hyperlink" Target="http://tolkslovar.ru/a3012.html" TargetMode="External"/><Relationship Id="rId4" Type="http://schemas.openxmlformats.org/officeDocument/2006/relationships/hyperlink" Target="http://dic.academic.ru/dic.nsf/enc_colier/5095/%D0%91%D0%90%D0%A1%D0%9D%D0%A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tra.ru/composition/get/coid/00054601184864034587/woid/00012201184773069486/" TargetMode="External"/><Relationship Id="rId3" Type="http://schemas.openxmlformats.org/officeDocument/2006/relationships/hyperlink" Target="http://taide.ru/resources/i45620-icon-middle.jpg" TargetMode="External"/><Relationship Id="rId7" Type="http://schemas.openxmlformats.org/officeDocument/2006/relationships/hyperlink" Target="http://deti-online.com/basni/basni-krylova/volk-na-psarne/" TargetMode="External"/><Relationship Id="rId2" Type="http://schemas.openxmlformats.org/officeDocument/2006/relationships/hyperlink" Target="http://razumniki.ru/volk_na_psarn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tres.ru/static/bookimages/06/16/04/06160485.bin.dir/06160485.cover.jpg" TargetMode="External"/><Relationship Id="rId5" Type="http://schemas.openxmlformats.org/officeDocument/2006/relationships/hyperlink" Target="https://upload.wikimedia.org/wikipedia/commons/thumb/b/b1/Kutuzov1.jpg/220px-Kutuzov1.jpg" TargetMode="External"/><Relationship Id="rId4" Type="http://schemas.openxmlformats.org/officeDocument/2006/relationships/hyperlink" Target="http://artru.info/il/img.php?img=1015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enc_literature/554/%D0%91%D0%B0%D1%81%D0%BD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tolkslovar.ru/s5067.html" TargetMode="External"/><Relationship Id="rId3" Type="http://schemas.openxmlformats.org/officeDocument/2006/relationships/hyperlink" Target="http://tolkslovar.ru/p15389.html" TargetMode="External"/><Relationship Id="rId7" Type="http://schemas.openxmlformats.org/officeDocument/2006/relationships/hyperlink" Target="http://tolkslovar.ru/m3213.html" TargetMode="External"/><Relationship Id="rId2" Type="http://schemas.openxmlformats.org/officeDocument/2006/relationships/hyperlink" Target="http://tolkslovar.ru/i129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lkslovar.ru/s2796.html" TargetMode="External"/><Relationship Id="rId5" Type="http://schemas.openxmlformats.org/officeDocument/2006/relationships/hyperlink" Target="http://tolkslovar.ru/o7669.html" TargetMode="External"/><Relationship Id="rId10" Type="http://schemas.openxmlformats.org/officeDocument/2006/relationships/hyperlink" Target="http://tolkslovar.ru/j522.html" TargetMode="External"/><Relationship Id="rId4" Type="http://schemas.openxmlformats.org/officeDocument/2006/relationships/hyperlink" Target="http://tolkslovar.ru/s8228.html" TargetMode="External"/><Relationship Id="rId9" Type="http://schemas.openxmlformats.org/officeDocument/2006/relationships/hyperlink" Target="http://tolkslovar.ru/v4164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2%D1%80%D0%BE%D0%B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052736"/>
            <a:ext cx="9217024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uthCYR Ultra" pitchFamily="50" charset="-52"/>
                <a:ea typeface="+mj-ea"/>
                <a:cs typeface="+mj-cs"/>
              </a:rPr>
              <a:t>Басенное творчество И.А.Крылова. Басня «Волк на псарне»</a:t>
            </a:r>
            <a:endParaRPr kumimoji="0" lang="ru-RU" sz="5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ruthCYR Ultra" pitchFamily="50" charset="-52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933056"/>
            <a:ext cx="5400600" cy="1800795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Захарова Анна Васильевна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Вековская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основная школа</a:t>
            </a:r>
          </a:p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Владимирской области</a:t>
            </a:r>
          </a:p>
          <a:p>
            <a:pPr algn="l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Гусь-Хрустального района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80648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ruthCYR Light" pitchFamily="50" charset="-52"/>
              </a:rPr>
              <a:t>Басня написана на события 1812 года, когда Наполеон вошел в Москву и стал искать путей заключения мира с Россией. Но русские отказались: ни о каком договоре не могло быть и речи, пока враг оставался на русской земле, в ее “сердце” — Москве. В аллегоричной форме, с достаточной долей сатиры Крылов описывает ситуацию, в которую попал враг: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140968"/>
            <a:ext cx="5220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ruthCYR Light" pitchFamily="50" charset="-52"/>
              </a:rPr>
              <a:t>    </a:t>
            </a:r>
            <a:r>
              <a:rPr lang="ru-RU" sz="2000" i="1" dirty="0" smtClean="0">
                <a:latin typeface="TruthCYR Light" pitchFamily="50" charset="-52"/>
              </a:rPr>
              <a:t>Волк </a:t>
            </a:r>
            <a:r>
              <a:rPr lang="ru-RU" sz="2000" i="1" dirty="0" smtClean="0">
                <a:latin typeface="TruthCYR Light" pitchFamily="50" charset="-52"/>
              </a:rPr>
              <a:t>ночью, думая залезть в овчарню.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Попал на псарню.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Поднялся вдруг весь псарный двор.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</a:t>
            </a:r>
            <a:r>
              <a:rPr lang="ru-RU" sz="2000" i="1" dirty="0" err="1" smtClean="0">
                <a:latin typeface="TruthCYR Light" pitchFamily="50" charset="-52"/>
              </a:rPr>
              <a:t>Почуя</a:t>
            </a:r>
            <a:r>
              <a:rPr lang="ru-RU" sz="2000" i="1" dirty="0" smtClean="0">
                <a:latin typeface="TruthCYR Light" pitchFamily="50" charset="-52"/>
              </a:rPr>
              <a:t> серого так близко забияку.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Псы залились в хлевах и рвутся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Вон на драку;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Псари кричат: “ахти, ребята, вор!”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И вмиг ворота на запор;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В минуту псарня стала адом.</a:t>
            </a:r>
            <a:endParaRPr lang="ru-RU" sz="2000" i="1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rtru.info/il/img.php?img=10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4664"/>
            <a:ext cx="4133850" cy="5715000"/>
          </a:xfrm>
          <a:prstGeom prst="rect">
            <a:avLst/>
          </a:prstGeom>
          <a:noFill/>
        </p:spPr>
      </p:pic>
      <p:pic>
        <p:nvPicPr>
          <p:cNvPr id="2052" name="Picture 4" descr="https://upload.wikimedia.org/wikipedia/commons/thumb/b/b1/Kutuzov1.jpg/220px-Kutuzo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17017"/>
            <a:ext cx="2383532" cy="3076923"/>
          </a:xfrm>
          <a:prstGeom prst="rect">
            <a:avLst/>
          </a:prstGeom>
          <a:noFill/>
        </p:spPr>
      </p:pic>
      <p:pic>
        <p:nvPicPr>
          <p:cNvPr id="2054" name="Picture 6" descr="http://www.litres.ru/static/bookimages/06/16/04/06160485.bin.dir/06160485.co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60648"/>
            <a:ext cx="2448272" cy="3728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1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ruthCYR Light" pitchFamily="50" charset="-52"/>
              </a:rPr>
              <a:t>Как это описание напоминает картину, созданную Лермонтовым в стихотворении “Бородино”. Наполеону не удалось победно и легко прошагать по России, как это было сделано им во многих европейских государствах и их столицах. Русские смогли защититься и сохранить боеспособную армию. Ключей от Москвы он так и не дождался, не получилось того триумфа, на который рассчитывал полководец. Крылов очень хорошо передает ту ситуацию, в которой оказался Наполеон, заняв пустую Москву: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</a:t>
            </a:r>
            <a:br>
              <a:rPr lang="ru-RU" dirty="0" smtClean="0"/>
            </a:br>
            <a:r>
              <a:rPr lang="ru-RU" dirty="0" smtClean="0"/>
              <a:t>   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429000"/>
            <a:ext cx="57606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ruthCYR Light" pitchFamily="50" charset="-52"/>
              </a:rPr>
              <a:t>    Мой </a:t>
            </a:r>
            <a:r>
              <a:rPr lang="ru-RU" sz="2000" i="1" dirty="0" smtClean="0">
                <a:latin typeface="TruthCYR Light" pitchFamily="50" charset="-52"/>
              </a:rPr>
              <a:t>волк сидит, прижавшись в угол задом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Зубами щелкая и </a:t>
            </a:r>
            <a:r>
              <a:rPr lang="ru-RU" sz="2000" i="1" dirty="0" err="1" smtClean="0">
                <a:latin typeface="TruthCYR Light" pitchFamily="50" charset="-52"/>
              </a:rPr>
              <a:t>ощетиня</a:t>
            </a:r>
            <a:r>
              <a:rPr lang="ru-RU" sz="2000" i="1" dirty="0" smtClean="0">
                <a:latin typeface="TruthCYR Light" pitchFamily="50" charset="-52"/>
              </a:rPr>
              <a:t> шерсть,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Глазами, кажется, хотел бы всех он съесть;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Но, видя то, что тут не перед стадом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И что приходит наконец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Ему расчесться за овец, — </a:t>
            </a:r>
            <a:br>
              <a:rPr lang="ru-RU" sz="2000" i="1" dirty="0" smtClean="0">
                <a:latin typeface="TruthCYR Light" pitchFamily="50" charset="-52"/>
              </a:rPr>
            </a:br>
            <a:r>
              <a:rPr lang="ru-RU" sz="2000" i="1" dirty="0" smtClean="0">
                <a:latin typeface="TruthCYR Light" pitchFamily="50" charset="-52"/>
              </a:rPr>
              <a:t>    Пустился мой хитрец в переговоры.</a:t>
            </a:r>
            <a:endParaRPr lang="ru-RU" sz="2000" i="1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dirty="0" smtClean="0">
                <a:latin typeface="TruthCYR Light" pitchFamily="50" charset="-52"/>
              </a:rPr>
              <a:t>В образе седого ловчего Крылов выводит мудрого и опытного главнокомандующего Кутузова, который категоричен и непреклонен.</a:t>
            </a:r>
            <a:br>
              <a:rPr lang="ru-RU" sz="2400" dirty="0" smtClean="0">
                <a:latin typeface="TruthCYR Light" pitchFamily="50" charset="-52"/>
              </a:rPr>
            </a:br>
            <a:r>
              <a:rPr lang="ru-RU" sz="2400" dirty="0" smtClean="0">
                <a:latin typeface="TruthCYR Light" pitchFamily="50" charset="-52"/>
              </a:rPr>
              <a:t/>
            </a:r>
            <a:br>
              <a:rPr lang="ru-RU" sz="2400" dirty="0" smtClean="0">
                <a:latin typeface="TruthCYR Light" pitchFamily="50" charset="-52"/>
              </a:rPr>
            </a:br>
            <a:r>
              <a:rPr lang="ru-RU" sz="2400" dirty="0" smtClean="0">
                <a:latin typeface="TruthCYR Light" pitchFamily="50" charset="-52"/>
              </a:rPr>
              <a:t>    </a:t>
            </a:r>
            <a:r>
              <a:rPr lang="ru-RU" sz="2400" i="1" dirty="0" smtClean="0">
                <a:latin typeface="TruthCYR Light" pitchFamily="50" charset="-52"/>
              </a:rPr>
              <a:t>“Ты сер, а я, приятель, сед, </a:t>
            </a:r>
            <a:br>
              <a:rPr lang="ru-RU" sz="2400" i="1" dirty="0" smtClean="0">
                <a:latin typeface="TruthCYR Light" pitchFamily="50" charset="-52"/>
              </a:rPr>
            </a:br>
            <a:r>
              <a:rPr lang="ru-RU" sz="2400" i="1" dirty="0" smtClean="0">
                <a:latin typeface="TruthCYR Light" pitchFamily="50" charset="-52"/>
              </a:rPr>
              <a:t>     И волчью вашу я давно натуру знаю; </a:t>
            </a:r>
            <a:br>
              <a:rPr lang="ru-RU" sz="2400" i="1" dirty="0" smtClean="0">
                <a:latin typeface="TruthCYR Light" pitchFamily="50" charset="-52"/>
              </a:rPr>
            </a:br>
            <a:r>
              <a:rPr lang="ru-RU" sz="2400" i="1" dirty="0" smtClean="0">
                <a:latin typeface="TruthCYR Light" pitchFamily="50" charset="-52"/>
              </a:rPr>
              <a:t>    А потому обычай мой — </a:t>
            </a:r>
            <a:br>
              <a:rPr lang="ru-RU" sz="2400" i="1" dirty="0" smtClean="0">
                <a:latin typeface="TruthCYR Light" pitchFamily="50" charset="-52"/>
              </a:rPr>
            </a:br>
            <a:r>
              <a:rPr lang="ru-RU" sz="2400" i="1" dirty="0" smtClean="0">
                <a:latin typeface="TruthCYR Light" pitchFamily="50" charset="-52"/>
              </a:rPr>
              <a:t>    С волками иначе не делать мировой, </a:t>
            </a:r>
            <a:br>
              <a:rPr lang="ru-RU" sz="2400" i="1" dirty="0" smtClean="0">
                <a:latin typeface="TruthCYR Light" pitchFamily="50" charset="-52"/>
              </a:rPr>
            </a:br>
            <a:r>
              <a:rPr lang="ru-RU" sz="2400" i="1" dirty="0" smtClean="0">
                <a:latin typeface="TruthCYR Light" pitchFamily="50" charset="-52"/>
              </a:rPr>
              <a:t>     Как снявши шкуру с них долой”. </a:t>
            </a:r>
            <a:br>
              <a:rPr lang="ru-RU" sz="2400" i="1" dirty="0" smtClean="0">
                <a:latin typeface="TruthCYR Light" pitchFamily="50" charset="-52"/>
              </a:rPr>
            </a:br>
            <a:r>
              <a:rPr lang="ru-RU" sz="2400" i="1" dirty="0" smtClean="0">
                <a:latin typeface="TruthCYR Light" pitchFamily="50" charset="-52"/>
              </a:rPr>
              <a:t>     И тут же выпустил на Волка гончих стаю</a:t>
            </a:r>
            <a:endParaRPr lang="ru-RU" sz="2400" i="1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ruthCYR Light" pitchFamily="50" charset="-52"/>
              </a:rPr>
              <a:t>Оптимистично и победно звучит заключительная фраза басни, Крылов ничуть не сомневается в победе русского оружия. </a:t>
            </a:r>
            <a:br>
              <a:rPr lang="ru-RU" sz="2800" dirty="0" smtClean="0">
                <a:latin typeface="TruthCYR Light" pitchFamily="50" charset="-52"/>
              </a:rPr>
            </a:br>
            <a:r>
              <a:rPr lang="ru-RU" sz="2800" dirty="0" smtClean="0">
                <a:latin typeface="TruthCYR Light" pitchFamily="50" charset="-52"/>
              </a:rPr>
              <a:t>    Благодаря щедрому таланту и многосторонности творчества, Крылов стал популярен еще при жизни, сейчас же его слава </a:t>
            </a:r>
            <a:r>
              <a:rPr lang="ru-RU" sz="2800" dirty="0" err="1" smtClean="0">
                <a:latin typeface="TruthCYR Light" pitchFamily="50" charset="-52"/>
              </a:rPr>
              <a:t>всемирна</a:t>
            </a:r>
            <a:r>
              <a:rPr lang="ru-RU" sz="2800" dirty="0" smtClean="0">
                <a:latin typeface="TruthCYR Light" pitchFamily="50" charset="-52"/>
              </a:rPr>
              <a:t> и будет расцветать до тех пор, пока звучит богатый язык русского народа.</a:t>
            </a:r>
            <a:endParaRPr lang="ru-RU" sz="2800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105273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ruthCYR Ultra" pitchFamily="50" charset="-52"/>
              </a:rPr>
              <a:t>Басня Волк на псарне - крылатые </a:t>
            </a:r>
            <a:r>
              <a:rPr lang="ru-RU" sz="4000" dirty="0" smtClean="0">
                <a:solidFill>
                  <a:srgbClr val="FF0000"/>
                </a:solidFill>
                <a:latin typeface="TruthCYR Ultra" pitchFamily="50" charset="-52"/>
              </a:rPr>
              <a:t>выражения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latin typeface="TruthCYR Ultra" pitchFamily="50" charset="-52"/>
            </a:endParaRPr>
          </a:p>
          <a:p>
            <a:pPr algn="ctr"/>
            <a:endParaRPr lang="ru-RU" sz="4000" dirty="0" smtClean="0">
              <a:solidFill>
                <a:srgbClr val="FF0000"/>
              </a:solidFill>
              <a:latin typeface="TruthCYR Ultra" pitchFamily="50" charset="-52"/>
            </a:endParaRPr>
          </a:p>
          <a:p>
            <a:r>
              <a:rPr lang="ru-RU" sz="3200" dirty="0" smtClean="0">
                <a:latin typeface="TruthCYR Light" pitchFamily="50" charset="-52"/>
              </a:rPr>
              <a:t>Ты сер, а я, приятель, сед</a:t>
            </a:r>
          </a:p>
          <a:p>
            <a:r>
              <a:rPr lang="ru-RU" sz="3200" dirty="0" smtClean="0">
                <a:latin typeface="TruthCYR Light" pitchFamily="50" charset="-52"/>
              </a:rPr>
              <a:t>Волчью вашу я давно натуру знаю</a:t>
            </a:r>
            <a:endParaRPr lang="ru-RU" sz="3200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ruthCYR Ultra" pitchFamily="50" charset="-52"/>
              </a:rPr>
              <a:t>Мораль басни Волк на </a:t>
            </a:r>
            <a:r>
              <a:rPr lang="ru-RU" sz="3600" dirty="0" smtClean="0">
                <a:solidFill>
                  <a:srgbClr val="FF0000"/>
                </a:solidFill>
                <a:latin typeface="TruthCYR Ultra" pitchFamily="50" charset="-52"/>
              </a:rPr>
              <a:t>псарне</a:t>
            </a:r>
          </a:p>
          <a:p>
            <a:endParaRPr lang="ru-RU" sz="3200" dirty="0" smtClean="0">
              <a:solidFill>
                <a:srgbClr val="FF0000"/>
              </a:solidFill>
              <a:latin typeface="TruthCYR Ultra" pitchFamily="50" charset="-52"/>
            </a:endParaRPr>
          </a:p>
          <a:p>
            <a:r>
              <a:rPr lang="ru-RU" sz="2800" dirty="0" smtClean="0">
                <a:latin typeface="TruthCYR Light" pitchFamily="50" charset="-52"/>
              </a:rPr>
              <a:t>И волчью вашу я давно натуру знаю;</a:t>
            </a:r>
            <a:br>
              <a:rPr lang="ru-RU" sz="2800" dirty="0" smtClean="0">
                <a:latin typeface="TruthCYR Light" pitchFamily="50" charset="-52"/>
              </a:rPr>
            </a:br>
            <a:r>
              <a:rPr lang="ru-RU" sz="2800" dirty="0" smtClean="0">
                <a:latin typeface="TruthCYR Light" pitchFamily="50" charset="-52"/>
              </a:rPr>
              <a:t>А потому обычай мой:</a:t>
            </a:r>
            <a:br>
              <a:rPr lang="ru-RU" sz="2800" dirty="0" smtClean="0">
                <a:latin typeface="TruthCYR Light" pitchFamily="50" charset="-52"/>
              </a:rPr>
            </a:br>
            <a:r>
              <a:rPr lang="ru-RU" sz="2800" dirty="0" smtClean="0">
                <a:latin typeface="TruthCYR Light" pitchFamily="50" charset="-52"/>
              </a:rPr>
              <a:t>С волками иначе не делать мировой,</a:t>
            </a:r>
            <a:br>
              <a:rPr lang="ru-RU" sz="2800" dirty="0" smtClean="0">
                <a:latin typeface="TruthCYR Light" pitchFamily="50" charset="-52"/>
              </a:rPr>
            </a:br>
            <a:r>
              <a:rPr lang="ru-RU" sz="2800" dirty="0" smtClean="0">
                <a:latin typeface="TruthCYR Light" pitchFamily="50" charset="-52"/>
              </a:rPr>
              <a:t>Как снявши шкуру с них долой.</a:t>
            </a:r>
            <a:endParaRPr lang="ru-RU" sz="2800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60" y="1412776"/>
            <a:ext cx="792088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uthCYR Ultra" pitchFamily="50" charset="-52"/>
                <a:cs typeface="Arial" pitchFamily="34" charset="0"/>
              </a:rPr>
              <a:t>Источник презентации.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uthCYR Ultra" pitchFamily="50" charset="-52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4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40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4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40768"/>
            <a:ext cx="79928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>
                <a:hlinkClick r:id="rId2"/>
              </a:rPr>
              <a:t>http://img-fotki.yandex.ru/get/4706/28257045.5ec/0_6f5cf_5329c14_XL.png</a:t>
            </a:r>
            <a:endParaRPr lang="ru-RU" dirty="0" smtClean="0"/>
          </a:p>
          <a:p>
            <a:pPr algn="ctr"/>
            <a:r>
              <a:rPr lang="ru-RU" sz="2400" i="1" dirty="0" smtClean="0"/>
              <a:t>фон</a:t>
            </a:r>
          </a:p>
          <a:p>
            <a:pPr algn="ctr"/>
            <a:endParaRPr lang="ru-RU" sz="800" i="1" dirty="0" smtClean="0"/>
          </a:p>
          <a:p>
            <a:pPr lvl="0" algn="ctr"/>
            <a:r>
              <a:rPr lang="ru-RU" dirty="0" smtClean="0">
                <a:hlinkClick r:id="rId3"/>
              </a:rPr>
              <a:t>http://img-fotki.yandex.ru/get/5634/136487634.a3b/0_d5b7c_44e066c2_XL.png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2400" i="1" dirty="0" smtClean="0"/>
              <a:t>перо, чернильница, тетрадь</a:t>
            </a:r>
          </a:p>
          <a:p>
            <a:pPr lvl="0" algn="ctr"/>
            <a:endParaRPr lang="ru-RU" sz="800" i="1" dirty="0" smtClean="0"/>
          </a:p>
          <a:p>
            <a:pPr algn="ctr"/>
            <a:r>
              <a:rPr lang="ru-RU" sz="800" dirty="0" smtClean="0"/>
              <a:t> </a:t>
            </a:r>
          </a:p>
          <a:p>
            <a:pPr lvl="0" algn="ctr"/>
            <a:r>
              <a:rPr lang="ru-RU" u="sng" dirty="0" smtClean="0">
                <a:hlinkClick r:id="rId4"/>
              </a:rPr>
              <a:t>http://img-fotki.yandex.ru/get/4706/113882196.8e/0_60321_5cca8fd5_XL</a:t>
            </a:r>
            <a:endParaRPr lang="ru-RU" u="sng" dirty="0" smtClean="0"/>
          </a:p>
          <a:p>
            <a:pPr lvl="0" algn="ctr"/>
            <a:r>
              <a:rPr lang="ru-RU" u="sng" dirty="0" smtClean="0">
                <a:hlinkClick r:id="rId5"/>
              </a:rPr>
              <a:t>http://www.ailona.ru/_ph/97/250733085.png</a:t>
            </a:r>
            <a:endParaRPr lang="ru-RU" u="sng" dirty="0" smtClean="0"/>
          </a:p>
          <a:p>
            <a:pPr lvl="0" algn="ctr"/>
            <a:r>
              <a:rPr lang="ru-RU" sz="2400" i="1" dirty="0" smtClean="0"/>
              <a:t>перья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dirty="0" smtClean="0">
                <a:hlinkClick r:id="rId6"/>
              </a:rPr>
              <a:t>http://img-fotki.yandex.ru/get/6214/66124276.8d/0_760aa_c67ee5b0_XXL.png</a:t>
            </a:r>
            <a:endParaRPr lang="ru-RU" dirty="0" smtClean="0"/>
          </a:p>
          <a:p>
            <a:pPr algn="ctr"/>
            <a:r>
              <a:rPr lang="ru-RU" sz="2400" i="1" dirty="0" smtClean="0"/>
              <a:t>свиток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u="sng" dirty="0" smtClean="0">
                <a:hlinkClick r:id="rId7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332656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Мои и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нтернет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24744"/>
            <a:ext cx="7416824" cy="681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www.pctvl.lv/i/photo/ru/6204p.jpg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dok.opredelim.com/docs/index-61156.html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http://dic.academic.ru/dic.nsf/enc_colier/5095/%</a:t>
            </a:r>
            <a:r>
              <a:rPr lang="en-US" dirty="0" smtClean="0">
                <a:hlinkClick r:id="rId4"/>
              </a:rPr>
              <a:t>D0%91%D0%90%D0%A1%D0%9D%D0%AF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tolkslovar.ru/a3012.html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6"/>
              </a:rPr>
              <a:t>https://ru.wikipedia.org/wiki/%</a:t>
            </a:r>
            <a:r>
              <a:rPr lang="en-US" dirty="0" smtClean="0">
                <a:hlinkClick r:id="rId6"/>
              </a:rPr>
              <a:t>D0%9E%D0%BB%D0%B8%D1%86%D0%B5%D1%82%D0%B2%D0%BE%D1%80%D0%B5%D0%BD%D0%B8%D0%B5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drevnijmir.ru/fo/pisateli/12/index.php?id=1578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620688"/>
            <a:ext cx="5472608" cy="15841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Иван Андреевич Крылов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(1769 – 1844)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2290" name="Picture 2" descr="http://www.pctvl.lv/i/photo/ru/6204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5"/>
            <a:ext cx="2952328" cy="30846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3429000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ruthCYR Light" pitchFamily="50" charset="-52"/>
              </a:rPr>
              <a:t>«Ни один из поэтов не умел сделать свою мысль такой ощутимой и выражаться так доступно всем, как Крылов. Поэт и мудрец слились в нем воедино…»</a:t>
            </a:r>
            <a:endParaRPr lang="ru-RU" sz="2800" b="1" dirty="0">
              <a:latin typeface="TruthCYR Light" pitchFamily="50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5229200"/>
            <a:ext cx="3010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Arial Black" pitchFamily="34" charset="0"/>
              </a:rPr>
              <a:t>Н.В.Гоголь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691276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7"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razumniki.ru/volk_na_psarne.html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taide.ru/resources/i45620-icon-middle.jpg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artru.info/il/img.php?img=10150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upload.wikimedia.org/wikipedia/commons/thumb/b/b1/Kutuzov1.jpg/220px-Kutuzov1.jpg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www.litres.ru/static/bookimages/06/16/04/06160485.bin.dir/06160485.cover.jpg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r>
              <a:rPr lang="en-US" dirty="0" smtClean="0">
                <a:hlinkClick r:id="rId7"/>
              </a:rPr>
              <a:t>http://deti-online.com/basni/basni-krylova/volk-na-psarne</a:t>
            </a:r>
            <a:r>
              <a:rPr lang="en-US" dirty="0" smtClean="0">
                <a:hlinkClick r:id="rId7"/>
              </a:rPr>
              <a:t>/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r>
              <a:rPr lang="en-US" dirty="0" smtClean="0">
                <a:hlinkClick r:id="rId8"/>
              </a:rPr>
              <a:t>http://www.litra.ru/composition/get/coid/00054601184864034587/woid/00012201184773069486</a:t>
            </a:r>
            <a:r>
              <a:rPr lang="en-US" dirty="0" smtClean="0">
                <a:hlinkClick r:id="rId8"/>
              </a:rPr>
              <a:t>/</a:t>
            </a: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 smtClean="0"/>
          </a:p>
          <a:p>
            <a:pPr marL="342900" indent="-342900">
              <a:buAutoNum type="arabicPeriod" startAt="7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ruthCYR Ultra" pitchFamily="50" charset="-52"/>
              </a:rPr>
              <a:t>Цели урока:</a:t>
            </a:r>
            <a:endParaRPr lang="ru-RU" dirty="0">
              <a:solidFill>
                <a:srgbClr val="C00000"/>
              </a:solidFill>
              <a:latin typeface="TruthCYR Ultra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ruthCYR Light" pitchFamily="50" charset="-52"/>
              </a:rPr>
              <a:t>Знакомство с басней И.А. Крылова «Волк на псарне»</a:t>
            </a:r>
          </a:p>
          <a:p>
            <a:r>
              <a:rPr lang="ru-RU" dirty="0" smtClean="0">
                <a:latin typeface="TruthCYR Light" pitchFamily="50" charset="-52"/>
              </a:rPr>
              <a:t>Раскрыть мораль басни и ее злободневность</a:t>
            </a:r>
          </a:p>
          <a:p>
            <a:r>
              <a:rPr lang="ru-RU" dirty="0" smtClean="0">
                <a:latin typeface="TruthCYR Light" pitchFamily="50" charset="-52"/>
              </a:rPr>
              <a:t>Развивать навыки выразительного чтения, анализа текста, умение понимать иносказательный смысл басни и ее мораль.</a:t>
            </a:r>
            <a:endParaRPr lang="ru-RU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TruthCYR Ultra" pitchFamily="50" charset="-52"/>
              </a:rPr>
              <a:t>Басня</a:t>
            </a:r>
            <a:endParaRPr lang="ru-RU" sz="6600" dirty="0">
              <a:solidFill>
                <a:srgbClr val="C00000"/>
              </a:solidFill>
              <a:latin typeface="TruthCYR Ultra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TruthCYR Light" pitchFamily="50" charset="-52"/>
              </a:rPr>
              <a:t>БАСНЯ</a:t>
            </a:r>
            <a:r>
              <a:rPr lang="ru-RU" sz="2400" dirty="0" smtClean="0">
                <a:latin typeface="TruthCYR Light" pitchFamily="50" charset="-52"/>
              </a:rPr>
              <a:t>, короткий, нередко комический рассказ в стихах или прозе, с прямым моральным выводом, придающим рассказу аллегорический смысл. Действующими лицами обычно выступают животные, растения, вещи. Многие сюжеты восходят к Эзопу и индийскому… </a:t>
            </a:r>
            <a:endParaRPr lang="ru-RU" sz="2400" dirty="0">
              <a:latin typeface="TruthCYR Light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645024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TruthCYR Light" pitchFamily="50" charset="-52"/>
                <a:hlinkClick r:id="rId2"/>
              </a:rPr>
              <a:t>Басня</a:t>
            </a:r>
            <a:r>
              <a:rPr lang="ru-RU" sz="2400" dirty="0" smtClean="0">
                <a:latin typeface="TruthCYR Light" pitchFamily="50" charset="-52"/>
              </a:rPr>
              <a:t> — жанр дидактической поэзии (см.), короткая повествовательная форма, сюжетно законченная и подлежащая аллегорическому истолкованию как иллюстрация к известному житейскому или нравственному правилу</a:t>
            </a:r>
            <a:endParaRPr lang="ru-RU" sz="2400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ruthCYR Ultra" pitchFamily="50" charset="-52"/>
              </a:rPr>
              <a:t>Аллегория</a:t>
            </a:r>
            <a:endParaRPr lang="ru-RU" sz="6000" dirty="0">
              <a:solidFill>
                <a:srgbClr val="C00000"/>
              </a:solidFill>
              <a:latin typeface="TruthCYR Ultra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83671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ruthCYR Light" pitchFamily="50" charset="-52"/>
              </a:rPr>
              <a:t/>
            </a:r>
            <a:br>
              <a:rPr lang="ru-RU" sz="2400" dirty="0" smtClean="0">
                <a:latin typeface="TruthCYR Light" pitchFamily="50" charset="-52"/>
              </a:rPr>
            </a:br>
            <a:r>
              <a:rPr lang="ru-RU" sz="2400" dirty="0" smtClean="0">
                <a:latin typeface="TruthCYR Light" pitchFamily="50" charset="-52"/>
              </a:rPr>
              <a:t>Аллегория - (греч. </a:t>
            </a:r>
            <a:r>
              <a:rPr lang="ru-RU" sz="2400" dirty="0" err="1" smtClean="0">
                <a:latin typeface="TruthCYR Light" pitchFamily="50" charset="-52"/>
              </a:rPr>
              <a:t>allegoria</a:t>
            </a:r>
            <a:r>
              <a:rPr lang="ru-RU" sz="2400" dirty="0" smtClean="0">
                <a:latin typeface="TruthCYR Light" pitchFamily="50" charset="-52"/>
              </a:rPr>
              <a:t> - иносказание) </a:t>
            </a:r>
            <a:r>
              <a:rPr lang="ru-RU" sz="2400" dirty="0" smtClean="0">
                <a:latin typeface="TruthCYR Light" pitchFamily="50" charset="-52"/>
              </a:rPr>
              <a:t>-</a:t>
            </a:r>
            <a:r>
              <a:rPr lang="ru-RU" sz="2400" dirty="0" smtClean="0">
                <a:latin typeface="TruthCYR Light" pitchFamily="50" charset="-52"/>
                <a:hlinkClick r:id="rId2" tooltip="Изображение - 1. Процесс действия по знач. глаг.: изображать (1), изобразить, изобра..."/>
              </a:rPr>
              <a:t>изображение</a:t>
            </a:r>
            <a:r>
              <a:rPr lang="ru-RU" sz="2400" dirty="0" smtClean="0">
                <a:latin typeface="TruthCYR Light" pitchFamily="50" charset="-52"/>
              </a:rPr>
              <a:t> </a:t>
            </a:r>
            <a:r>
              <a:rPr lang="ru-RU" sz="2400" dirty="0" smtClean="0">
                <a:latin typeface="TruthCYR Light" pitchFamily="50" charset="-52"/>
              </a:rPr>
              <a:t>отвлеченной идеи (понятия)</a:t>
            </a:r>
            <a:r>
              <a:rPr lang="ru-RU" sz="2400" dirty="0" smtClean="0">
                <a:latin typeface="TruthCYR Light" pitchFamily="50" charset="-52"/>
              </a:rPr>
              <a:t> </a:t>
            </a:r>
            <a:r>
              <a:rPr lang="ru-RU" sz="2400" dirty="0" smtClean="0">
                <a:latin typeface="TruthCYR Light" pitchFamily="50" charset="-52"/>
                <a:hlinkClick r:id="rId3" tooltip="Посредством - с род. пад. При помощи чего-л., используя что-л...."/>
              </a:rPr>
              <a:t>посредством</a:t>
            </a:r>
            <a:r>
              <a:rPr lang="ru-RU" sz="2400" dirty="0" smtClean="0">
                <a:latin typeface="TruthCYR Light" pitchFamily="50" charset="-52"/>
              </a:rPr>
              <a:t> образа. </a:t>
            </a:r>
            <a:r>
              <a:rPr lang="ru-RU" sz="2400" b="1" dirty="0" smtClean="0">
                <a:latin typeface="TruthCYR Light" pitchFamily="50" charset="-52"/>
                <a:hlinkClick r:id="rId4" tooltip="Смысл - резон..."/>
              </a:rPr>
              <a:t>Смысл</a:t>
            </a:r>
            <a:r>
              <a:rPr lang="ru-RU" sz="2400" b="1" dirty="0" smtClean="0">
                <a:latin typeface="TruthCYR Light" pitchFamily="50" charset="-52"/>
              </a:rPr>
              <a:t> </a:t>
            </a:r>
            <a:r>
              <a:rPr lang="ru-RU" sz="2400" dirty="0" smtClean="0">
                <a:latin typeface="TruthCYR Light" pitchFamily="50" charset="-52"/>
              </a:rPr>
              <a:t>аллегории</a:t>
            </a:r>
            <a:r>
              <a:rPr lang="ru-RU" sz="2400" dirty="0" smtClean="0">
                <a:latin typeface="TruthCYR Light" pitchFamily="50" charset="-52"/>
              </a:rPr>
              <a:t>, в </a:t>
            </a:r>
            <a:r>
              <a:rPr lang="ru-RU" sz="2400" dirty="0" smtClean="0">
                <a:latin typeface="TruthCYR Light" pitchFamily="50" charset="-52"/>
                <a:hlinkClick r:id="rId5" tooltip="Отличие - Признак, создающий разницу, различие между кем-чем-нибудьОтличие Награ..."/>
              </a:rPr>
              <a:t>отличие</a:t>
            </a:r>
            <a:r>
              <a:rPr lang="ru-RU" sz="2400" dirty="0" smtClean="0">
                <a:latin typeface="TruthCYR Light" pitchFamily="50" charset="-52"/>
              </a:rPr>
              <a:t> от </a:t>
            </a:r>
            <a:r>
              <a:rPr lang="ru-RU" sz="2400" dirty="0" smtClean="0">
                <a:latin typeface="TruthCYR Light" pitchFamily="50" charset="-52"/>
              </a:rPr>
              <a:t>многозначного символа</a:t>
            </a:r>
            <a:r>
              <a:rPr lang="ru-RU" sz="2400" dirty="0" smtClean="0">
                <a:latin typeface="TruthCYR Light" pitchFamily="50" charset="-52"/>
              </a:rPr>
              <a:t>, однозначен и отделен от образа; </a:t>
            </a:r>
            <a:r>
              <a:rPr lang="ru-RU" sz="2400" dirty="0" smtClean="0">
                <a:latin typeface="TruthCYR Light" pitchFamily="50" charset="-52"/>
                <a:hlinkClick r:id="rId6" tooltip="Связь - Тесное общение между кем-чем-нибудьСвязь Близкое знакомство с кем-нибу..."/>
              </a:rPr>
              <a:t>связь</a:t>
            </a:r>
            <a:r>
              <a:rPr lang="ru-RU" sz="2400" dirty="0" smtClean="0">
                <a:latin typeface="TruthCYR Light" pitchFamily="50" charset="-52"/>
              </a:rPr>
              <a:t> </a:t>
            </a:r>
            <a:r>
              <a:rPr lang="ru-RU" sz="2400" dirty="0" smtClean="0">
                <a:latin typeface="TruthCYR Light" pitchFamily="50" charset="-52"/>
                <a:hlinkClick r:id="rId7" tooltip="Между - 1. В промежутках между основными занятиями. 2. разг. Нерегулярно, урыв..."/>
              </a:rPr>
              <a:t>между</a:t>
            </a:r>
            <a:r>
              <a:rPr lang="ru-RU" sz="2400" dirty="0" smtClean="0">
                <a:latin typeface="TruthCYR Light" pitchFamily="50" charset="-52"/>
              </a:rPr>
              <a:t> значением и </a:t>
            </a:r>
            <a:r>
              <a:rPr lang="ru-RU" sz="2400" dirty="0" smtClean="0">
                <a:latin typeface="TruthCYR Light" pitchFamily="50" charset="-52"/>
              </a:rPr>
              <a:t>образом устанавливается </a:t>
            </a:r>
            <a:r>
              <a:rPr lang="ru-RU" sz="2400" dirty="0" smtClean="0">
                <a:latin typeface="TruthCYR Light" pitchFamily="50" charset="-52"/>
              </a:rPr>
              <a:t>по сходству (лев - </a:t>
            </a:r>
            <a:r>
              <a:rPr lang="ru-RU" sz="2400" dirty="0" smtClean="0">
                <a:latin typeface="TruthCYR Light" pitchFamily="50" charset="-52"/>
                <a:hlinkClick r:id="rId8" tooltip="Сила - 1. Способность живых существ напряжением мышц производить физические д..."/>
              </a:rPr>
              <a:t>сила,</a:t>
            </a:r>
            <a:r>
              <a:rPr lang="ru-RU" sz="2400" dirty="0" smtClean="0">
                <a:latin typeface="TruthCYR Light" pitchFamily="50" charset="-52"/>
              </a:rPr>
              <a:t> </a:t>
            </a:r>
            <a:r>
              <a:rPr lang="ru-RU" sz="2400" dirty="0" smtClean="0">
                <a:latin typeface="TruthCYR Light" pitchFamily="50" charset="-52"/>
                <a:hlinkClick r:id="rId9" tooltip="Власть - 1. Право и возможность повелевать, распоряжаться действиями, поведение..."/>
              </a:rPr>
              <a:t>власть</a:t>
            </a:r>
            <a:r>
              <a:rPr lang="ru-RU" sz="2400" dirty="0" smtClean="0">
                <a:latin typeface="TruthCYR Light" pitchFamily="50" charset="-52"/>
              </a:rPr>
              <a:t> или царственность). </a:t>
            </a:r>
            <a:r>
              <a:rPr lang="ru-RU" sz="2400" dirty="0" smtClean="0">
                <a:latin typeface="TruthCYR Light" pitchFamily="50" charset="-52"/>
              </a:rPr>
              <a:t>Как троп </a:t>
            </a:r>
            <a:r>
              <a:rPr lang="ru-RU" sz="2400" dirty="0" smtClean="0">
                <a:latin typeface="TruthCYR Light" pitchFamily="50" charset="-52"/>
              </a:rPr>
              <a:t>аллегория используется в баснях, притчах, моралите; в </a:t>
            </a:r>
            <a:r>
              <a:rPr lang="ru-RU" sz="2400" dirty="0" smtClean="0">
                <a:latin typeface="TruthCYR Light" pitchFamily="50" charset="-52"/>
              </a:rPr>
              <a:t>изобразительных искусствах </a:t>
            </a:r>
            <a:r>
              <a:rPr lang="ru-RU" sz="2400" dirty="0" smtClean="0">
                <a:latin typeface="TruthCYR Light" pitchFamily="50" charset="-52"/>
              </a:rPr>
              <a:t>выражается определенными атрибутами (правосудие -</a:t>
            </a:r>
            <a:r>
              <a:rPr lang="ru-RU" sz="2400" dirty="0" smtClean="0">
                <a:latin typeface="TruthCYR Light" pitchFamily="50" charset="-52"/>
                <a:hlinkClick r:id="rId10" tooltip="Женщина - дамадамочкабабаженатеткатетенька (тетя)..."/>
              </a:rPr>
              <a:t>женщина</a:t>
            </a:r>
            <a:r>
              <a:rPr lang="ru-RU" sz="2400" dirty="0" smtClean="0">
                <a:latin typeface="TruthCYR Light" pitchFamily="50" charset="-52"/>
              </a:rPr>
              <a:t> </a:t>
            </a:r>
            <a:r>
              <a:rPr lang="ru-RU" sz="2400" dirty="0" smtClean="0">
                <a:latin typeface="TruthCYR Light" pitchFamily="50" charset="-52"/>
              </a:rPr>
              <a:t>с весами.</a:t>
            </a:r>
            <a:endParaRPr lang="ru-RU" sz="2400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ruthCYR Ultra" pitchFamily="50" charset="-52"/>
              </a:rPr>
              <a:t>Олицетворение</a:t>
            </a:r>
            <a:endParaRPr lang="ru-RU" sz="5400" dirty="0">
              <a:solidFill>
                <a:srgbClr val="C00000"/>
              </a:solidFill>
              <a:latin typeface="TruthCYR Ultra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28800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ruthCYR Light" pitchFamily="50" charset="-52"/>
              </a:rPr>
              <a:t>(</a:t>
            </a:r>
            <a:r>
              <a:rPr lang="ru-RU" sz="2800" b="1" dirty="0" err="1" smtClean="0">
                <a:latin typeface="TruthCYR Light" pitchFamily="50" charset="-52"/>
              </a:rPr>
              <a:t>персонифика́ция</a:t>
            </a:r>
            <a:r>
              <a:rPr lang="ru-RU" sz="2800" b="1" dirty="0" smtClean="0">
                <a:latin typeface="TruthCYR Light" pitchFamily="50" charset="-52"/>
              </a:rPr>
              <a:t>, прозопопея)</a:t>
            </a:r>
            <a:r>
              <a:rPr lang="ru-RU" sz="2800" dirty="0" smtClean="0">
                <a:latin typeface="TruthCYR Light" pitchFamily="50" charset="-52"/>
              </a:rPr>
              <a:t> — </a:t>
            </a:r>
            <a:r>
              <a:rPr lang="ru-RU" sz="2800" dirty="0" smtClean="0">
                <a:latin typeface="TruthCYR Light" pitchFamily="50" charset="-52"/>
                <a:hlinkClick r:id="rId2" tooltip="Троп"/>
              </a:rPr>
              <a:t>троп</a:t>
            </a:r>
            <a:r>
              <a:rPr lang="ru-RU" sz="2800" dirty="0" smtClean="0">
                <a:latin typeface="TruthCYR Light" pitchFamily="50" charset="-52"/>
              </a:rPr>
              <a:t>, приписывание свойств и признаков одушевлённых предметов </a:t>
            </a:r>
            <a:r>
              <a:rPr lang="ru-RU" sz="2800" dirty="0" smtClean="0">
                <a:latin typeface="TruthCYR Light" pitchFamily="50" charset="-52"/>
              </a:rPr>
              <a:t>неодушевлённым.</a:t>
            </a:r>
            <a:r>
              <a:rPr lang="ru-RU" sz="2800" baseline="30000" dirty="0" smtClean="0">
                <a:latin typeface="TruthCYR Light" pitchFamily="50" charset="-52"/>
              </a:rPr>
              <a:t> </a:t>
            </a:r>
            <a:r>
              <a:rPr lang="ru-RU" sz="2800" dirty="0" smtClean="0">
                <a:latin typeface="TruthCYR Light" pitchFamily="50" charset="-52"/>
              </a:rPr>
              <a:t>Весьма </a:t>
            </a:r>
            <a:r>
              <a:rPr lang="ru-RU" sz="2800" dirty="0" smtClean="0">
                <a:latin typeface="TruthCYR Light" pitchFamily="50" charset="-52"/>
              </a:rPr>
              <a:t>часто олицетворение применяется при изображении природы, которая наделяется теми или иными человеческими чертами</a:t>
            </a:r>
            <a:endParaRPr lang="ru-RU" sz="2800" dirty="0">
              <a:latin typeface="TruthCYR Light" pitchFamily="50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20688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ruthCYR Light" pitchFamily="50" charset="-52"/>
              </a:rPr>
              <a:t>Творчество Крылова внесло в наш язык немало крылатых выражений и афоризмов. Язык басен Ивана Андреевича явился примером для многих писателей, в том числе и Пушкина, а меткие выражения «</a:t>
            </a:r>
            <a:r>
              <a:rPr lang="ru-RU" sz="2800" dirty="0" err="1" smtClean="0">
                <a:latin typeface="TruthCYR Light" pitchFamily="50" charset="-52"/>
              </a:rPr>
              <a:t>крыловских</a:t>
            </a:r>
            <a:r>
              <a:rPr lang="ru-RU" sz="2800" dirty="0" smtClean="0">
                <a:latin typeface="TruthCYR Light" pitchFamily="50" charset="-52"/>
              </a:rPr>
              <a:t>» басен можно было услышать даже из уст В. И. Ленин. </a:t>
            </a:r>
            <a:endParaRPr lang="ru-RU" sz="2800" dirty="0" smtClean="0">
              <a:latin typeface="TruthCYR Light" pitchFamily="50" charset="-52"/>
            </a:endParaRPr>
          </a:p>
          <a:p>
            <a:r>
              <a:rPr lang="ru-RU" sz="2800" i="1" u="sng" dirty="0" smtClean="0">
                <a:latin typeface="TruthCYR Light" pitchFamily="50" charset="-52"/>
              </a:rPr>
              <a:t>Олицетворение </a:t>
            </a:r>
            <a:r>
              <a:rPr lang="ru-RU" sz="2800" i="1" u="sng" dirty="0" smtClean="0">
                <a:latin typeface="TruthCYR Light" pitchFamily="50" charset="-52"/>
              </a:rPr>
              <a:t>в баснях Крылова </a:t>
            </a:r>
            <a:endParaRPr lang="ru-RU" sz="2800" i="1" u="sng" dirty="0" smtClean="0">
              <a:latin typeface="TruthCYR Light" pitchFamily="50" charset="-52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22108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  <a:latin typeface="Arial Narrow" pitchFamily="34" charset="0"/>
                <a:cs typeface="Aparajita" pitchFamily="34" charset="0"/>
              </a:rPr>
              <a:t>Страсти – враги покоя, но без них на этом свете не было бы ни искусства, ни наук, и каждым дремал бы нагим на куче своего навоза.</a:t>
            </a:r>
            <a:endParaRPr lang="ru-RU" sz="2800" i="1" dirty="0">
              <a:solidFill>
                <a:srgbClr val="0070C0"/>
              </a:solidFill>
              <a:latin typeface="Arial Narrow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ruthCYR Ultra" pitchFamily="50" charset="-52"/>
              </a:rPr>
              <a:t>«Волк на псарне»</a:t>
            </a:r>
            <a:endParaRPr lang="ru-RU" sz="5400" dirty="0">
              <a:solidFill>
                <a:srgbClr val="FF0000"/>
              </a:solidFill>
              <a:latin typeface="TruthCYR Ultra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55679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dirty="0" smtClean="0">
                <a:latin typeface="TruthCYR Light" pitchFamily="50" charset="-52"/>
              </a:rPr>
              <a:t>Волк ночью, думая залезть в овчарню,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Попал на псарню.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Поднялся вдруг весь псарный двор.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err="1" smtClean="0">
                <a:latin typeface="TruthCYR Light" pitchFamily="50" charset="-52"/>
              </a:rPr>
              <a:t>Почуя</a:t>
            </a:r>
            <a:r>
              <a:rPr lang="ru-RU" sz="900" dirty="0" smtClean="0">
                <a:latin typeface="TruthCYR Light" pitchFamily="50" charset="-52"/>
              </a:rPr>
              <a:t> серого так близко забияку,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Псы залились в хлевах и рвутся вон на драку;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Псари кричат: "Ахти, ребята, вор!" —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 вмиг ворота на запор;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В минуту псарня стала адом.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Бегут: иной с дубьем,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Иной с ружьем.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"Огня! — кричат, — огня!" Пришли с огнем.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Мой Волк сидит, прижавшись в угол задом,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Зубами щелкая и </a:t>
            </a:r>
            <a:r>
              <a:rPr lang="ru-RU" sz="900" dirty="0" err="1" smtClean="0">
                <a:latin typeface="TruthCYR Light" pitchFamily="50" charset="-52"/>
              </a:rPr>
              <a:t>ощетиня</a:t>
            </a:r>
            <a:r>
              <a:rPr lang="ru-RU" sz="900" dirty="0" smtClean="0">
                <a:latin typeface="TruthCYR Light" pitchFamily="50" charset="-52"/>
              </a:rPr>
              <a:t> шерсть,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Глазами, кажется, хотел бы всех он съесть;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Но, видя то, что тут не перед стадом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 что приходит, наконец,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Ему расчесться за овец, —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Пустился мой хитрец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В переговоры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 начал так: "Друзья, к чему весь этот шум?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Я, ваш старинный сват и кум,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Пришел мириться к вам, совсем не ради ссоры: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Забудем прошлое, уставим общий лад!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А я не только впредь не трону здешних стад,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Но сам за них с другими грызться рад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 волчьей клятвой утверждаю,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Что я ..." — "Послушай-ка, сосед, —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Тут ловчий перервал в ответ, —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Ты сер, а я, приятель, сед,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 Волчью вашу я давно натуру знаю;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А потому обычай мой: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С волками иначе не делать мировой,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Как снявши шкуру с них долой". </a:t>
            </a:r>
            <a:br>
              <a:rPr lang="ru-RU" sz="900" dirty="0" smtClean="0">
                <a:latin typeface="TruthCYR Light" pitchFamily="50" charset="-52"/>
              </a:rPr>
            </a:br>
            <a:r>
              <a:rPr lang="ru-RU" sz="900" dirty="0" smtClean="0">
                <a:latin typeface="TruthCYR Light" pitchFamily="50" charset="-52"/>
              </a:rPr>
              <a:t>И тут же выпустил на Волка гончих стаю.</a:t>
            </a:r>
            <a:endParaRPr lang="ru-RU" sz="900" dirty="0">
              <a:latin typeface="TruthCYR Light" pitchFamily="50" charset="-52"/>
            </a:endParaRPr>
          </a:p>
        </p:txBody>
      </p:sp>
      <p:pic>
        <p:nvPicPr>
          <p:cNvPr id="6146" name="Picture 2" descr="ВОЛК НА ПСАР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441339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aide.ru/resources/i45620-icon-mid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6408712" cy="4550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547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Иван Андреевич Крылов  (1769 – 1844)</vt:lpstr>
      <vt:lpstr>Цели урока:</vt:lpstr>
      <vt:lpstr>Басня</vt:lpstr>
      <vt:lpstr>Аллегория</vt:lpstr>
      <vt:lpstr>Олицетворение</vt:lpstr>
      <vt:lpstr>Слайд 7</vt:lpstr>
      <vt:lpstr>«Волк на псарне»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Анюта</cp:lastModifiedBy>
  <cp:revision>13</cp:revision>
  <dcterms:created xsi:type="dcterms:W3CDTF">2013-08-18T07:43:00Z</dcterms:created>
  <dcterms:modified xsi:type="dcterms:W3CDTF">2015-09-24T23:17:49Z</dcterms:modified>
</cp:coreProperties>
</file>