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58" r:id="rId8"/>
    <p:sldId id="268" r:id="rId9"/>
    <p:sldId id="265" r:id="rId10"/>
    <p:sldId id="266" r:id="rId11"/>
    <p:sldId id="25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340768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briola" panose="04040605051002020D02" pitchFamily="82" charset="0"/>
                <a:cs typeface="Arabic Typesetting" panose="03020402040406030203" pitchFamily="66" charset="-78"/>
              </a:rPr>
              <a:t>СМЕЖНЫЕ И ВЕРТИКАЛЬНЫЕ УГЛЫ</a:t>
            </a:r>
            <a:endParaRPr lang="ru-RU" sz="6000" b="1" dirty="0">
              <a:ln w="180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abriola" panose="04040605051002020D02" pitchFamily="82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01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5797" y="148680"/>
            <a:ext cx="7212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вертикальных </a:t>
            </a:r>
            <a:r>
              <a:rPr lang="ru-RU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углов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500" y="2842862"/>
                <a:ext cx="8604448" cy="44627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457200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prstClr val="white"/>
                        </a:solidFill>
                        <a:latin typeface="Cambria Math"/>
                        <a:ea typeface="Calibri"/>
                        <a:cs typeface="Times New Roman"/>
                      </a:rPr>
                      <m:t>∠</m:t>
                    </m:r>
                    <m:r>
                      <a:rPr lang="ru-RU" sz="2000" b="0" i="1" smtClean="0">
                        <a:solidFill>
                          <a:prstClr val="white"/>
                        </a:solidFill>
                        <a:latin typeface="Cambria Math"/>
                        <a:ea typeface="Calibri"/>
                        <a:cs typeface="Times New Roman"/>
                      </a:rPr>
                      <m:t>1 и </m:t>
                    </m:r>
                    <m:r>
                      <a:rPr lang="ru-RU" sz="2000" i="1">
                        <a:solidFill>
                          <a:prstClr val="white"/>
                        </a:solidFill>
                        <a:latin typeface="Cambria Math"/>
                        <a:ea typeface="Calibri"/>
                        <a:cs typeface="Times New Roman"/>
                      </a:rPr>
                      <m:t>∠</m:t>
                    </m:r>
                    <m:r>
                      <a:rPr lang="ru-RU" sz="2000" b="0" i="1" smtClean="0">
                        <a:solidFill>
                          <a:prstClr val="white"/>
                        </a:solidFill>
                        <a:latin typeface="Cambria Math"/>
                        <a:ea typeface="Calibri"/>
                        <a:cs typeface="Times New Roman"/>
                      </a:rPr>
                      <m:t>3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000" dirty="0">
                    <a:solidFill>
                      <a:prstClr val="white"/>
                    </a:solidFill>
                    <a:latin typeface="Times New Roman"/>
                    <a:ea typeface="Times New Roman"/>
                    <a:cs typeface="Times New Roman"/>
                  </a:rPr>
                  <a:t>– </a:t>
                </a:r>
                <a:r>
                  <a:rPr lang="ru-RU" sz="2000" dirty="0" smtClean="0">
                    <a:solidFill>
                      <a:prstClr val="white"/>
                    </a:solidFill>
                    <a:latin typeface="Times New Roman"/>
                    <a:ea typeface="Times New Roman"/>
                    <a:cs typeface="Times New Roman"/>
                  </a:rPr>
                  <a:t>вертикальные,</a:t>
                </a:r>
                <a:r>
                  <a:rPr lang="ru-RU" sz="2000" dirty="0">
                    <a:solidFill>
                      <a:prstClr val="white"/>
                    </a:solidFill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prstClr val="white"/>
                        </a:solidFill>
                        <a:latin typeface="Cambria Math"/>
                        <a:ea typeface="Calibri"/>
                        <a:cs typeface="Times New Roman"/>
                      </a:rPr>
                      <m:t>∠1 и ∠</m:t>
                    </m:r>
                    <m:r>
                      <a:rPr lang="ru-RU" sz="2000" b="0" i="1" smtClean="0">
                        <a:solidFill>
                          <a:prstClr val="white"/>
                        </a:solidFill>
                        <a:latin typeface="Cambria Math"/>
                        <a:ea typeface="Calibri"/>
                        <a:cs typeface="Times New Roman"/>
                      </a:rPr>
                      <m:t>2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000" dirty="0">
                    <a:solidFill>
                      <a:prstClr val="white"/>
                    </a:solidFill>
                    <a:latin typeface="Times New Roman"/>
                    <a:ea typeface="Times New Roman"/>
                    <a:cs typeface="Times New Roman"/>
                  </a:rPr>
                  <a:t>– </a:t>
                </a:r>
                <a:r>
                  <a:rPr lang="ru-RU" sz="2000" dirty="0" smtClean="0">
                    <a:solidFill>
                      <a:prstClr val="white"/>
                    </a:solidFill>
                    <a:latin typeface="Times New Roman"/>
                    <a:ea typeface="Times New Roman"/>
                    <a:cs typeface="Times New Roman"/>
                  </a:rPr>
                  <a:t>смежные,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prstClr val="white"/>
                        </a:solidFill>
                        <a:latin typeface="Cambria Math"/>
                        <a:ea typeface="Calibri"/>
                        <a:cs typeface="Times New Roman"/>
                      </a:rPr>
                      <m:t>∠</m:t>
                    </m:r>
                    <m:r>
                      <a:rPr lang="ru-RU" sz="2000" b="0" i="1" smtClean="0">
                        <a:solidFill>
                          <a:prstClr val="white"/>
                        </a:solidFill>
                        <a:latin typeface="Cambria Math"/>
                        <a:ea typeface="Calibri"/>
                        <a:cs typeface="Times New Roman"/>
                      </a:rPr>
                      <m:t>2</m:t>
                    </m:r>
                    <m:r>
                      <a:rPr lang="ru-RU" sz="2000" i="1">
                        <a:solidFill>
                          <a:prstClr val="white"/>
                        </a:solidFill>
                        <a:latin typeface="Cambria Math"/>
                        <a:ea typeface="Calibri"/>
                        <a:cs typeface="Times New Roman"/>
                      </a:rPr>
                      <m:t> и ∠3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000" dirty="0">
                    <a:solidFill>
                      <a:prstClr val="white"/>
                    </a:solidFill>
                    <a:latin typeface="Times New Roman"/>
                    <a:ea typeface="Times New Roman"/>
                    <a:cs typeface="Times New Roman"/>
                  </a:rPr>
                  <a:t>– </a:t>
                </a:r>
                <a:r>
                  <a:rPr lang="ru-RU" sz="2000" dirty="0" smtClean="0">
                    <a:solidFill>
                      <a:prstClr val="white"/>
                    </a:solidFill>
                    <a:latin typeface="Times New Roman"/>
                    <a:ea typeface="Times New Roman"/>
                    <a:cs typeface="Times New Roman"/>
                  </a:rPr>
                  <a:t>смежные  </a:t>
                </a:r>
                <a:r>
                  <a:rPr lang="ru-RU" sz="2000" b="1" dirty="0" smtClean="0">
                    <a:solidFill>
                      <a:prstClr val="white"/>
                    </a:solidFill>
                    <a:latin typeface="Times New Roman"/>
                    <a:ea typeface="Times New Roman"/>
                  </a:rPr>
                  <a:t> </a:t>
                </a:r>
                <a:endParaRPr lang="ru-RU" sz="2000" b="1" dirty="0" smtClean="0">
                  <a:ln w="18000">
                    <a:solidFill>
                      <a:srgbClr val="CFC60D">
                        <a:lumMod val="60000"/>
                        <a:lumOff val="4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0" y="2842862"/>
                <a:ext cx="8604448" cy="446276"/>
              </a:xfrm>
              <a:prstGeom prst="rect">
                <a:avLst/>
              </a:prstGeom>
              <a:blipFill rotWithShape="1">
                <a:blip r:embed="rId2"/>
                <a:stretch>
                  <a:fillRect t="-1351" b="-175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37717" y="5334467"/>
            <a:ext cx="874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Вертикальные углы равны</a:t>
            </a:r>
            <a:endParaRPr lang="ru-RU" sz="40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381533" y="3944068"/>
                <a:ext cx="5421135" cy="44627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457200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prstClr val="white"/>
                        </a:solidFill>
                        <a:latin typeface="Cambria Math"/>
                        <a:ea typeface="Calibri"/>
                        <a:cs typeface="Times New Roman"/>
                      </a:rPr>
                      <m:t>∠</m:t>
                    </m:r>
                    <m:r>
                      <a:rPr lang="ru-RU" sz="2000" b="0" i="1" smtClean="0">
                        <a:solidFill>
                          <a:prstClr val="white"/>
                        </a:solidFill>
                        <a:latin typeface="Cambria Math"/>
                        <a:ea typeface="Calibri"/>
                        <a:cs typeface="Times New Roman"/>
                      </a:rPr>
                      <m:t>3+</m:t>
                    </m:r>
                    <m:r>
                      <a:rPr lang="ru-RU" sz="2000" b="0" i="1" smtClean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/>
                      </a:rPr>
                      <m:t>∠2=180°</m:t>
                    </m:r>
                  </m:oMath>
                </a14:m>
                <a:r>
                  <a:rPr lang="ru-RU" sz="2000" dirty="0">
                    <a:solidFill>
                      <a:prstClr val="white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000" dirty="0" smtClean="0">
                    <a:solidFill>
                      <a:prstClr val="white"/>
                    </a:solidFill>
                    <a:latin typeface="Times New Roman"/>
                    <a:ea typeface="Times New Roman"/>
                    <a:cs typeface="Times New Roman"/>
                  </a:rPr>
                  <a:t>(свойство смежных углов), </a:t>
                </a:r>
                <a:endParaRPr lang="ru-RU" sz="2000" b="1" dirty="0" smtClean="0">
                  <a:ln w="18000">
                    <a:solidFill>
                      <a:srgbClr val="CFC60D">
                        <a:lumMod val="60000"/>
                        <a:lumOff val="4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1533" y="3944068"/>
                <a:ext cx="5421135" cy="446276"/>
              </a:xfrm>
              <a:prstGeom prst="rect">
                <a:avLst/>
              </a:prstGeom>
              <a:blipFill rotWithShape="1">
                <a:blip r:embed="rId3"/>
                <a:stretch>
                  <a:fillRect t="-2740" r="-1685" b="-178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52210" y="4448070"/>
            <a:ext cx="8156586" cy="8863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ru-RU" sz="24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т.е. получаем свойство вертикальных углов: </a:t>
            </a:r>
          </a:p>
          <a:p>
            <a:r>
              <a:rPr lang="ru-RU" sz="24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endParaRPr lang="ru-RU" sz="2400" b="1" dirty="0" smtClean="0">
              <a:ln w="18000">
                <a:solidFill>
                  <a:srgbClr val="CFC60D">
                    <a:lumMod val="60000"/>
                    <a:lumOff val="40000"/>
                  </a:srgb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3" name="Группа 2052"/>
          <p:cNvGrpSpPr/>
          <p:nvPr/>
        </p:nvGrpSpPr>
        <p:grpSpPr>
          <a:xfrm>
            <a:off x="2967281" y="213263"/>
            <a:ext cx="3749675" cy="2852737"/>
            <a:chOff x="2967281" y="213263"/>
            <a:chExt cx="3749675" cy="2852737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2967281" y="213263"/>
              <a:ext cx="3749675" cy="2852737"/>
              <a:chOff x="2967281" y="213263"/>
              <a:chExt cx="3749675" cy="2852737"/>
            </a:xfrm>
          </p:grpSpPr>
          <p:grpSp>
            <p:nvGrpSpPr>
              <p:cNvPr id="29" name="Группа 28"/>
              <p:cNvGrpSpPr/>
              <p:nvPr/>
            </p:nvGrpSpPr>
            <p:grpSpPr>
              <a:xfrm>
                <a:off x="2967281" y="213263"/>
                <a:ext cx="3749675" cy="2852737"/>
                <a:chOff x="2967281" y="213263"/>
                <a:chExt cx="3749675" cy="2852737"/>
              </a:xfrm>
            </p:grpSpPr>
            <p:grpSp>
              <p:nvGrpSpPr>
                <p:cNvPr id="12" name="Группа 11"/>
                <p:cNvGrpSpPr/>
                <p:nvPr/>
              </p:nvGrpSpPr>
              <p:grpSpPr>
                <a:xfrm>
                  <a:off x="2967281" y="213263"/>
                  <a:ext cx="3749675" cy="2852737"/>
                  <a:chOff x="2957325" y="368876"/>
                  <a:chExt cx="3749675" cy="2852737"/>
                </a:xfrm>
              </p:grpSpPr>
              <p:pic>
                <p:nvPicPr>
                  <p:cNvPr id="3074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582111">
                    <a:off x="2957325" y="368876"/>
                    <a:ext cx="3749675" cy="285273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5750446" y="2455160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b="1" dirty="0" smtClean="0">
                        <a:solidFill>
                          <a:prstClr val="white"/>
                        </a:solidFill>
                      </a:rPr>
                      <a:t>А</a:t>
                    </a:r>
                    <a:endParaRPr lang="ru-RU" b="1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4420547" y="1940775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b="1" dirty="0" smtClean="0">
                        <a:solidFill>
                          <a:prstClr val="white"/>
                        </a:solidFill>
                      </a:rPr>
                      <a:t>О</a:t>
                    </a:r>
                    <a:endParaRPr lang="ru-RU" b="1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930466" y="795011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b="1" dirty="0" smtClean="0">
                        <a:solidFill>
                          <a:prstClr val="white"/>
                        </a:solidFill>
                      </a:rPr>
                      <a:t>В</a:t>
                    </a:r>
                    <a:endParaRPr lang="ru-RU" b="1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3243662" y="795011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b="1" dirty="0" smtClean="0">
                        <a:solidFill>
                          <a:prstClr val="white"/>
                        </a:solidFill>
                      </a:rPr>
                      <a:t>С</a:t>
                    </a:r>
                    <a:endParaRPr lang="ru-RU" b="1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3243662" y="2310107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prstClr val="white"/>
                        </a:solidFill>
                      </a:rPr>
                      <a:t>D</a:t>
                    </a:r>
                    <a:endParaRPr lang="ru-RU" b="1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7" name="Полилиния 26"/>
                <p:cNvSpPr/>
                <p:nvPr/>
              </p:nvSpPr>
              <p:spPr>
                <a:xfrm>
                  <a:off x="4355976" y="1304234"/>
                  <a:ext cx="616074" cy="229291"/>
                </a:xfrm>
                <a:custGeom>
                  <a:avLst/>
                  <a:gdLst>
                    <a:gd name="connsiteX0" fmla="*/ 0 w 685800"/>
                    <a:gd name="connsiteY0" fmla="*/ 172141 h 229291"/>
                    <a:gd name="connsiteX1" fmla="*/ 352425 w 685800"/>
                    <a:gd name="connsiteY1" fmla="*/ 691 h 229291"/>
                    <a:gd name="connsiteX2" fmla="*/ 685800 w 685800"/>
                    <a:gd name="connsiteY2" fmla="*/ 229291 h 229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5800" h="229291">
                      <a:moveTo>
                        <a:pt x="0" y="172141"/>
                      </a:moveTo>
                      <a:cubicBezTo>
                        <a:pt x="119062" y="81653"/>
                        <a:pt x="238125" y="-8834"/>
                        <a:pt x="352425" y="691"/>
                      </a:cubicBezTo>
                      <a:cubicBezTo>
                        <a:pt x="466725" y="10216"/>
                        <a:pt x="576262" y="119753"/>
                        <a:pt x="685800" y="229291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Полилиния 31"/>
                <p:cNvSpPr/>
                <p:nvPr/>
              </p:nvSpPr>
              <p:spPr>
                <a:xfrm>
                  <a:off x="4211960" y="1189589"/>
                  <a:ext cx="864095" cy="295196"/>
                </a:xfrm>
                <a:custGeom>
                  <a:avLst/>
                  <a:gdLst>
                    <a:gd name="connsiteX0" fmla="*/ 0 w 685800"/>
                    <a:gd name="connsiteY0" fmla="*/ 172141 h 229291"/>
                    <a:gd name="connsiteX1" fmla="*/ 352425 w 685800"/>
                    <a:gd name="connsiteY1" fmla="*/ 691 h 229291"/>
                    <a:gd name="connsiteX2" fmla="*/ 685800 w 685800"/>
                    <a:gd name="connsiteY2" fmla="*/ 229291 h 229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5800" h="229291">
                      <a:moveTo>
                        <a:pt x="0" y="172141"/>
                      </a:moveTo>
                      <a:cubicBezTo>
                        <a:pt x="119062" y="81653"/>
                        <a:pt x="238125" y="-8834"/>
                        <a:pt x="352425" y="691"/>
                      </a:cubicBezTo>
                      <a:cubicBezTo>
                        <a:pt x="466725" y="10216"/>
                        <a:pt x="576262" y="119753"/>
                        <a:pt x="685800" y="229291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0" name="Полилиния 29"/>
              <p:cNvSpPr/>
              <p:nvPr/>
            </p:nvSpPr>
            <p:spPr>
              <a:xfrm>
                <a:off x="5088731" y="1507331"/>
                <a:ext cx="164405" cy="330994"/>
              </a:xfrm>
              <a:custGeom>
                <a:avLst/>
                <a:gdLst>
                  <a:gd name="connsiteX0" fmla="*/ 19050 w 164405"/>
                  <a:gd name="connsiteY0" fmla="*/ 0 h 330994"/>
                  <a:gd name="connsiteX1" fmla="*/ 164307 w 164405"/>
                  <a:gd name="connsiteY1" fmla="*/ 154782 h 330994"/>
                  <a:gd name="connsiteX2" fmla="*/ 0 w 164405"/>
                  <a:gd name="connsiteY2" fmla="*/ 330994 h 330994"/>
                  <a:gd name="connsiteX3" fmla="*/ 0 w 164405"/>
                  <a:gd name="connsiteY3" fmla="*/ 330994 h 33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4405" h="330994">
                    <a:moveTo>
                      <a:pt x="19050" y="0"/>
                    </a:moveTo>
                    <a:cubicBezTo>
                      <a:pt x="93266" y="49808"/>
                      <a:pt x="167482" y="99616"/>
                      <a:pt x="164307" y="154782"/>
                    </a:cubicBezTo>
                    <a:cubicBezTo>
                      <a:pt x="161132" y="209948"/>
                      <a:pt x="0" y="330994"/>
                      <a:pt x="0" y="330994"/>
                    </a:cubicBezTo>
                    <a:lnTo>
                      <a:pt x="0" y="330994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олилиния 34"/>
              <p:cNvSpPr/>
              <p:nvPr/>
            </p:nvSpPr>
            <p:spPr>
              <a:xfrm rot="10800000">
                <a:off x="4048498" y="1454168"/>
                <a:ext cx="164405" cy="330994"/>
              </a:xfrm>
              <a:custGeom>
                <a:avLst/>
                <a:gdLst>
                  <a:gd name="connsiteX0" fmla="*/ 19050 w 164405"/>
                  <a:gd name="connsiteY0" fmla="*/ 0 h 330994"/>
                  <a:gd name="connsiteX1" fmla="*/ 164307 w 164405"/>
                  <a:gd name="connsiteY1" fmla="*/ 154782 h 330994"/>
                  <a:gd name="connsiteX2" fmla="*/ 0 w 164405"/>
                  <a:gd name="connsiteY2" fmla="*/ 330994 h 330994"/>
                  <a:gd name="connsiteX3" fmla="*/ 0 w 164405"/>
                  <a:gd name="connsiteY3" fmla="*/ 330994 h 33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4405" h="330994">
                    <a:moveTo>
                      <a:pt x="19050" y="0"/>
                    </a:moveTo>
                    <a:cubicBezTo>
                      <a:pt x="93266" y="49808"/>
                      <a:pt x="167482" y="99616"/>
                      <a:pt x="164307" y="154782"/>
                    </a:cubicBezTo>
                    <a:cubicBezTo>
                      <a:pt x="161132" y="209948"/>
                      <a:pt x="0" y="330994"/>
                      <a:pt x="0" y="330994"/>
                    </a:cubicBezTo>
                    <a:lnTo>
                      <a:pt x="0" y="330994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048" name="TextBox 2047"/>
            <p:cNvSpPr txBox="1"/>
            <p:nvPr/>
          </p:nvSpPr>
          <p:spPr>
            <a:xfrm>
              <a:off x="3780537" y="1447108"/>
              <a:ext cx="3822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40750" y="795489"/>
              <a:ext cx="3822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253136" y="1493195"/>
              <a:ext cx="3822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-373953" y="3404232"/>
                <a:ext cx="5544886" cy="44627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457200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prstClr val="white"/>
                        </a:solidFill>
                        <a:latin typeface="Cambria Math"/>
                        <a:ea typeface="Calibri"/>
                        <a:cs typeface="Times New Roman"/>
                      </a:rPr>
                      <m:t>∠</m:t>
                    </m:r>
                    <m:r>
                      <a:rPr lang="ru-RU" sz="2000" b="0" i="1" smtClean="0">
                        <a:solidFill>
                          <a:prstClr val="white"/>
                        </a:solidFill>
                        <a:latin typeface="Cambria Math"/>
                        <a:ea typeface="Calibri"/>
                        <a:cs typeface="Times New Roman"/>
                      </a:rPr>
                      <m:t>1+</m:t>
                    </m:r>
                    <m:r>
                      <a:rPr lang="ru-RU" sz="2000" b="0" i="1" smtClean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/>
                      </a:rPr>
                      <m:t>∠2=180°</m:t>
                    </m:r>
                  </m:oMath>
                </a14:m>
                <a:r>
                  <a:rPr lang="ru-RU" sz="2000" dirty="0">
                    <a:solidFill>
                      <a:prstClr val="white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000" dirty="0" smtClean="0">
                    <a:solidFill>
                      <a:prstClr val="white"/>
                    </a:solidFill>
                    <a:latin typeface="Times New Roman"/>
                    <a:ea typeface="Times New Roman"/>
                    <a:cs typeface="Times New Roman"/>
                  </a:rPr>
                  <a:t>(свойство смежных углов), </a:t>
                </a:r>
                <a:endParaRPr lang="ru-RU" sz="2000" b="1" dirty="0" smtClean="0">
                  <a:ln w="18000">
                    <a:solidFill>
                      <a:srgbClr val="CFC60D">
                        <a:lumMod val="60000"/>
                        <a:lumOff val="4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3953" y="3404232"/>
                <a:ext cx="5544886" cy="446276"/>
              </a:xfrm>
              <a:prstGeom prst="rect">
                <a:avLst/>
              </a:prstGeom>
              <a:blipFill rotWithShape="1">
                <a:blip r:embed="rId5"/>
                <a:stretch>
                  <a:fillRect t="-1351" b="-175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9" name="TextBox 2048"/>
              <p:cNvSpPr txBox="1"/>
              <p:nvPr/>
            </p:nvSpPr>
            <p:spPr>
              <a:xfrm>
                <a:off x="4976959" y="3481176"/>
                <a:ext cx="21784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  <a:ea typeface="Cambria Math"/>
                        </a:rPr>
                        <m:t>⟹∠</m:t>
                      </m:r>
                      <m:r>
                        <a:rPr lang="ru-RU" b="0" i="1" dirty="0" smtClean="0">
                          <a:latin typeface="Cambria Math"/>
                          <a:ea typeface="Cambria Math"/>
                        </a:rPr>
                        <m:t>1=180°−∠2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49" name="TextBox 20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959" y="3481176"/>
                <a:ext cx="217844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972050" y="3992538"/>
                <a:ext cx="21784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  <a:ea typeface="Cambria Math"/>
                        </a:rPr>
                        <m:t>⟹∠</m:t>
                      </m:r>
                      <m:r>
                        <a:rPr lang="ru-RU" b="0" i="1" dirty="0" smtClean="0">
                          <a:latin typeface="Cambria Math"/>
                          <a:ea typeface="Cambria Math"/>
                        </a:rPr>
                        <m:t>3=180°−∠2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050" y="3992538"/>
                <a:ext cx="217844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TextBox 2050"/>
              <p:cNvSpPr txBox="1"/>
              <p:nvPr/>
            </p:nvSpPr>
            <p:spPr>
              <a:xfrm>
                <a:off x="7308303" y="3639632"/>
                <a:ext cx="18059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latin typeface="Cambria Math"/>
                          <a:ea typeface="Cambria Math"/>
                        </a:rPr>
                        <m:t>⇒∠</m:t>
                      </m:r>
                      <m:r>
                        <a:rPr lang="ru-RU" sz="2400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ru-RU" sz="2400" b="1" i="1" smtClean="0"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ru-RU" sz="2400" b="1" i="1" smtClean="0">
                          <a:latin typeface="Cambria Math"/>
                          <a:ea typeface="Cambria Math"/>
                        </a:rPr>
                        <m:t>𝟑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2051" name="TextBox 20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3" y="3639632"/>
                <a:ext cx="1805997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2" name="TextBox 2051"/>
          <p:cNvSpPr txBox="1"/>
          <p:nvPr/>
        </p:nvSpPr>
        <p:spPr>
          <a:xfrm>
            <a:off x="7034240" y="3289138"/>
            <a:ext cx="152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}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91385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40" grpId="0"/>
      <p:bldP spid="2049" grpId="0"/>
      <p:bldP spid="42" grpId="0"/>
      <p:bldP spid="2051" grpId="0"/>
      <p:bldP spid="20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225797" y="148680"/>
            <a:ext cx="7212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560" y="191777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на доске и в тетрадях №65</a:t>
            </a: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парах. Решить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№66 (а, б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3792" y="3717032"/>
            <a:ext cx="8388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Оцените свою работу в парах и поставьте друг другу оценки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362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225797" y="148680"/>
            <a:ext cx="7212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1917778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п. 11, ответить на вопросы 17-18 на стр. 26, решить задачи № 61 (а, б), 66 (в).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5797" y="3933056"/>
            <a:ext cx="7212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Спасибо!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2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04664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briola" panose="04040605051002020D02" pitchFamily="82" charset="0"/>
                <a:cs typeface="Arabic Typesetting" panose="03020402040406030203" pitchFamily="66" charset="-78"/>
              </a:rPr>
              <a:t>Цель:  ввести   понятия  </a:t>
            </a:r>
            <a:r>
              <a:rPr lang="ru-RU" sz="5400" b="1" i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briola" panose="04040605051002020D02" pitchFamily="82" charset="0"/>
                <a:cs typeface="Arabic Typesetting" panose="03020402040406030203" pitchFamily="66" charset="-78"/>
              </a:rPr>
              <a:t>смежных</a:t>
            </a:r>
            <a:r>
              <a:rPr lang="ru-RU" sz="54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briola" panose="04040605051002020D02" pitchFamily="82" charset="0"/>
                <a:cs typeface="Arabic Typesetting" panose="03020402040406030203" pitchFamily="66" charset="-78"/>
              </a:rPr>
              <a:t>    и   </a:t>
            </a:r>
            <a:r>
              <a:rPr lang="ru-RU" sz="5400" b="1" i="1" dirty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briola" panose="04040605051002020D02" pitchFamily="82" charset="0"/>
                <a:cs typeface="Arabic Typesetting" panose="03020402040406030203" pitchFamily="66" charset="-78"/>
              </a:rPr>
              <a:t>вертикальных</a:t>
            </a:r>
            <a:r>
              <a:rPr lang="ru-RU" sz="5400" b="1" dirty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briola" panose="04040605051002020D02" pitchFamily="82" charset="0"/>
                <a:cs typeface="Arabic Typesetting" panose="03020402040406030203" pitchFamily="66" charset="-78"/>
              </a:rPr>
              <a:t> </a:t>
            </a:r>
            <a:r>
              <a:rPr lang="ru-RU" sz="54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briola" panose="04040605051002020D02" pitchFamily="82" charset="0"/>
                <a:cs typeface="Arabic Typesetting" panose="03020402040406030203" pitchFamily="66" charset="-78"/>
              </a:rPr>
              <a:t>  углов</a:t>
            </a:r>
            <a:r>
              <a:rPr lang="ru-RU" sz="5400" b="1" dirty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briola" panose="04040605051002020D02" pitchFamily="82" charset="0"/>
                <a:cs typeface="Arabic Typesetting" panose="03020402040406030203" pitchFamily="66" charset="-78"/>
              </a:rPr>
              <a:t>, </a:t>
            </a:r>
            <a:r>
              <a:rPr lang="ru-RU" sz="54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briola" panose="04040605051002020D02" pitchFamily="82" charset="0"/>
                <a:cs typeface="Arabic Typesetting" panose="03020402040406030203" pitchFamily="66" charset="-78"/>
              </a:rPr>
              <a:t> рассмотреть  их свойства </a:t>
            </a:r>
            <a:endParaRPr lang="ru-RU" sz="5400" b="1" dirty="0">
              <a:ln w="180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abriola" panose="04040605051002020D02" pitchFamily="82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56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83318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briola" panose="04040605051002020D02" pitchFamily="82" charset="0"/>
                <a:cs typeface="Arabic Typesetting" panose="03020402040406030203" pitchFamily="66" charset="-78"/>
              </a:rPr>
              <a:t>Самостоятельная работа</a:t>
            </a:r>
            <a:endParaRPr lang="ru-RU" sz="4800" b="1" dirty="0">
              <a:ln w="180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abriola" panose="04040605051002020D02" pitchFamily="82" charset="0"/>
              <a:cs typeface="Arabic Typesetting" panose="03020402040406030203" pitchFamily="66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6533" y="994963"/>
                <a:ext cx="4032448" cy="3375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914400" indent="-914400" algn="ctr">
                  <a:buAutoNum type="arabicPeriod"/>
                </a:pPr>
                <a:r>
                  <a:rPr lang="ru-RU" sz="3200" b="1" dirty="0" smtClean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Дано: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sz="3200" b="1" i="1" smtClean="0">
                        <a:ln w="1800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∠</m:t>
                    </m:r>
                  </m:oMath>
                </a14:m>
                <a:r>
                  <a:rPr lang="ru-RU" sz="3200" b="1" i="1" dirty="0" smtClean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АОВ</a:t>
                </a:r>
                <a:r>
                  <a:rPr lang="ru-RU" sz="3200" b="1" dirty="0" smtClean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=122</a:t>
                </a:r>
                <a:r>
                  <a:rPr lang="ru-RU" sz="3200" b="1" baseline="30000" dirty="0" smtClean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</a:p>
              <a:p>
                <a:pPr lvl="0" algn="ctr"/>
                <a14:m>
                  <m:oMath xmlns:m="http://schemas.openxmlformats.org/officeDocument/2006/math">
                    <m:r>
                      <a:rPr lang="ru-RU" sz="3200" b="1" i="1">
                        <a:ln w="18000">
                          <a:solidFill>
                            <a:srgbClr val="CFC60D">
                              <a:lumMod val="60000"/>
                              <a:lumOff val="40000"/>
                            </a:srgb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∠</m:t>
                    </m:r>
                  </m:oMath>
                </a14:m>
                <a:r>
                  <a:rPr lang="ru-RU" sz="3200" b="1" i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АО</a:t>
                </a:r>
                <a:r>
                  <a:rPr lang="en-US" sz="3200" b="1" i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</a:t>
                </a:r>
                <a:r>
                  <a:rPr lang="en-US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ru-RU" sz="3200" b="1" baseline="30000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3200" b="1" baseline="30000" dirty="0">
                  <a:ln w="18000">
                    <a:solidFill>
                      <a:srgbClr val="CFC60D">
                        <a:lumMod val="60000"/>
                        <a:lumOff val="4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ru-RU" sz="3200" b="1" i="1">
                        <a:ln w="18000">
                          <a:solidFill>
                            <a:srgbClr val="CFC60D">
                              <a:lumMod val="60000"/>
                              <a:lumOff val="40000"/>
                            </a:srgb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∠</m:t>
                    </m:r>
                  </m:oMath>
                </a14:m>
                <a:r>
                  <a:rPr lang="en-US" sz="3200" b="1" i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3200" b="1" i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ОВ=</a:t>
                </a:r>
                <a:r>
                  <a:rPr lang="en-US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r>
                  <a:rPr lang="ru-RU" sz="3200" b="1" baseline="30000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sz="3200" b="1" baseline="30000" dirty="0">
                  <a:ln w="18000">
                    <a:solidFill>
                      <a:srgbClr val="CFC60D">
                        <a:lumMod val="60000"/>
                        <a:lumOff val="4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3200" b="1" dirty="0" smtClean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  </a:t>
                </a:r>
              </a:p>
              <a:p>
                <a:pPr lvl="0" algn="ctr"/>
                <a14:m>
                  <m:oMath xmlns:m="http://schemas.openxmlformats.org/officeDocument/2006/math">
                    <m:r>
                      <a:rPr lang="ru-RU" sz="3200" b="1" i="1">
                        <a:ln w="18000">
                          <a:solidFill>
                            <a:srgbClr val="CFC60D">
                              <a:lumMod val="60000"/>
                              <a:lumOff val="40000"/>
                            </a:srgb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∠</m:t>
                    </m:r>
                  </m:oMath>
                </a14:m>
                <a:r>
                  <a:rPr lang="en-US" sz="3200" b="1" i="1" dirty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3200" b="1" i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3200" b="1" i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:r>
                  <a:rPr lang="ru-RU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ru-RU" sz="3200" b="1" baseline="30000" dirty="0">
                  <a:ln w="18000">
                    <a:solidFill>
                      <a:srgbClr val="CFC60D">
                        <a:lumMod val="60000"/>
                        <a:lumOff val="4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3200" b="1" baseline="30000" dirty="0" smtClean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3200" b="1" baseline="30000" dirty="0">
                  <a:ln w="1800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33" y="994963"/>
                <a:ext cx="4032448" cy="3375283"/>
              </a:xfrm>
              <a:prstGeom prst="rect">
                <a:avLst/>
              </a:prstGeom>
              <a:blipFill rotWithShape="1">
                <a:blip r:embed="rId2"/>
                <a:stretch>
                  <a:fillRect t="-25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Группа 22"/>
          <p:cNvGrpSpPr/>
          <p:nvPr/>
        </p:nvGrpSpPr>
        <p:grpSpPr>
          <a:xfrm>
            <a:off x="4056601" y="1050059"/>
            <a:ext cx="4545533" cy="2896674"/>
            <a:chOff x="4058915" y="1415318"/>
            <a:chExt cx="4545533" cy="2896674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355976" y="1599984"/>
              <a:ext cx="4248472" cy="2346749"/>
              <a:chOff x="4355976" y="1014316"/>
              <a:chExt cx="4248472" cy="2346749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 flipH="1" flipV="1">
                <a:off x="4355976" y="1340769"/>
                <a:ext cx="1224136" cy="20162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5580112" y="3361065"/>
                <a:ext cx="302433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flipH="1" flipV="1">
                <a:off x="4968044" y="1014316"/>
                <a:ext cx="612068" cy="23426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5574382" y="2348879"/>
                <a:ext cx="2736304" cy="100811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4058915" y="1844824"/>
              <a:ext cx="297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А</a:t>
              </a:r>
              <a:endParaRPr lang="ru-RU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36960" y="1415318"/>
              <a:ext cx="297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D</a:t>
              </a:r>
              <a:endParaRPr lang="ru-RU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74078" y="3942660"/>
              <a:ext cx="297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О</a:t>
              </a:r>
              <a:endParaRPr lang="ru-RU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951187" y="2647495"/>
              <a:ext cx="297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</a:t>
              </a:r>
              <a:endParaRPr lang="ru-RU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248248" y="3942660"/>
              <a:ext cx="297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</a:t>
              </a:r>
              <a:endParaRPr lang="ru-RU" b="1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1125186" y="4332838"/>
            <a:ext cx="68236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ru-RU" sz="3200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б) 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ru-RU" sz="3200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в) 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164</a:t>
            </a:r>
            <a:r>
              <a:rPr lang="ru-RU" sz="3200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36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88640"/>
                <a:ext cx="7839843" cy="6494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3200" b="1" dirty="0" smtClean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3200" b="1" dirty="0" smtClean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Дано: луч </a:t>
                </a:r>
                <a:r>
                  <a:rPr lang="ru-RU" sz="3200" b="1" i="1" dirty="0" smtClean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</a:t>
                </a:r>
                <a:r>
                  <a:rPr lang="ru-RU" sz="3200" b="1" dirty="0" smtClean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проходит между сторонами угла </a:t>
                </a:r>
                <a:r>
                  <a:rPr lang="ru-RU" sz="3200" b="1" i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АОВ</a:t>
                </a:r>
                <a:r>
                  <a:rPr lang="ru-RU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равного 120</a:t>
                </a:r>
                <a:r>
                  <a:rPr lang="ru-RU" sz="3200" b="1" baseline="30000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3200" b="1" baseline="30000" dirty="0">
                  <a:ln w="18000">
                    <a:solidFill>
                      <a:srgbClr val="CFC60D">
                        <a:lumMod val="60000"/>
                        <a:lumOff val="4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ru-RU" sz="3200" b="1" dirty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  </a:t>
                </a:r>
                <a14:m>
                  <m:oMath xmlns:m="http://schemas.openxmlformats.org/officeDocument/2006/math">
                    <m:r>
                      <a:rPr lang="ru-RU" sz="3200" b="1" i="1">
                        <a:ln w="1800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∠</m:t>
                    </m:r>
                  </m:oMath>
                </a14:m>
                <a:r>
                  <a:rPr lang="ru-RU" sz="3200" b="1" i="1" dirty="0" smtClean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АОС</a:t>
                </a:r>
                <a:r>
                  <a:rPr lang="ru-RU" sz="3200" b="1" dirty="0" smtClean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ru-RU" sz="3200" b="1" i="1">
                        <a:ln w="18000">
                          <a:solidFill>
                            <a:srgbClr val="CFC60D">
                              <a:lumMod val="60000"/>
                              <a:lumOff val="40000"/>
                            </a:srgb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∠</m:t>
                    </m:r>
                  </m:oMath>
                </a14:m>
                <a:r>
                  <a:rPr lang="ru-RU" sz="3200" b="1" i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АОС</a:t>
                </a:r>
                <a:r>
                  <a:rPr lang="ru-RU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меньше </a:t>
                </a:r>
                <a14:m>
                  <m:oMath xmlns:m="http://schemas.openxmlformats.org/officeDocument/2006/math">
                    <m:r>
                      <a:rPr lang="ru-RU" sz="3200" b="1" i="1">
                        <a:ln w="18000">
                          <a:solidFill>
                            <a:srgbClr val="CFC60D">
                              <a:lumMod val="60000"/>
                              <a:lumOff val="40000"/>
                            </a:srgb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∠</m:t>
                    </m:r>
                  </m:oMath>
                </a14:m>
                <a:r>
                  <a:rPr lang="en-US" sz="3200" b="1" i="1" dirty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3200" b="1" i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ОВ</a:t>
                </a:r>
                <a:r>
                  <a:rPr lang="ru-RU" sz="3200" b="1" i="1" dirty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2 раза.</a:t>
                </a:r>
              </a:p>
              <a:p>
                <a:pPr lvl="0"/>
                <a:r>
                  <a:rPr lang="ru-RU" sz="3200" b="1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32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80</a:t>
                </a:r>
                <a:r>
                  <a:rPr lang="ru-RU" sz="3200" b="1" baseline="300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32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      б) 60</a:t>
                </a:r>
                <a:r>
                  <a:rPr lang="ru-RU" sz="3200" b="1" baseline="300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32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      в) 40</a:t>
                </a:r>
                <a:r>
                  <a:rPr lang="ru-RU" sz="3200" b="1" baseline="300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32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32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ru-RU" sz="3200" b="1" baseline="30000" dirty="0">
                  <a:ln w="18000">
                    <a:solidFill>
                      <a:srgbClr val="CFC60D">
                        <a:lumMod val="60000"/>
                        <a:lumOff val="4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ru-RU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 Может ли луч проходить между сторонами угла </a:t>
                </a:r>
                <a:r>
                  <a:rPr lang="en-US" sz="3200" b="1" i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ru-RU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ru-RU" sz="3200" b="1" i="1">
                        <a:ln w="18000">
                          <a:solidFill>
                            <a:srgbClr val="CFC60D">
                              <a:lumMod val="60000"/>
                              <a:lumOff val="40000"/>
                            </a:srgb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∠</m:t>
                    </m:r>
                  </m:oMath>
                </a14:m>
                <a:r>
                  <a:rPr lang="en-US" sz="3200" b="1" i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en-US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=130</a:t>
                </a:r>
                <a:r>
                  <a:rPr lang="ru-RU" sz="3200" b="1" baseline="30000" dirty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3200" b="1" i="1">
                        <a:ln w="18000">
                          <a:solidFill>
                            <a:srgbClr val="CFC60D">
                              <a:lumMod val="60000"/>
                              <a:lumOff val="40000"/>
                            </a:srgb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∠</m:t>
                    </m:r>
                    <m:r>
                      <a:rPr lang="en-US" sz="3200" b="1" i="1" smtClean="0">
                        <a:ln w="18000">
                          <a:solidFill>
                            <a:srgbClr val="CFC60D">
                              <a:lumMod val="60000"/>
                              <a:lumOff val="40000"/>
                            </a:srgb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𝒂𝒄</m:t>
                    </m:r>
                    <m:r>
                      <a:rPr lang="en-US" sz="3200" b="1" i="0" smtClean="0">
                        <a:ln w="18000">
                          <a:solidFill>
                            <a:srgbClr val="CFC60D">
                              <a:lumMod val="60000"/>
                              <a:lumOff val="40000"/>
                            </a:srgb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=</m:t>
                    </m:r>
                    <m:r>
                      <a:rPr lang="en-US" sz="3200" b="1" i="0" smtClean="0">
                        <a:ln w="18000">
                          <a:solidFill>
                            <a:srgbClr val="CFC60D">
                              <a:lumMod val="60000"/>
                              <a:lumOff val="40000"/>
                            </a:srgb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𝟒𝟎</m:t>
                    </m:r>
                    <m:r>
                      <m:rPr>
                        <m:nor/>
                      </m:rPr>
                      <a:rPr lang="ru-RU" sz="3200" b="1" baseline="30000" dirty="0">
                        <a:ln w="18000">
                          <a:solidFill>
                            <a:srgbClr val="CFC60D">
                              <a:lumMod val="60000"/>
                              <a:lumOff val="40000"/>
                            </a:srgb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о</m:t>
                    </m:r>
                    <m:r>
                      <a:rPr lang="ru-RU" sz="3200" b="1" i="0" smtClean="0">
                        <a:ln w="18000">
                          <a:solidFill>
                            <a:srgbClr val="CFC60D">
                              <a:lumMod val="60000"/>
                              <a:lumOff val="40000"/>
                            </a:srgb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, </m:t>
                    </m:r>
                    <m:r>
                      <a:rPr lang="ru-RU" sz="3200" b="1" i="1">
                        <a:ln w="18000">
                          <a:solidFill>
                            <a:srgbClr val="CFC60D">
                              <a:lumMod val="60000"/>
                              <a:lumOff val="40000"/>
                            </a:srgbClr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abic Typesetting" panose="03020402040406030203" pitchFamily="66" charset="-78"/>
                      </a:rPr>
                      <m:t>∠</m:t>
                    </m:r>
                  </m:oMath>
                </a14:m>
                <a:r>
                  <a:rPr lang="en-US" sz="3200" b="1" i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cb</a:t>
                </a:r>
                <a:r>
                  <a:rPr lang="en-US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=90</a:t>
                </a:r>
                <a:r>
                  <a:rPr lang="ru-RU" sz="3200" b="1" baseline="30000" dirty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3200" b="1" dirty="0" smtClean="0">
                    <a:ln w="18000">
                      <a:solidFill>
                        <a:srgbClr val="CFC60D">
                          <a:lumMod val="60000"/>
                          <a:lumOff val="40000"/>
                        </a:srgb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ru-RU" sz="3200" b="1" dirty="0">
                  <a:ln w="18000">
                    <a:solidFill>
                      <a:srgbClr val="CFC60D">
                        <a:lumMod val="60000"/>
                        <a:lumOff val="4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ru-RU" sz="3200" b="1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</a:t>
                </a:r>
                <a:r>
                  <a:rPr lang="ru-RU" sz="32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да;   </a:t>
                </a:r>
                <a:r>
                  <a:rPr lang="ru-RU" sz="3200" b="1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</a:t>
                </a:r>
                <a:r>
                  <a:rPr lang="ru-RU" sz="32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нет;     </a:t>
                </a:r>
                <a:r>
                  <a:rPr lang="ru-RU" sz="3200" b="1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в) </a:t>
                </a:r>
                <a:r>
                  <a:rPr lang="ru-RU" sz="32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хватает данных.</a:t>
                </a:r>
                <a:endParaRPr lang="ru-RU" sz="32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3200" b="1" baseline="30000" dirty="0">
                  <a:ln w="1800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3200" b="1" dirty="0">
                  <a:ln w="1800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3200" b="1" dirty="0" smtClean="0">
                  <a:ln w="1800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3200" b="1" baseline="30000" dirty="0" smtClean="0">
                    <a:ln w="1800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3200" b="1" baseline="30000" dirty="0">
                  <a:ln w="1800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8640"/>
                <a:ext cx="7839843" cy="6494085"/>
              </a:xfrm>
              <a:prstGeom prst="rect">
                <a:avLst/>
              </a:prstGeom>
              <a:blipFill rotWithShape="1">
                <a:blip r:embed="rId2"/>
                <a:stretch>
                  <a:fillRect l="-2411" t="-1408" r="-11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6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476672"/>
            <a:ext cx="6120680" cy="37394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briola" panose="04040605051002020D02" pitchFamily="82" charset="0"/>
                <a:cs typeface="Arabic Typesetting" panose="03020402040406030203" pitchFamily="66" charset="-78"/>
              </a:rPr>
              <a:t>Самопроверка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 б</a:t>
            </a:r>
            <a:r>
              <a:rPr lang="ru-RU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80</a:t>
            </a:r>
            <a:r>
              <a:rPr lang="ru-RU" sz="3600" b="1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600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54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briola" panose="04040605051002020D02" pitchFamily="82" charset="0"/>
                <a:cs typeface="Arabic Typesetting" panose="03020402040406030203" pitchFamily="66" charset="-78"/>
              </a:rPr>
              <a:t>  </a:t>
            </a:r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sz="3600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 а</a:t>
            </a:r>
            <a:r>
              <a:rPr lang="ru-RU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да</a:t>
            </a:r>
            <a:endParaRPr lang="ru-RU" sz="5400" b="1" dirty="0">
              <a:ln w="180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abriola" panose="04040605051002020D02" pitchFamily="82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36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867" y="1052736"/>
            <a:ext cx="3849069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4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Начертите </a:t>
            </a:r>
            <a:r>
              <a:rPr lang="ru-RU" sz="2400" b="1" dirty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неразвернутый ∠</a:t>
            </a:r>
            <a:r>
              <a:rPr lang="ru-RU" sz="2400" b="1" i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</a:p>
          <a:p>
            <a:pPr marL="457200" indent="-457200">
              <a:buFontTx/>
              <a:buChar char="-"/>
            </a:pPr>
            <a:r>
              <a:rPr lang="ru-RU" sz="24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Проведите </a:t>
            </a:r>
            <a:r>
              <a:rPr lang="ru-RU" sz="2400" b="1" dirty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луч </a:t>
            </a:r>
            <a:r>
              <a:rPr lang="ru-RU" sz="2400" b="1" i="1" dirty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ru-RU" sz="2400" b="1" dirty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являющийся продолжением луча </a:t>
            </a:r>
            <a:r>
              <a:rPr lang="ru-RU" sz="2400" b="1" i="1" dirty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ОА</a:t>
            </a:r>
            <a:r>
              <a:rPr lang="ru-RU" sz="24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dirty="0" smtClean="0">
              <a:ln w="180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8864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смежных углов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6300192" y="1196752"/>
            <a:ext cx="1512168" cy="1656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300192" y="2852936"/>
            <a:ext cx="2304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42254" y="28561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83012" y="28529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67856" y="10312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293136" y="2852936"/>
            <a:ext cx="2007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47964" y="28561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95536" y="3861048"/>
            <a:ext cx="8126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dirty="0">
                <a:latin typeface="Times New Roman"/>
                <a:ea typeface="Times New Roman"/>
              </a:rPr>
              <a:t>углы </a:t>
            </a:r>
            <a:r>
              <a:rPr lang="ru-RU" sz="3200" i="1" dirty="0">
                <a:latin typeface="Times New Roman"/>
                <a:ea typeface="Times New Roman"/>
              </a:rPr>
              <a:t>АОВ</a:t>
            </a:r>
            <a:r>
              <a:rPr lang="ru-RU" sz="3200" dirty="0">
                <a:latin typeface="Times New Roman"/>
                <a:ea typeface="Times New Roman"/>
              </a:rPr>
              <a:t> и </a:t>
            </a:r>
            <a:r>
              <a:rPr lang="ru-RU" sz="3200" i="1" dirty="0">
                <a:latin typeface="Times New Roman"/>
                <a:ea typeface="Times New Roman"/>
              </a:rPr>
              <a:t>ВОС</a:t>
            </a:r>
            <a:r>
              <a:rPr lang="ru-RU" sz="3200" dirty="0">
                <a:latin typeface="Times New Roman"/>
                <a:ea typeface="Times New Roman"/>
              </a:rPr>
              <a:t> называются </a:t>
            </a:r>
            <a:r>
              <a:rPr lang="ru-RU" sz="3200" b="1" i="1" dirty="0">
                <a:latin typeface="Times New Roman"/>
                <a:ea typeface="Times New Roman"/>
              </a:rPr>
              <a:t>смежными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6868" y="5229200"/>
            <a:ext cx="88896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Два угла, у которых одна сторона общая, а две другие являются продолжениями одна другой, называются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смежными.</a:t>
            </a:r>
            <a:endParaRPr lang="ru-RU" sz="36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6300192" y="1196752"/>
            <a:ext cx="2313424" cy="1656184"/>
            <a:chOff x="6300192" y="1196752"/>
            <a:chExt cx="2313424" cy="1656184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6300192" y="2852936"/>
              <a:ext cx="2313424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6300192" y="1196752"/>
              <a:ext cx="1512168" cy="165618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45"/>
          <p:cNvGrpSpPr/>
          <p:nvPr/>
        </p:nvGrpSpPr>
        <p:grpSpPr>
          <a:xfrm>
            <a:off x="4247964" y="1196752"/>
            <a:ext cx="3564396" cy="1656184"/>
            <a:chOff x="4247964" y="1196752"/>
            <a:chExt cx="3564396" cy="1656184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 flipV="1">
              <a:off x="4247964" y="2852936"/>
              <a:ext cx="2083648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V="1">
              <a:off x="6300192" y="1196752"/>
              <a:ext cx="1512168" cy="1656184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362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5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8864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смежных </a:t>
            </a:r>
            <a:r>
              <a:rPr lang="ru-RU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углов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2119654" y="753233"/>
            <a:ext cx="4603418" cy="2054235"/>
            <a:chOff x="2119654" y="753233"/>
            <a:chExt cx="4603418" cy="205423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7427" y="796790"/>
              <a:ext cx="4365625" cy="1706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363032" y="243813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А</a:t>
              </a:r>
              <a:endParaRPr lang="ru-RU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67944" y="243813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О</a:t>
              </a:r>
              <a:endParaRPr lang="ru-RU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99080" y="753233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В</a:t>
              </a:r>
              <a:endParaRPr lang="ru-RU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19654" y="240703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С</a:t>
              </a:r>
              <a:endParaRPr lang="ru-RU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8745" y="2824492"/>
                <a:ext cx="8640960" cy="48301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  <a:ea typeface="Calibri"/>
                        <a:cs typeface="Times New Roman"/>
                      </a:rPr>
                      <m:t>∠</m:t>
                    </m:r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𝐴𝑂</m:t>
                    </m:r>
                    <m:r>
                      <a:rPr lang="ru-RU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С=∠</m:t>
                    </m:r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𝐴𝑂𝐵</m:t>
                    </m:r>
                    <m:r>
                      <a:rPr lang="ru-RU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+∠</m:t>
                    </m:r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𝐵𝑂𝐶</m:t>
                    </m:r>
                  </m:oMath>
                </a14:m>
                <a:r>
                  <a:rPr lang="en-US" sz="2400" dirty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400" dirty="0">
                    <a:effectLst/>
                    <a:latin typeface="Times New Roman"/>
                    <a:ea typeface="Times New Roman"/>
                    <a:cs typeface="Times New Roman"/>
                  </a:rPr>
                  <a:t>– по свойству измерения </a:t>
                </a:r>
                <a:r>
                  <a:rPr lang="ru-RU" sz="2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углов,</a:t>
                </a:r>
                <a:r>
                  <a:rPr lang="ru-RU" sz="2400" b="1" dirty="0" smtClean="0">
                    <a:effectLst/>
                    <a:latin typeface="Times New Roman"/>
                    <a:ea typeface="Times New Roman"/>
                  </a:rPr>
                  <a:t> </a:t>
                </a:r>
                <a:endParaRPr lang="ru-RU" sz="2400" b="1" dirty="0" smtClean="0">
                  <a:ln w="1800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45" y="2824492"/>
                <a:ext cx="8640960" cy="483017"/>
              </a:xfrm>
              <a:prstGeom prst="rect">
                <a:avLst/>
              </a:prstGeom>
              <a:blipFill rotWithShape="1">
                <a:blip r:embed="rId3"/>
                <a:stretch>
                  <a:fillRect t="-7500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51520" y="5583143"/>
            <a:ext cx="874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Сумма </a:t>
            </a:r>
            <a:r>
              <a:rPr lang="ru-RU" sz="4000" b="1" dirty="0">
                <a:solidFill>
                  <a:srgbClr val="C00000"/>
                </a:solidFill>
                <a:latin typeface="Times New Roman"/>
                <a:ea typeface="Times New Roman"/>
              </a:rPr>
              <a:t>смежных углов равна 180</a:t>
            </a:r>
            <a:r>
              <a:rPr lang="ru-RU" sz="4000" b="1" baseline="30000" dirty="0">
                <a:solidFill>
                  <a:srgbClr val="C00000"/>
                </a:solidFill>
                <a:latin typeface="Times New Roman"/>
                <a:ea typeface="Times New Roman"/>
              </a:rPr>
              <a:t>о</a:t>
            </a:r>
            <a:r>
              <a:rPr lang="ru-RU" sz="40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4751" y="3307509"/>
                <a:ext cx="8640960" cy="48301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а </a:t>
                </a:r>
                <a:r>
                  <a:rPr lang="ru-RU" sz="2400" dirty="0">
                    <a:effectLst/>
                    <a:latin typeface="Times New Roman"/>
                    <a:ea typeface="Times New Roman"/>
                    <a:cs typeface="Times New Roman"/>
                  </a:rPr>
                  <a:t>т.к. </a:t>
                </a:r>
                <a14:m>
                  <m:oMath xmlns:m="http://schemas.openxmlformats.org/officeDocument/2006/math">
                    <m:r>
                      <a:rPr lang="ru-RU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∠</m:t>
                    </m:r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𝐴𝑂</m:t>
                    </m:r>
                    <m:r>
                      <a:rPr lang="ru-RU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С</m:t>
                    </m:r>
                  </m:oMath>
                </a14:m>
                <a:r>
                  <a:rPr lang="ru-RU" sz="2400" dirty="0">
                    <a:effectLst/>
                    <a:latin typeface="Times New Roman"/>
                    <a:ea typeface="Times New Roman"/>
                    <a:cs typeface="Times New Roman"/>
                  </a:rPr>
                  <a:t> –развернутый и равен 180</a:t>
                </a:r>
                <a:r>
                  <a:rPr lang="ru-RU" sz="24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о</a:t>
                </a:r>
                <a:r>
                  <a:rPr lang="ru-RU" sz="2400" dirty="0">
                    <a:effectLst/>
                    <a:latin typeface="Times New Roman"/>
                    <a:ea typeface="Times New Roman"/>
                    <a:cs typeface="Times New Roman"/>
                  </a:rPr>
                  <a:t>, </a:t>
                </a:r>
                <a:endParaRPr lang="ru-RU" sz="2400" b="1" dirty="0" smtClean="0">
                  <a:ln w="1800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51" y="3307509"/>
                <a:ext cx="8640960" cy="483017"/>
              </a:xfrm>
              <a:prstGeom prst="rect">
                <a:avLst/>
              </a:prstGeom>
              <a:blipFill rotWithShape="1">
                <a:blip r:embed="rId4"/>
                <a:stretch>
                  <a:fillRect t="-8861" b="-25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1946" y="3790525"/>
                <a:ext cx="8156586" cy="132651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effectLst/>
                    <a:ea typeface="Calibri"/>
                    <a:cs typeface="Times New Roman"/>
                  </a:rPr>
                  <a:t>то</a:t>
                </a:r>
                <a:r>
                  <a:rPr lang="ru-RU" sz="2800" b="1" dirty="0" smtClean="0">
                    <a:effectLst/>
                    <a:ea typeface="Calibri"/>
                    <a:cs typeface="Times New Roman"/>
                  </a:rPr>
                  <a:t>     </a:t>
                </a:r>
                <a14:m>
                  <m:oMath xmlns:m="http://schemas.openxmlformats.org/officeDocument/2006/math">
                    <m:r>
                      <a:rPr lang="ru-RU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∠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𝑨𝑶𝑩</m:t>
                    </m:r>
                    <m:r>
                      <a:rPr lang="ru-RU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+∠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𝑩𝑶𝑪</m:t>
                    </m:r>
                    <m:r>
                      <a:rPr lang="ru-RU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ru-RU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𝟏𝟖𝟎</m:t>
                    </m:r>
                    <m:r>
                      <a:rPr lang="ru-RU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°</m:t>
                    </m:r>
                  </m:oMath>
                </a14:m>
                <a:r>
                  <a:rPr lang="ru-RU" sz="2800" b="1" dirty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endParaRPr lang="ru-RU" sz="28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r>
                  <a:rPr lang="ru-RU" sz="2400" b="1" dirty="0" smtClean="0">
                    <a:effectLst/>
                    <a:latin typeface="Times New Roman"/>
                    <a:ea typeface="Times New Roman"/>
                  </a:rPr>
                  <a:t>      т.е. получаем свойство смежных углов: </a:t>
                </a:r>
              </a:p>
              <a:p>
                <a:r>
                  <a:rPr lang="ru-RU" sz="2400" b="1" dirty="0" smtClean="0">
                    <a:effectLst/>
                    <a:latin typeface="Times New Roman"/>
                    <a:ea typeface="Times New Roman"/>
                  </a:rPr>
                  <a:t> </a:t>
                </a:r>
                <a:endParaRPr lang="ru-RU" sz="2400" b="1" dirty="0" smtClean="0">
                  <a:ln w="18000">
                    <a:solidFill>
                      <a:schemeClr val="accent2">
                        <a:lumMod val="60000"/>
                        <a:lumOff val="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6" y="3790525"/>
                <a:ext cx="8156586" cy="13265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62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9064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практическое задание №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55 Решить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№58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59, 60, 63 –  устно;  </a:t>
            </a:r>
          </a:p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61 (в, г) –  письменно. </a:t>
            </a:r>
          </a:p>
        </p:txBody>
      </p:sp>
    </p:spTree>
    <p:extLst>
      <p:ext uri="{BB962C8B-B14F-4D97-AF65-F5344CB8AC3E}">
        <p14:creationId xmlns:p14="http://schemas.microsoft.com/office/powerpoint/2010/main" val="35883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7884" y="834971"/>
            <a:ext cx="5361237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400" b="1" dirty="0" smtClean="0">
                <a:ln w="18000">
                  <a:solidFill>
                    <a:srgbClr val="CFC60D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Начертите </a:t>
            </a:r>
            <a:r>
              <a:rPr lang="ru-RU" sz="2400" b="1" dirty="0">
                <a:ln w="18000">
                  <a:solidFill>
                    <a:srgbClr val="CFC60D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неразвернутый ∠</a:t>
            </a:r>
            <a:r>
              <a:rPr lang="ru-RU" sz="2400" b="1" i="1" dirty="0" smtClean="0">
                <a:ln w="18000">
                  <a:solidFill>
                    <a:srgbClr val="CFC60D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</a:p>
          <a:p>
            <a:pPr marL="457200" indent="-457200">
              <a:buFontTx/>
              <a:buChar char="-"/>
            </a:pPr>
            <a:r>
              <a:rPr lang="ru-RU" sz="2400" b="1" dirty="0" smtClean="0">
                <a:ln w="18000">
                  <a:solidFill>
                    <a:srgbClr val="CFC60D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Проведите луч </a:t>
            </a:r>
            <a:r>
              <a:rPr lang="ru-RU" sz="2400" b="1" i="1" dirty="0">
                <a:ln w="18000">
                  <a:solidFill>
                    <a:srgbClr val="CFC60D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ru-RU" sz="2400" b="1" dirty="0">
                <a:ln w="18000">
                  <a:solidFill>
                    <a:srgbClr val="CFC60D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являющийся продолжением луча </a:t>
            </a:r>
            <a:r>
              <a:rPr lang="ru-RU" sz="2400" b="1" i="1" dirty="0" smtClean="0">
                <a:ln w="18000">
                  <a:solidFill>
                    <a:srgbClr val="CFC60D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ОА, </a:t>
            </a:r>
            <a:r>
              <a:rPr lang="ru-RU" sz="2400" b="1" dirty="0" smtClean="0">
                <a:ln w="18000">
                  <a:solidFill>
                    <a:srgbClr val="CFC60D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n w="18000">
                  <a:solidFill>
                    <a:srgbClr val="CFC60D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луч OD являющийся продолжением луча ОВ.</a:t>
            </a:r>
            <a:endParaRPr lang="ru-RU" sz="2400" b="1" dirty="0" smtClean="0">
              <a:ln w="18000">
                <a:solidFill>
                  <a:srgbClr val="CFC60D">
                    <a:lumMod val="60000"/>
                    <a:lumOff val="40000"/>
                  </a:srgb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9486" y="18864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вертикальных </a:t>
            </a:r>
            <a:r>
              <a:rPr lang="ru-RU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углов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6791792" y="1340768"/>
            <a:ext cx="1380608" cy="1498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791792" y="2839539"/>
            <a:ext cx="20286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60432" y="285432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</a:rPr>
              <a:t>А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91792" y="284273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</a:rPr>
              <a:t>О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6112" y="11891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</a:rPr>
              <a:t>В</a:t>
            </a:r>
            <a:endParaRPr lang="ru-RU" b="1" dirty="0">
              <a:solidFill>
                <a:prstClr val="white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5076056" y="2839539"/>
            <a:ext cx="1715736" cy="31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74847" y="284273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</a:rPr>
              <a:t>С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6868" y="4293096"/>
            <a:ext cx="8375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prstClr val="white"/>
                </a:solidFill>
                <a:latin typeface="Times New Roman"/>
                <a:ea typeface="Times New Roman"/>
              </a:rPr>
              <a:t>углы </a:t>
            </a:r>
            <a:r>
              <a:rPr lang="ru-RU" sz="3200" i="1" dirty="0">
                <a:solidFill>
                  <a:prstClr val="white"/>
                </a:solidFill>
                <a:latin typeface="Times New Roman"/>
                <a:ea typeface="Times New Roman"/>
              </a:rPr>
              <a:t>АОВ</a:t>
            </a:r>
            <a:r>
              <a:rPr lang="ru-RU" sz="3200" dirty="0">
                <a:solidFill>
                  <a:prstClr val="white"/>
                </a:solidFill>
                <a:latin typeface="Times New Roman"/>
                <a:ea typeface="Times New Roman"/>
              </a:rPr>
              <a:t> и </a:t>
            </a:r>
            <a:r>
              <a:rPr lang="ru-RU" sz="3200" i="1" dirty="0">
                <a:solidFill>
                  <a:prstClr val="white"/>
                </a:solidFill>
                <a:latin typeface="Times New Roman"/>
                <a:ea typeface="Times New Roman"/>
              </a:rPr>
              <a:t>СО</a:t>
            </a:r>
            <a:r>
              <a:rPr lang="en-US" sz="3200" i="1" dirty="0">
                <a:solidFill>
                  <a:prstClr val="white"/>
                </a:solidFill>
                <a:latin typeface="Times New Roman"/>
                <a:ea typeface="Times New Roman"/>
              </a:rPr>
              <a:t>D</a:t>
            </a:r>
            <a:r>
              <a:rPr lang="ru-RU" sz="32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>
                <a:solidFill>
                  <a:prstClr val="white"/>
                </a:solidFill>
                <a:latin typeface="Times New Roman"/>
                <a:ea typeface="Times New Roman"/>
              </a:rPr>
              <a:t>называются </a:t>
            </a: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вертикальными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7884" y="5229200"/>
            <a:ext cx="90543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Два угла, называются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вертикальными, 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если стороны одного угла являются продолжениями сторон другого.</a:t>
            </a:r>
            <a:endParaRPr lang="ru-RU" sz="32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5571218" y="2842738"/>
            <a:ext cx="1214968" cy="1306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53904" y="396441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white"/>
                </a:solidFill>
              </a:rPr>
              <a:t>D</a:t>
            </a:r>
            <a:endParaRPr lang="ru-RU" b="1" dirty="0">
              <a:solidFill>
                <a:prstClr val="white"/>
              </a:solidFill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6791792" y="1340768"/>
            <a:ext cx="2028680" cy="1501970"/>
            <a:chOff x="6791792" y="1340768"/>
            <a:chExt cx="2028680" cy="1501970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6791792" y="2839539"/>
              <a:ext cx="2028680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6791792" y="1340768"/>
              <a:ext cx="1380608" cy="150197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5076056" y="2839539"/>
            <a:ext cx="1715736" cy="1309541"/>
            <a:chOff x="5076056" y="2839539"/>
            <a:chExt cx="1715736" cy="1309541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flipH="1">
              <a:off x="5571218" y="2839539"/>
              <a:ext cx="1214968" cy="130954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H="1">
              <a:off x="5076056" y="2839539"/>
              <a:ext cx="1715736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516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5" grpId="0"/>
      <p:bldP spid="19" grpId="0"/>
      <p:bldP spid="20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334</TotalTime>
  <Words>487</Words>
  <Application>Microsoft Office PowerPoint</Application>
  <PresentationFormat>Экран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25</cp:revision>
  <dcterms:created xsi:type="dcterms:W3CDTF">2015-11-04T16:43:37Z</dcterms:created>
  <dcterms:modified xsi:type="dcterms:W3CDTF">2015-11-07T12:22:16Z</dcterms:modified>
</cp:coreProperties>
</file>