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39C6A-C838-495C-9C9B-2105288A2F0B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20BBB-33FD-44E4-8B25-04056EA748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olreferat.com/" TargetMode="External"/><Relationship Id="rId2" Type="http://schemas.openxmlformats.org/officeDocument/2006/relationships/hyperlink" Target="http://www.bing.com/image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D77694F-C0D3-416A-84DC-FF41DC6962D9}" type="datetime1">
              <a:rPr lang="ru-RU" smtClean="0"/>
              <a:pPr/>
              <a:t>01.04.2012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F81F6-1F2B-4341-8D5F-C34BEAB174C5}" type="datetime1">
              <a:rPr lang="ru-RU" smtClean="0"/>
              <a:pPr/>
              <a:t>01.04.2012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3528" y="548680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А.Т. Твардовский. 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Снега потемнеют синие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www.hrono.ru/img/tvardov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556792"/>
            <a:ext cx="2601069" cy="410095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707904" y="5877272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Турчина</a:t>
            </a:r>
            <a:r>
              <a:rPr lang="ru-RU" dirty="0" smtClean="0"/>
              <a:t>  Лариса Владимировна, учитель русского языка и литературы МОБУ </a:t>
            </a:r>
            <a:r>
              <a:rPr lang="ru-RU" dirty="0" err="1" smtClean="0"/>
              <a:t>Магдагачинская</a:t>
            </a:r>
            <a:r>
              <a:rPr lang="ru-RU" dirty="0" smtClean="0"/>
              <a:t> СОШ № 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А.Т. Твардовский создал множество лирических произведений, описывающих природу средней полосы России, красоты родного края. Пейзажная лирика стала для поэта одной из главных тем творчества.</a:t>
            </a:r>
            <a:endParaRPr lang="ru-RU" sz="2400" dirty="0"/>
          </a:p>
        </p:txBody>
      </p:sp>
      <p:pic>
        <p:nvPicPr>
          <p:cNvPr id="6146" name="Picture 2" descr="http://img1.liveinternet.ru/images/attach/b/3/19/636/19636042_1204725540_lazarenko_vt_ves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060848"/>
            <a:ext cx="6278231" cy="424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6409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стихотворении «Снега потемнеют синие…» перед читателем разворачивается картина уходящей зимы, когда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3333CC"/>
                </a:solidFill>
              </a:rPr>
              <a:t>Снега потемнеют синие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Вдоль загородных дорог,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И воды зайдут низинами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В прозрачный еще лесок…</a:t>
            </a:r>
          </a:p>
          <a:p>
            <a:endParaRPr lang="ru-RU" sz="2400" dirty="0"/>
          </a:p>
        </p:txBody>
      </p:sp>
      <p:pic>
        <p:nvPicPr>
          <p:cNvPr id="5122" name="Picture 2" descr="http://bibliotekar.ru/kKorovin/31.files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24744"/>
            <a:ext cx="4176464" cy="5587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542285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333CC"/>
                </a:solidFill>
              </a:rPr>
              <a:t>Недвижной  гладью прикинутся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И разом - в сырой ночи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В поход отовсюду ринутся,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И русел выбив ручьи.</a:t>
            </a:r>
          </a:p>
          <a:p>
            <a:endParaRPr lang="ru-RU" sz="2400" dirty="0" smtClean="0">
              <a:solidFill>
                <a:srgbClr val="3333CC"/>
              </a:solidFill>
            </a:endParaRPr>
          </a:p>
          <a:p>
            <a:r>
              <a:rPr lang="ru-RU" sz="2400" dirty="0" smtClean="0">
                <a:solidFill>
                  <a:srgbClr val="3333CC"/>
                </a:solidFill>
              </a:rPr>
              <a:t>И, сонная, талая,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Земля </a:t>
            </a:r>
            <a:r>
              <a:rPr lang="ru-RU" sz="2400" dirty="0" err="1" smtClean="0">
                <a:solidFill>
                  <a:srgbClr val="3333CC"/>
                </a:solidFill>
              </a:rPr>
              <a:t>обвянет</a:t>
            </a:r>
            <a:r>
              <a:rPr lang="ru-RU" sz="2400" dirty="0" smtClean="0">
                <a:solidFill>
                  <a:srgbClr val="3333CC"/>
                </a:solidFill>
              </a:rPr>
              <a:t> едва,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Листву прошивая старую,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Пойдет строчить трава,</a:t>
            </a:r>
          </a:p>
          <a:p>
            <a:endParaRPr lang="ru-RU" sz="2400" dirty="0" smtClean="0">
              <a:solidFill>
                <a:srgbClr val="3333CC"/>
              </a:solidFill>
            </a:endParaRPr>
          </a:p>
          <a:p>
            <a:r>
              <a:rPr lang="ru-RU" sz="2400" dirty="0" smtClean="0">
                <a:solidFill>
                  <a:srgbClr val="3333CC"/>
                </a:solidFill>
              </a:rPr>
              <a:t>И с ветром нежно-зеленая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Ольховая пыльца,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Из детских лет донесенная,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Как тень, коснется лица.</a:t>
            </a:r>
            <a:endParaRPr lang="ru-RU" sz="2400" dirty="0">
              <a:solidFill>
                <a:srgbClr val="3333CC"/>
              </a:solidFill>
            </a:endParaRPr>
          </a:p>
        </p:txBody>
      </p:sp>
      <p:pic>
        <p:nvPicPr>
          <p:cNvPr id="3076" name="Picture 4" descr="http://img1.liveinternet.ru/images/attach/c/0/40/188/40188595_Ostrouhov_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6672"/>
            <a:ext cx="4803533" cy="60914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Лирический герой наблюдает за изменениями, происходящими в природе. Используемые олицетворения «снега потемнеют», «воды зайдут низинами», «в поход… ринутся ручьи», «пойдет строчить трава» делают представленную картину живой, одухотворенной. Поэт употребляет в произведении эпитеты и метафоры, которые создают неповторимость художественной картины: «прозрачный еще лесок», «в сырой ночи», «из русел выбив ручьи», «листву прошивая старую», «нежно-зеленая ольховая пыльца».</a:t>
            </a:r>
            <a:endParaRPr lang="ru-RU" sz="2200" dirty="0"/>
          </a:p>
        </p:txBody>
      </p:sp>
      <p:pic>
        <p:nvPicPr>
          <p:cNvPr id="4100" name="Picture 4" descr="http://img0.liveinternet.ru/images/attach/b/3/22/717/22717904_1208175131_Baksheev_VN_Golubaya_vesna_19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116" y="2378649"/>
            <a:ext cx="5819775" cy="4410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Наступающая весна связана в сознании лирического героя с бурными ручьями, сонной, талой землей, с нежной ольховой пыльцой. Зарождающаяся в природе жизнь ранней весной ассоциируется у лирического героя с детскими воспоминаниями. Круговорот в природе вселяет оптимизм: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3333CC"/>
                </a:solidFill>
              </a:rPr>
              <a:t>И сердце почует заново,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Что свежесть поры любой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Не только была да канула,</a:t>
            </a:r>
          </a:p>
          <a:p>
            <a:r>
              <a:rPr lang="ru-RU" sz="2400" dirty="0" smtClean="0">
                <a:solidFill>
                  <a:srgbClr val="3333CC"/>
                </a:solidFill>
              </a:rPr>
              <a:t>А есть и будет с тобой.</a:t>
            </a:r>
          </a:p>
          <a:p>
            <a:endParaRPr lang="ru-RU" dirty="0"/>
          </a:p>
        </p:txBody>
      </p:sp>
      <p:pic>
        <p:nvPicPr>
          <p:cNvPr id="2050" name="Picture 2" descr="http://pribaikal.ru/fileadmin/Images/Unions/Mart/Prisyazhnikova-Paint/prisyazhnikova-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967" y="1927271"/>
            <a:ext cx="5352529" cy="4670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en-US" dirty="0" smtClean="0">
                <a:hlinkClick r:id="rId2"/>
              </a:rPr>
              <a:t>http://www.bing.com/images/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http://coolreferat.com/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Ресурсы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292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32</cp:revision>
  <dcterms:created xsi:type="dcterms:W3CDTF">2012-03-29T07:23:19Z</dcterms:created>
  <dcterms:modified xsi:type="dcterms:W3CDTF">2012-04-01T08:02:59Z</dcterms:modified>
</cp:coreProperties>
</file>