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6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8C2DB23-E6D9-4AF7-A0EC-B232C8729568}" type="datetimeFigureOut">
              <a:rPr lang="ru-RU" smtClean="0"/>
              <a:pPr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873887-7DE6-4E2F-8ECA-AC7AE0AED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04864"/>
            <a:ext cx="8458200" cy="1470025"/>
          </a:xfrm>
        </p:spPr>
        <p:txBody>
          <a:bodyPr/>
          <a:lstStyle/>
          <a:p>
            <a:r>
              <a:rPr lang="ru-RU" b="1" dirty="0" smtClean="0"/>
              <a:t>Морфология и культура речи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Подготовка к ЕГЭ</a:t>
            </a:r>
          </a:p>
          <a:p>
            <a:r>
              <a:rPr lang="ru-RU" b="1" dirty="0" smtClean="0"/>
              <a:t>10-11 классы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971144"/>
            <a:ext cx="828092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 родительном падеже множественного числа у  ряда имен существительных женского и общего рода может быть нулевое окончание и окончание -ей.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Например: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фля – в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фель;   п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тля – п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тель;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фля – 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у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фель;  б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ржа – барж;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серьг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– серёг;  манж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та – манж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т;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ск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терть – скатерт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Следует обратить внимание на имена существительные,  оканчивающиеся на –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.  Если перед –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стоит гласная, то согласная в нулевом окончании  будет мягкой: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бог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ня – бог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нь,  пог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ня – пог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Если перед 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стоит согласная, то согласная в  нулевом окончании будет твердой: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сня – 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сен;  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шня – 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шен.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Запомните окончания некоторых существительных, употребляющихся во множественном числе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2420888"/>
          <a:ext cx="8568951" cy="325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192354"/>
                <a:gridCol w="28563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cs typeface="Aharoni" pitchFamily="2" charset="-79"/>
                        </a:rPr>
                        <a:t>  -ей</a:t>
                      </a:r>
                      <a:endParaRPr lang="ru-RU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cs typeface="Aharoni" pitchFamily="2" charset="-79"/>
                        </a:rPr>
                        <a:t>-</a:t>
                      </a:r>
                      <a:r>
                        <a:rPr lang="ru-RU" dirty="0" err="1" smtClean="0">
                          <a:cs typeface="Aharoni" pitchFamily="2" charset="-79"/>
                        </a:rPr>
                        <a:t>ов</a:t>
                      </a:r>
                      <a:endParaRPr lang="ru-RU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cs typeface="Aharoni" pitchFamily="2" charset="-79"/>
                        </a:rPr>
                        <a:t>нулевое</a:t>
                      </a:r>
                      <a:endParaRPr lang="ru-RU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2885296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дни – бр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дней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будни – б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дней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вни–др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вней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зл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дни – зл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дней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сли – 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я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слей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боры – в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ы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боров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выкрут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сы – выкрут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деб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 – деб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тов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морозки – з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морозков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рвы - конс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рвов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скулы – м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скулов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оч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стки – оч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стков</a:t>
                      </a:r>
                    </a:p>
                    <a:p>
                      <a:pPr algn="l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псы – ч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зразы – зраз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нды – гланд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бры – жабр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макар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ны – макар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узы – уз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рты – шорт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шпр</a:t>
                      </a:r>
                      <a:r>
                        <a:rPr kumimoji="0" lang="ru-RU" sz="20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 – шпрот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Формы имён прилагательных</a:t>
            </a:r>
            <a:endParaRPr lang="ru-RU" sz="32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84784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Качественные прилагательные могут  иметь степени сравнения:   сравнительную и превосходную. </a:t>
            </a:r>
          </a:p>
          <a:p>
            <a:r>
              <a:rPr lang="ru-RU" sz="2000" b="1" dirty="0" smtClean="0"/>
              <a:t>Сравнительная  степень показывает, что  в том или ином предмете  признак проявляется  в большей или меньшей степени: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Эта работа лучше, чем предыдущая. Эта книга интереснее.</a:t>
            </a:r>
          </a:p>
          <a:p>
            <a:r>
              <a:rPr lang="ru-RU" sz="2000" b="1" dirty="0" smtClean="0"/>
              <a:t>Превосходная степень обозначает, что какой-то признак проявляется в большей или меньшей степени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он милейший человек, спокойнейший ребёнок.</a:t>
            </a:r>
          </a:p>
          <a:p>
            <a:r>
              <a:rPr lang="ru-RU" sz="2000" b="1" dirty="0" smtClean="0"/>
              <a:t>При употреблении прилагательных в форме степеней сравнения помните, что </a:t>
            </a:r>
            <a:r>
              <a:rPr lang="ru-RU" sz="2000" b="1" dirty="0" smtClean="0">
                <a:solidFill>
                  <a:srgbClr val="FF0000"/>
                </a:solidFill>
              </a:rPr>
              <a:t>нельзя говорить</a:t>
            </a:r>
            <a:r>
              <a:rPr lang="ru-RU" sz="2000" b="1" dirty="0" smtClean="0"/>
              <a:t>: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более лучший, менее лучший,  менее худший, самый умнейший,  менее предпочтительный и т.п.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Правильно</a:t>
            </a:r>
            <a:r>
              <a:rPr lang="ru-RU" sz="2000" b="1" dirty="0" smtClean="0"/>
              <a:t>:      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лучший,    худший,   умнейший, предпочтительный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412776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Из вариантных форм кратких прилагательных на </a:t>
            </a:r>
            <a:r>
              <a:rPr lang="ru-RU" sz="2800" b="1" dirty="0" smtClean="0"/>
              <a:t>–</a:t>
            </a:r>
            <a:r>
              <a:rPr lang="ru-RU" sz="2800" b="1" dirty="0" err="1" smtClean="0"/>
              <a:t>ен</a:t>
            </a:r>
            <a:r>
              <a:rPr lang="ru-RU" sz="2800" dirty="0" smtClean="0"/>
              <a:t>  и на </a:t>
            </a:r>
            <a:r>
              <a:rPr lang="ru-RU" sz="2800" b="1" dirty="0" smtClean="0"/>
              <a:t>–</a:t>
            </a:r>
            <a:r>
              <a:rPr lang="ru-RU" sz="2800" b="1" dirty="0" err="1" smtClean="0"/>
              <a:t>енен</a:t>
            </a:r>
            <a:r>
              <a:rPr lang="ru-RU" sz="2800" b="1" dirty="0" smtClean="0"/>
              <a:t> </a:t>
            </a:r>
            <a:r>
              <a:rPr lang="ru-RU" sz="2800" dirty="0" smtClean="0"/>
              <a:t>в современном литературном языке употребляются формы на </a:t>
            </a:r>
            <a:r>
              <a:rPr lang="ru-RU" sz="2800" b="1" dirty="0" smtClean="0"/>
              <a:t>–</a:t>
            </a:r>
            <a:r>
              <a:rPr lang="ru-RU" sz="2800" b="1" dirty="0" err="1" smtClean="0"/>
              <a:t>ен</a:t>
            </a:r>
            <a:r>
              <a:rPr lang="ru-RU" sz="2800" b="1" dirty="0" smtClean="0"/>
              <a:t>.</a:t>
            </a:r>
          </a:p>
          <a:p>
            <a:pPr algn="just"/>
            <a:r>
              <a:rPr lang="ru-RU" sz="2800" dirty="0" smtClean="0"/>
              <a:t>Например: </a:t>
            </a:r>
            <a:r>
              <a:rPr lang="ru-RU" sz="2800" b="1" dirty="0" smtClean="0"/>
              <a:t>безнравствен, бессмыслен, бесчувствен, болезнен, двусмыслен, естествен,  искусствен, легкомыслен, медлен, могуществен, мужествен, невежествен, свойствен и др.</a:t>
            </a:r>
            <a:endParaRPr lang="ru-RU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Склонение и особенности сочетаемости имён числительных</a:t>
            </a:r>
            <a:endParaRPr lang="ru-RU" sz="28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79928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Правильное склонение имён числительных – самый яркий показатель культуры речи. </a:t>
            </a:r>
          </a:p>
          <a:p>
            <a:pPr algn="just"/>
            <a:r>
              <a:rPr lang="ru-RU" sz="2000" b="1" dirty="0" smtClean="0"/>
              <a:t>Числительные необходимо склонять. К сожалению, здесь делают очень много ошибок. 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sz="2400" b="1" dirty="0" smtClean="0"/>
              <a:t>В разговорной речи  чаще встречается форма творительного падежа, в которой  первая часть слова изменяется по образцу других косвенных падежей, т.е. говорят (и пишут) вместо   </a:t>
            </a:r>
            <a:r>
              <a:rPr lang="ru-RU" sz="2400" b="1" dirty="0" smtClean="0">
                <a:solidFill>
                  <a:srgbClr val="FF0000"/>
                </a:solidFill>
              </a:rPr>
              <a:t>пятьюдесятью </a:t>
            </a:r>
            <a:r>
              <a:rPr lang="ru-RU" sz="2400" b="1" dirty="0" smtClean="0"/>
              <a:t>– </a:t>
            </a:r>
            <a:r>
              <a:rPr lang="ru-RU" sz="2400" b="1" dirty="0" err="1" smtClean="0">
                <a:solidFill>
                  <a:srgbClr val="003300"/>
                </a:solidFill>
              </a:rPr>
              <a:t>пятидесятью</a:t>
            </a:r>
            <a:r>
              <a:rPr lang="ru-RU" sz="2400" b="1" dirty="0" smtClean="0"/>
              <a:t>,  вместо  </a:t>
            </a:r>
            <a:r>
              <a:rPr lang="ru-RU" sz="2400" b="1" dirty="0" smtClean="0">
                <a:solidFill>
                  <a:srgbClr val="FF0000"/>
                </a:solidFill>
              </a:rPr>
              <a:t>шестьюстами</a:t>
            </a:r>
            <a:r>
              <a:rPr lang="ru-RU" sz="2400" b="1" dirty="0" smtClean="0"/>
              <a:t> – </a:t>
            </a:r>
            <a:r>
              <a:rPr lang="ru-RU" sz="2400" b="1" dirty="0" err="1" smtClean="0">
                <a:solidFill>
                  <a:srgbClr val="003300"/>
                </a:solidFill>
              </a:rPr>
              <a:t>шестистами</a:t>
            </a:r>
            <a:r>
              <a:rPr lang="ru-RU" sz="2400" b="1" dirty="0" smtClean="0">
                <a:solidFill>
                  <a:srgbClr val="003300"/>
                </a:solidFill>
              </a:rPr>
              <a:t>. </a:t>
            </a: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</a:rPr>
              <a:t>                                      Это неверно!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069848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smtClean="0">
                <a:latin typeface="+mn-lt"/>
              </a:rPr>
              <a:t>Склонение числительных от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пятидесяти</a:t>
            </a:r>
            <a:r>
              <a:rPr lang="ru-RU" sz="2800" b="1" dirty="0" smtClean="0">
                <a:latin typeface="+mn-lt"/>
              </a:rPr>
              <a:t>  до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восьмидесяти,</a:t>
            </a:r>
            <a:r>
              <a:rPr lang="ru-RU" sz="2800" b="1" dirty="0" smtClean="0">
                <a:latin typeface="+mn-lt"/>
              </a:rPr>
              <a:t> от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пятисот</a:t>
            </a:r>
            <a:r>
              <a:rPr lang="ru-RU" sz="2800" b="1" dirty="0" smtClean="0">
                <a:latin typeface="+mn-lt"/>
              </a:rPr>
              <a:t>  до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девятисот</a:t>
            </a:r>
            <a:r>
              <a:rPr lang="ru-RU" sz="2800" b="1" dirty="0" smtClean="0">
                <a:latin typeface="+mn-lt"/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двести, триста, четыреста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2636912"/>
          <a:ext cx="8568952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592288"/>
                <a:gridCol w="2376264"/>
                <a:gridCol w="2664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50-80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500-900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200, 300, 400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И.</a:t>
                      </a:r>
                    </a:p>
                    <a:p>
                      <a:pPr algn="ctr"/>
                      <a:r>
                        <a:rPr lang="ru-RU" sz="2000" b="1" dirty="0" smtClean="0"/>
                        <a:t>Р.</a:t>
                      </a:r>
                    </a:p>
                    <a:p>
                      <a:pPr algn="ctr"/>
                      <a:r>
                        <a:rPr lang="ru-RU" sz="2000" b="1" dirty="0" smtClean="0"/>
                        <a:t>Д.</a:t>
                      </a:r>
                    </a:p>
                    <a:p>
                      <a:pPr algn="ctr"/>
                      <a:r>
                        <a:rPr lang="ru-RU" sz="2000" b="1" dirty="0" smtClean="0"/>
                        <a:t>В.</a:t>
                      </a:r>
                    </a:p>
                    <a:p>
                      <a:pPr algn="ctr"/>
                      <a:r>
                        <a:rPr lang="ru-RU" sz="2000" b="1" dirty="0" smtClean="0"/>
                        <a:t>Т.</a:t>
                      </a:r>
                    </a:p>
                    <a:p>
                      <a:pPr algn="ctr"/>
                      <a:r>
                        <a:rPr lang="ru-RU" sz="2000" b="1" dirty="0" smtClean="0"/>
                        <a:t>П.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пятьдесят</a:t>
                      </a:r>
                    </a:p>
                    <a:p>
                      <a:r>
                        <a:rPr lang="ru-RU" sz="2000" b="1" dirty="0" smtClean="0"/>
                        <a:t>пят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b="1" dirty="0" smtClean="0"/>
                        <a:t>десят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</a:p>
                    <a:p>
                      <a:r>
                        <a:rPr lang="ru-RU" sz="2000" b="1" dirty="0" smtClean="0"/>
                        <a:t>пят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b="1" dirty="0" smtClean="0"/>
                        <a:t>десят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</a:p>
                    <a:p>
                      <a:r>
                        <a:rPr lang="ru-RU" sz="2000" b="1" dirty="0" smtClean="0"/>
                        <a:t>пятьдесят</a:t>
                      </a:r>
                    </a:p>
                    <a:p>
                      <a:r>
                        <a:rPr lang="ru-RU" sz="2000" b="1" dirty="0" smtClean="0"/>
                        <a:t>пять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ru-RU" sz="2000" b="1" dirty="0" smtClean="0"/>
                        <a:t>десять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</a:p>
                    <a:p>
                      <a:r>
                        <a:rPr lang="ru-RU" sz="2000" b="1" dirty="0" smtClean="0"/>
                        <a:t>(о) пят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b="1" dirty="0" smtClean="0"/>
                        <a:t>десят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шестьсот</a:t>
                      </a:r>
                    </a:p>
                    <a:p>
                      <a:r>
                        <a:rPr lang="ru-RU" sz="2000" b="1" dirty="0" smtClean="0"/>
                        <a:t>шест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b="1" dirty="0" smtClean="0"/>
                        <a:t>сот</a:t>
                      </a:r>
                    </a:p>
                    <a:p>
                      <a:r>
                        <a:rPr lang="ru-RU" sz="2000" b="1" dirty="0" smtClean="0"/>
                        <a:t>шест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b="1" dirty="0" smtClean="0"/>
                        <a:t>ст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ам</a:t>
                      </a:r>
                    </a:p>
                    <a:p>
                      <a:r>
                        <a:rPr lang="ru-RU" sz="2000" b="1" dirty="0" smtClean="0"/>
                        <a:t>шестьсот</a:t>
                      </a:r>
                    </a:p>
                    <a:p>
                      <a:r>
                        <a:rPr lang="ru-RU" sz="2000" b="1" dirty="0" smtClean="0"/>
                        <a:t>шесть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ru-RU" sz="2000" b="1" dirty="0" smtClean="0"/>
                        <a:t>ст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ами</a:t>
                      </a:r>
                    </a:p>
                    <a:p>
                      <a:r>
                        <a:rPr lang="ru-RU" sz="2000" b="1" dirty="0" smtClean="0"/>
                        <a:t>(о)шест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sz="2000" b="1" dirty="0" smtClean="0"/>
                        <a:t>ст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ах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четыр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b="1" dirty="0" smtClean="0"/>
                        <a:t>ст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2000" b="1" dirty="0" smtClean="0"/>
                        <a:t> </a:t>
                      </a:r>
                    </a:p>
                    <a:p>
                      <a:r>
                        <a:rPr lang="ru-RU" sz="2000" b="1" dirty="0" smtClean="0"/>
                        <a:t>четыр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ёх</a:t>
                      </a:r>
                      <a:r>
                        <a:rPr lang="ru-RU" sz="2000" b="1" dirty="0" smtClean="0"/>
                        <a:t>сот</a:t>
                      </a:r>
                    </a:p>
                    <a:p>
                      <a:r>
                        <a:rPr lang="ru-RU" sz="2000" b="1" dirty="0" smtClean="0"/>
                        <a:t>четыр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ём</a:t>
                      </a:r>
                      <a:r>
                        <a:rPr lang="ru-RU" sz="2000" b="1" dirty="0" smtClean="0"/>
                        <a:t>ст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ам</a:t>
                      </a:r>
                    </a:p>
                    <a:p>
                      <a:r>
                        <a:rPr lang="ru-RU" sz="2000" b="1" dirty="0" smtClean="0"/>
                        <a:t>четыр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sz="2000" b="1" dirty="0" smtClean="0"/>
                        <a:t>ст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  <a:p>
                      <a:r>
                        <a:rPr lang="ru-RU" sz="2000" b="1" dirty="0" smtClean="0"/>
                        <a:t>четырьм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ru-RU" sz="2000" b="1" dirty="0" smtClean="0"/>
                        <a:t>ст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ами</a:t>
                      </a:r>
                    </a:p>
                    <a:p>
                      <a:r>
                        <a:rPr lang="ru-RU" sz="2000" b="1" dirty="0" smtClean="0"/>
                        <a:t>(о)</a:t>
                      </a:r>
                      <a:r>
                        <a:rPr lang="ru-RU" sz="2000" b="1" baseline="0" dirty="0" smtClean="0"/>
                        <a:t> четыр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ёх</a:t>
                      </a:r>
                      <a:r>
                        <a:rPr lang="ru-RU" sz="2000" b="1" baseline="0" dirty="0" smtClean="0"/>
                        <a:t>ст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ах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07288" cy="106984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+mn-lt"/>
              </a:rPr>
              <a:t>Склонение собирательных числительных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оба, обе</a:t>
            </a: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576" y="1556792"/>
          <a:ext cx="7992889" cy="293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290"/>
                <a:gridCol w="4058241"/>
                <a:gridCol w="280735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падеж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Мужской и средний 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Женский род</a:t>
                      </a:r>
                      <a:endParaRPr lang="ru-RU" dirty="0"/>
                    </a:p>
                  </a:txBody>
                  <a:tcPr/>
                </a:tc>
              </a:tr>
              <a:tr h="199231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И.</a:t>
                      </a:r>
                    </a:p>
                    <a:p>
                      <a:pPr algn="ctr"/>
                      <a:r>
                        <a:rPr lang="ru-RU" sz="2400" dirty="0" smtClean="0"/>
                        <a:t>Р.</a:t>
                      </a:r>
                    </a:p>
                    <a:p>
                      <a:pPr algn="ctr"/>
                      <a:r>
                        <a:rPr lang="ru-RU" sz="2400" dirty="0" smtClean="0"/>
                        <a:t>Д.</a:t>
                      </a:r>
                    </a:p>
                    <a:p>
                      <a:pPr algn="ctr"/>
                      <a:r>
                        <a:rPr lang="ru-RU" sz="2400" dirty="0" smtClean="0"/>
                        <a:t>В.</a:t>
                      </a:r>
                    </a:p>
                    <a:p>
                      <a:pPr algn="ctr"/>
                      <a:r>
                        <a:rPr lang="ru-RU" sz="2400" dirty="0" smtClean="0"/>
                        <a:t>Т.</a:t>
                      </a:r>
                    </a:p>
                    <a:p>
                      <a:pPr algn="ctr"/>
                      <a:r>
                        <a:rPr lang="ru-RU" sz="2400" dirty="0" smtClean="0"/>
                        <a:t>П.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Оба</a:t>
                      </a:r>
                    </a:p>
                    <a:p>
                      <a:pPr algn="ctr"/>
                      <a:r>
                        <a:rPr lang="ru-RU" sz="2400" dirty="0" smtClean="0"/>
                        <a:t>Обоих</a:t>
                      </a:r>
                    </a:p>
                    <a:p>
                      <a:pPr algn="ctr"/>
                      <a:r>
                        <a:rPr lang="ru-RU" sz="2400" dirty="0" smtClean="0"/>
                        <a:t>Обоим</a:t>
                      </a:r>
                    </a:p>
                    <a:p>
                      <a:pPr algn="ctr"/>
                      <a:r>
                        <a:rPr lang="ru-RU" sz="2400" dirty="0" smtClean="0"/>
                        <a:t>Оба или обоих</a:t>
                      </a:r>
                    </a:p>
                    <a:p>
                      <a:pPr algn="ctr"/>
                      <a:r>
                        <a:rPr lang="ru-RU" sz="2400" dirty="0" smtClean="0"/>
                        <a:t>Обоими</a:t>
                      </a:r>
                    </a:p>
                    <a:p>
                      <a:pPr algn="ctr"/>
                      <a:r>
                        <a:rPr lang="ru-RU" sz="2400" dirty="0" smtClean="0"/>
                        <a:t>(об) обоих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Обе</a:t>
                      </a:r>
                    </a:p>
                    <a:p>
                      <a:pPr algn="ctr"/>
                      <a:r>
                        <a:rPr lang="ru-RU" sz="2400" dirty="0" smtClean="0"/>
                        <a:t>Обеих</a:t>
                      </a:r>
                    </a:p>
                    <a:p>
                      <a:pPr algn="ctr"/>
                      <a:r>
                        <a:rPr lang="ru-RU" sz="2400" dirty="0" smtClean="0"/>
                        <a:t>Обеим</a:t>
                      </a:r>
                    </a:p>
                    <a:p>
                      <a:pPr algn="ctr"/>
                      <a:r>
                        <a:rPr lang="ru-RU" sz="2400" dirty="0" smtClean="0"/>
                        <a:t>Обе или обеих</a:t>
                      </a:r>
                    </a:p>
                    <a:p>
                      <a:pPr algn="ctr"/>
                      <a:r>
                        <a:rPr lang="ru-RU" sz="2400" dirty="0" smtClean="0"/>
                        <a:t>Обеими</a:t>
                      </a:r>
                    </a:p>
                    <a:p>
                      <a:pPr algn="ctr"/>
                      <a:r>
                        <a:rPr lang="ru-RU" sz="2400" dirty="0" smtClean="0"/>
                        <a:t>(об) обеих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9592" y="4941168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При употреблении числительных </a:t>
            </a:r>
            <a:r>
              <a:rPr lang="ru-RU" sz="2000" b="1" i="1" dirty="0" smtClean="0"/>
              <a:t>оба</a:t>
            </a:r>
            <a:r>
              <a:rPr lang="ru-RU" sz="2000" dirty="0" smtClean="0"/>
              <a:t> и </a:t>
            </a:r>
            <a:r>
              <a:rPr lang="ru-RU" sz="2000" b="1" i="1" dirty="0" smtClean="0"/>
              <a:t>обе</a:t>
            </a:r>
            <a:r>
              <a:rPr lang="ru-RU" sz="2000" dirty="0" smtClean="0"/>
              <a:t> нельзя смешивать мужской и женский род: неправильно говорить: </a:t>
            </a:r>
            <a:r>
              <a:rPr lang="ru-RU" sz="2000" b="1" i="1" dirty="0" smtClean="0"/>
              <a:t>у обоих сестёр красивые косы</a:t>
            </a:r>
            <a:r>
              <a:rPr lang="ru-RU" sz="2000" dirty="0" smtClean="0"/>
              <a:t>. </a:t>
            </a:r>
            <a:r>
              <a:rPr lang="ru-RU" sz="2000" b="1" dirty="0" smtClean="0">
                <a:solidFill>
                  <a:srgbClr val="FF0000"/>
                </a:solidFill>
              </a:rPr>
              <a:t>Правильно:  </a:t>
            </a:r>
            <a:r>
              <a:rPr lang="ru-RU" sz="2000" b="1" i="1" dirty="0" smtClean="0"/>
              <a:t>у  обеих  сестёр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У составного количественного числительного, обозначающего целое число, склоняются все слова</a:t>
            </a:r>
            <a:r>
              <a:rPr lang="ru-RU" sz="2000" b="1" dirty="0" smtClean="0">
                <a:solidFill>
                  <a:srgbClr val="002060"/>
                </a:solidFill>
              </a:rPr>
              <a:t>: пятисот восьмидесяти трёх (</a:t>
            </a:r>
            <a:r>
              <a:rPr lang="ru-RU" sz="2000" b="1" dirty="0" err="1" smtClean="0">
                <a:solidFill>
                  <a:srgbClr val="002060"/>
                </a:solidFill>
              </a:rPr>
              <a:t>р.п</a:t>
            </a:r>
            <a:r>
              <a:rPr lang="ru-RU" sz="2000" b="1" dirty="0" smtClean="0">
                <a:solidFill>
                  <a:srgbClr val="002060"/>
                </a:solidFill>
              </a:rPr>
              <a:t>); пятьюстами  </a:t>
            </a:r>
            <a:r>
              <a:rPr lang="ru-RU" sz="2000" b="1" dirty="0" err="1" smtClean="0">
                <a:solidFill>
                  <a:srgbClr val="002060"/>
                </a:solidFill>
              </a:rPr>
              <a:t>весемьюдесятью</a:t>
            </a:r>
            <a:r>
              <a:rPr lang="ru-RU" sz="2000" b="1" dirty="0" smtClean="0">
                <a:solidFill>
                  <a:srgbClr val="002060"/>
                </a:solidFill>
              </a:rPr>
              <a:t>  тремя (</a:t>
            </a:r>
            <a:r>
              <a:rPr lang="ru-RU" sz="2000" b="1" dirty="0" err="1" smtClean="0">
                <a:solidFill>
                  <a:srgbClr val="002060"/>
                </a:solidFill>
              </a:rPr>
              <a:t>т.п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При склонении дробных числительных изменяются обе части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      к двум шестым (</a:t>
            </a:r>
            <a:r>
              <a:rPr lang="ru-RU" sz="2000" b="1" dirty="0" err="1" smtClean="0">
                <a:solidFill>
                  <a:srgbClr val="002060"/>
                </a:solidFill>
              </a:rPr>
              <a:t>д.п</a:t>
            </a:r>
            <a:r>
              <a:rPr lang="ru-RU" sz="2000" b="1" dirty="0" smtClean="0">
                <a:solidFill>
                  <a:srgbClr val="002060"/>
                </a:solidFill>
              </a:rPr>
              <a:t>), от пяти восьмых (р.п.)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При склонении порядковых числительных изменяется только последнее слово:  </a:t>
            </a:r>
            <a:r>
              <a:rPr lang="ru-RU" sz="2000" b="1" dirty="0" smtClean="0">
                <a:solidFill>
                  <a:srgbClr val="002060"/>
                </a:solidFill>
              </a:rPr>
              <a:t>в две тысячи седьмом (п.п.),  тысяча девятьсот девяносто восьмым (т.п.)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Порядковое числительное в названиях событий, праздников после слов </a:t>
            </a:r>
            <a:r>
              <a:rPr lang="ru-RU" sz="2000" dirty="0" smtClean="0">
                <a:solidFill>
                  <a:srgbClr val="002060"/>
                </a:solidFill>
              </a:rPr>
              <a:t>праздник, дата, день </a:t>
            </a:r>
            <a:r>
              <a:rPr lang="ru-RU" sz="2000" dirty="0" smtClean="0"/>
              <a:t>ставится  в именительном падеже:   </a:t>
            </a:r>
            <a:r>
              <a:rPr lang="ru-RU" sz="2000" b="1" dirty="0" smtClean="0">
                <a:solidFill>
                  <a:srgbClr val="002060"/>
                </a:solidFill>
              </a:rPr>
              <a:t>Готовимся к празднику 8 марта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10136"/>
            <a:ext cx="849694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употреблении собирательных  числительных </a:t>
            </a:r>
            <a:r>
              <a:rPr lang="ru-RU" sz="2800" dirty="0" smtClean="0">
                <a:solidFill>
                  <a:srgbClr val="002060"/>
                </a:solidFill>
              </a:rPr>
              <a:t>(двое, трое…семеро и </a:t>
            </a:r>
            <a:r>
              <a:rPr lang="ru-RU" sz="2800" dirty="0" err="1" smtClean="0">
                <a:solidFill>
                  <a:srgbClr val="002060"/>
                </a:solidFill>
              </a:rPr>
              <a:t>т.д</a:t>
            </a:r>
            <a:r>
              <a:rPr lang="ru-RU" sz="2800" dirty="0" smtClean="0"/>
              <a:t>) нужно помнить, что </a:t>
            </a:r>
            <a:r>
              <a:rPr lang="ru-RU" sz="2800" b="1" u="sng" dirty="0" smtClean="0"/>
              <a:t>они сочетаются</a:t>
            </a:r>
            <a:r>
              <a:rPr lang="ru-RU" sz="2800" dirty="0" smtClean="0"/>
              <a:t>:</a:t>
            </a:r>
          </a:p>
          <a:p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с именами существительными, обозначающими лиц мужского пола, детей и детёнышей животных: </a:t>
            </a:r>
            <a:r>
              <a:rPr lang="ru-RU" sz="2800" b="1" dirty="0" smtClean="0">
                <a:solidFill>
                  <a:srgbClr val="002060"/>
                </a:solidFill>
              </a:rPr>
              <a:t>пятеро мальчиков, двое волчат;</a:t>
            </a:r>
          </a:p>
          <a:p>
            <a:pPr>
              <a:buFontTx/>
              <a:buChar char="-"/>
            </a:pPr>
            <a:r>
              <a:rPr lang="ru-RU" sz="2800" dirty="0" smtClean="0"/>
              <a:t> с существительными, употребляющимися только во множественном числе</a:t>
            </a:r>
            <a:r>
              <a:rPr lang="ru-RU" sz="2800" b="1" dirty="0" smtClean="0">
                <a:solidFill>
                  <a:srgbClr val="002060"/>
                </a:solidFill>
              </a:rPr>
              <a:t>: трое ножниц, двое брюк.</a:t>
            </a:r>
          </a:p>
          <a:p>
            <a:r>
              <a:rPr lang="ru-RU" sz="2800" dirty="0" smtClean="0"/>
              <a:t>- с личными местоимениями: </a:t>
            </a:r>
            <a:r>
              <a:rPr lang="ru-RU" sz="2800" b="1" dirty="0" smtClean="0">
                <a:solidFill>
                  <a:srgbClr val="002060"/>
                </a:solidFill>
              </a:rPr>
              <a:t>нас трое, их дво</a:t>
            </a:r>
            <a:r>
              <a:rPr lang="ru-RU" sz="2800" dirty="0" smtClean="0"/>
              <a:t>е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23528" y="359369"/>
            <a:ext cx="849694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T9512O00"/>
              </a:rPr>
              <a:t>                                                      Задание 1. Прочитайте.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T9512O0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ea typeface="Times New Roman" pitchFamily="18" charset="0"/>
                <a:cs typeface="TT9512O00"/>
              </a:rPr>
              <a:t>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T9512O00"/>
              </a:rPr>
              <a:t>ражданка Мухина, найдя кошелек с 562 093  рублями, приобрела самовар стоимостью около 250 600 рублей, а также чай, сахар и кондитерские изделия на сумму свыше 340 900 рублей, прибавив к найденным 562 093 рублям еще что-то около 29 500 рублей из личных сбережений. Собравшимся у Мухиной 187 гостям было предложено роскошное угощение. На 38-й минуте пира на  хозяйку напал некто Пауков, но гости, увлеченные  едой, не обратили на это внимания.  Спас Мухину оперуполномоченный Комаров (это его 265-я подобная операция). Видно, жалеет  теперь Мухина о 590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T9512O00"/>
              </a:rPr>
              <a:t> 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T9512O00"/>
              </a:rPr>
              <a:t>00 рублей, потраченных  на негодяев гостей! А заодно не мешало бы и задуматься о том, что приобретённое нечестным путем счастья не приносит! Напоминаем,  что найденные деньги, вещи и документы следует  сдавать в «Стол находок»! За  последний год  это было сделано 789 440 гражданами. Хотелось  бы, чтобы этой норме поведения следовали все.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T9512O00"/>
              </a:rPr>
              <a:t>  (Из книги: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T9518O00"/>
              </a:rPr>
              <a:t>Служевская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T9518O00"/>
              </a:rPr>
              <a:t> Т.Л.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T9512O00"/>
              </a:rPr>
              <a:t>Уроки русской словесности. Практикум по культуре речи. СПб.,   1997)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Морфологические нормы русского языка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Рассмотрим задание ЕГЭ по русскому языку, содержащее материал по морфологии: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132856"/>
            <a:ext cx="842493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А3. Укажите пример с ошибкой  в образовании формы слова:</a:t>
            </a:r>
          </a:p>
          <a:p>
            <a:pPr marL="342900" indent="-342900">
              <a:buAutoNum type="arabicParenR"/>
            </a:pPr>
            <a:r>
              <a:rPr lang="ru-RU" sz="2400" dirty="0"/>
              <a:t>л</a:t>
            </a:r>
            <a:r>
              <a:rPr lang="ru-RU" sz="2400" dirty="0" smtClean="0"/>
              <a:t>ягте на пол;</a:t>
            </a:r>
          </a:p>
          <a:p>
            <a:pPr marL="342900" indent="-342900">
              <a:buAutoNum type="arabicParenR"/>
            </a:pPr>
            <a:r>
              <a:rPr lang="ru-RU" sz="2400" dirty="0"/>
              <a:t>с</a:t>
            </a:r>
            <a:r>
              <a:rPr lang="ru-RU" sz="2400" dirty="0" smtClean="0"/>
              <a:t>амый красивый</a:t>
            </a:r>
          </a:p>
          <a:p>
            <a:pPr marL="342900" indent="-342900">
              <a:buAutoNum type="arabicParenR"/>
            </a:pPr>
            <a:r>
              <a:rPr lang="ru-RU" sz="2400" dirty="0"/>
              <a:t>п</a:t>
            </a:r>
            <a:r>
              <a:rPr lang="ru-RU" sz="2400" dirty="0" smtClean="0"/>
              <a:t>ара носок</a:t>
            </a:r>
          </a:p>
          <a:p>
            <a:pPr marL="342900" indent="-342900">
              <a:buAutoNum type="arabicParenR"/>
            </a:pPr>
            <a:r>
              <a:rPr lang="ru-RU" sz="2400" dirty="0"/>
              <a:t>п</a:t>
            </a:r>
            <a:r>
              <a:rPr lang="ru-RU" sz="2400" dirty="0" smtClean="0"/>
              <a:t>ятисот лет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149080"/>
            <a:ext cx="80648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А3. Укажите пример с ошибкой  в образовании формы слова</a:t>
            </a:r>
            <a:r>
              <a:rPr lang="ru-RU" b="1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2400" dirty="0"/>
              <a:t>я</a:t>
            </a:r>
            <a:r>
              <a:rPr lang="ru-RU" sz="2400" dirty="0" smtClean="0"/>
              <a:t>щик мандарин</a:t>
            </a:r>
          </a:p>
          <a:p>
            <a:pPr marL="342900" indent="-342900">
              <a:buAutoNum type="arabicParenR"/>
            </a:pPr>
            <a:r>
              <a:rPr lang="ru-RU" sz="2400" dirty="0"/>
              <a:t>в</a:t>
            </a:r>
            <a:r>
              <a:rPr lang="ru-RU" sz="2400" dirty="0" smtClean="0"/>
              <a:t>ыступали профессора</a:t>
            </a:r>
          </a:p>
          <a:p>
            <a:pPr marL="342900" indent="-342900">
              <a:buAutoNum type="arabicParenR"/>
            </a:pPr>
            <a:r>
              <a:rPr lang="ru-RU" sz="2400" dirty="0"/>
              <a:t>и</a:t>
            </a:r>
            <a:r>
              <a:rPr lang="ru-RU" sz="2400" dirty="0" smtClean="0"/>
              <a:t>х предложения</a:t>
            </a:r>
          </a:p>
          <a:p>
            <a:pPr marL="342900" indent="-342900">
              <a:buAutoNum type="arabicParenR"/>
            </a:pPr>
            <a:r>
              <a:rPr lang="ru-RU" sz="2400" dirty="0"/>
              <a:t>г</a:t>
            </a:r>
            <a:r>
              <a:rPr lang="ru-RU" sz="2400" dirty="0" smtClean="0"/>
              <a:t>руппа англичан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339028"/>
            <a:ext cx="8568952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T9514O00"/>
              </a:rPr>
              <a:t>Задание1.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T9514O0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T9514O00"/>
              </a:rPr>
              <a:t>Найдите и исправьте предложения, в которых  допущены ошибки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T9514O0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 1) Прибыл поезд с двести шестьюдесятью пассажирами.  2) Расстояние измеряется восемью тысячами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семистами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шестьюдесятью девятью километрами.  3) Сбор дошел до двух тысяч трехсот семидесяти пяти рублей.  4) Библиотека пополнилась девятьюстами шестьюдесятью  девятью книгами.  5) Теперь уже понятно, что можно было обойтись  и двумя тысячами рублями.  6) На пятьсот сорока девяти растениях обнаружены  вредители.  7) Спутник сейчас находится в восьмисот километрах  от Земли.  8) До конца экспедиции осталось двадцать двое  суток.  9) По обеим сторонам реки тянется живописный  лес.  10) В моей библиотеке около полутораста книг.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340768"/>
            <a:ext cx="835292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a typeface="Times New Roman" pitchFamily="18" charset="0"/>
                <a:cs typeface="Arial" pitchFamily="34" charset="0"/>
              </a:rPr>
              <a:t>Задание 2. Найдите </a:t>
            </a:r>
            <a:r>
              <a:rPr lang="ru-RU" sz="2000" b="1" dirty="0" smtClean="0">
                <a:ea typeface="Times New Roman" pitchFamily="18" charset="0"/>
                <a:cs typeface="Arial" pitchFamily="34" charset="0"/>
              </a:rPr>
              <a:t>и исправьте предложения, в которых  допущены ошибки</a:t>
            </a:r>
            <a:r>
              <a:rPr lang="ru-RU" dirty="0" smtClean="0">
                <a:ea typeface="Times New Roman" pitchFamily="18" charset="0"/>
                <a:cs typeface="Arial" pitchFamily="34" charset="0"/>
              </a:rPr>
              <a:t>.</a:t>
            </a:r>
          </a:p>
          <a:p>
            <a:endParaRPr lang="ru-RU" dirty="0" smtClean="0">
              <a:ea typeface="Times New Roman" pitchFamily="18" charset="0"/>
              <a:cs typeface="Arial" pitchFamily="34" charset="0"/>
            </a:endParaRPr>
          </a:p>
          <a:p>
            <a:pPr algn="just"/>
            <a:r>
              <a:rPr lang="ru-RU" dirty="0" smtClean="0">
                <a:ea typeface="Times New Roman" pitchFamily="18" charset="0"/>
                <a:cs typeface="Arial" pitchFamily="34" charset="0"/>
              </a:rPr>
              <a:t>  </a:t>
            </a: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1) Двое суток нам пришлось провести в аэропорту.  2) Семеро козлят стали предметом гастрономического  интереса одного  голодного волка.  3) Четверо подруг сидели за столиком в кафе и  весело смеялись.  4) Нас было двое, а их – четверо.  5) В лесу охотник едва отбился от троих матерых  волков.  6) У обоих часов сломана секундная стрелка.  7) Оставшуюся </a:t>
            </a:r>
            <a:r>
              <a:rPr lang="ru-RU" sz="2000" dirty="0" err="1" smtClean="0">
                <a:ea typeface="Times New Roman" pitchFamily="18" charset="0"/>
                <a:cs typeface="Arial" pitchFamily="34" charset="0"/>
              </a:rPr>
              <a:t>полсотню</a:t>
            </a: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 километров участники  гонки преодолели с большим трудом.  8) Трое неизвестных неожиданно появились перед  нами.  9) Проект будет готов к двадцать шестому сентябрю.  10) Озеро находится в полутора километрах от  города.</a:t>
            </a:r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08720"/>
            <a:ext cx="82809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1.Укажите пример с ошибкой в образовании формы слова:</a:t>
            </a:r>
          </a:p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sz="2000" dirty="0" smtClean="0"/>
              <a:t>Много народу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Семисот двадцати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Обеим подругам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Курсантских  </a:t>
            </a:r>
            <a:r>
              <a:rPr lang="ru-RU" sz="2000" dirty="0" err="1" smtClean="0"/>
              <a:t>погонов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284984"/>
            <a:ext cx="78488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.Укажите пример с ошибкой в образовании формы слова:</a:t>
            </a:r>
          </a:p>
          <a:p>
            <a:endParaRPr lang="ru-RU" dirty="0"/>
          </a:p>
          <a:p>
            <a:pPr marL="342900" indent="-342900">
              <a:buAutoNum type="arabicParenR"/>
            </a:pPr>
            <a:r>
              <a:rPr lang="ru-RU" sz="2000" dirty="0" smtClean="0"/>
              <a:t>Приближаются выборы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Шире Волги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Шесть гусаров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Отряд  </a:t>
            </a:r>
            <a:r>
              <a:rPr lang="ru-RU" sz="2000" dirty="0" err="1" smtClean="0"/>
              <a:t>партизанов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3671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cs typeface="Aharoni" pitchFamily="2" charset="-79"/>
              </a:rPr>
              <a:t>Формообразование имён существительных</a:t>
            </a:r>
            <a:endParaRPr lang="ru-RU" sz="2400" b="1" i="1" dirty="0"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Формообразование имён существительных может представлять некоторую сложность. В частности, к грамматически трудному материалу  следует отнести</a:t>
            </a:r>
            <a:r>
              <a:rPr lang="ru-RU" sz="2400" dirty="0" smtClean="0"/>
              <a:t>: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Существование вариантных форм;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Нестандартное образование форм;</a:t>
            </a:r>
          </a:p>
          <a:p>
            <a:pPr marL="342900" indent="-342900">
              <a:buAutoNum type="arabicParenR"/>
            </a:pPr>
            <a:r>
              <a:rPr lang="ru-RU" sz="2400" b="1" dirty="0" smtClean="0"/>
              <a:t>Различие форм в зависимости от значения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cs typeface="Aharoni" pitchFamily="2" charset="-79"/>
              </a:rPr>
              <a:t>Окончания именительного падежа множественного числа имён существительных</a:t>
            </a:r>
            <a:endParaRPr lang="ru-RU" sz="2400" b="1" i="1" dirty="0"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88840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 форме именительного падежа множественного числа существительные могут иметь вариантные окончания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</a:t>
            </a:r>
            <a:r>
              <a:rPr lang="ru-RU" sz="3200" b="1" dirty="0" smtClean="0">
                <a:solidFill>
                  <a:srgbClr val="C00000"/>
                </a:solidFill>
              </a:rPr>
              <a:t>-</a:t>
            </a:r>
            <a:r>
              <a:rPr lang="ru-RU" sz="3200" b="1" dirty="0" err="1" smtClean="0">
                <a:solidFill>
                  <a:srgbClr val="C00000"/>
                </a:solidFill>
              </a:rPr>
              <a:t>ы</a:t>
            </a:r>
            <a:r>
              <a:rPr lang="ru-RU" sz="3200" b="1" dirty="0" smtClean="0">
                <a:solidFill>
                  <a:srgbClr val="C00000"/>
                </a:solidFill>
              </a:rPr>
              <a:t>(-и)  </a:t>
            </a:r>
            <a:r>
              <a:rPr lang="ru-RU" sz="3200" b="1" dirty="0" err="1" smtClean="0">
                <a:solidFill>
                  <a:srgbClr val="C00000"/>
                </a:solidFill>
              </a:rPr>
              <a:t>и</a:t>
            </a:r>
            <a:r>
              <a:rPr lang="ru-RU" sz="3200" b="1" dirty="0" smtClean="0">
                <a:solidFill>
                  <a:srgbClr val="C00000"/>
                </a:solidFill>
              </a:rPr>
              <a:t>  –а(-я).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6470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Запомните слова с нормативными окончаниями </a:t>
            </a:r>
            <a:r>
              <a:rPr lang="ru-RU" sz="2400" b="1" dirty="0" smtClean="0">
                <a:solidFill>
                  <a:srgbClr val="C00000"/>
                </a:solidFill>
              </a:rPr>
              <a:t>–А (-Я)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844824"/>
            <a:ext cx="8136904" cy="45365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борт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буфер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вексел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вензел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вечер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ворох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директор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желоб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жернов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инспектор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катер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кител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клевер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колокол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кузов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купол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окорок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округ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ордер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паспорт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перепел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повар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погреб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профессор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сторож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тенор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фельдшер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флюгер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штабел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штемпел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908720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Запомните слова с нормативными окончаниями </a:t>
            </a:r>
            <a:r>
              <a:rPr lang="ru-RU" sz="2400" b="1" i="1" dirty="0" smtClean="0">
                <a:solidFill>
                  <a:srgbClr val="FF0000"/>
                </a:solidFill>
                <a:cs typeface="Aharoni" pitchFamily="2" charset="-79"/>
              </a:rPr>
              <a:t>–Ы(-И)</a:t>
            </a:r>
            <a:endParaRPr lang="ru-RU" sz="2400" b="1" i="1" dirty="0">
              <a:solidFill>
                <a:srgbClr val="FF0000"/>
              </a:solidFill>
              <a:cs typeface="Aharoni" pitchFamily="2" charset="-79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844824"/>
            <a:ext cx="8892480" cy="47525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Акуш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ры бухг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а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лтеры библиот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кари в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ы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боры гр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и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фели др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а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йверы дисп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тчеры догов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о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ры инстр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у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кторы инжен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ры корр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кторы л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кари л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и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фты офиц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ры пл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еры п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о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лисы </a:t>
            </a:r>
            <a:r>
              <a:rPr lang="ru-RU" sz="2800" b="1" i="1" dirty="0" smtClean="0">
                <a:solidFill>
                  <a:schemeClr val="bg1"/>
                </a:solidFill>
                <a:cs typeface="Aharoni" pitchFamily="2" charset="-79"/>
              </a:rPr>
              <a:t>п</a:t>
            </a:r>
            <a:r>
              <a:rPr lang="ru-RU" sz="2800" b="1" i="1" dirty="0" smtClean="0">
                <a:solidFill>
                  <a:srgbClr val="C00000"/>
                </a:solidFill>
                <a:cs typeface="Aharoni" pitchFamily="2" charset="-79"/>
              </a:rPr>
              <a:t>о</a:t>
            </a:r>
            <a:r>
              <a:rPr lang="ru-RU" sz="2800" b="1" i="1" dirty="0" smtClean="0">
                <a:solidFill>
                  <a:schemeClr val="bg1"/>
                </a:solidFill>
                <a:cs typeface="Aharoni" pitchFamily="2" charset="-79"/>
              </a:rPr>
              <a:t>рты  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пр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и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нтеры р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кторы ред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а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кторы скл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а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ды  сл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сари сн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а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йперы т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о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кари т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о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рты тр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е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неры фл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и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гели  фл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о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ты фронт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ы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 шоф</a:t>
            </a:r>
            <a:r>
              <a:rPr lang="ru-RU" sz="2800" b="1" i="1" dirty="0">
                <a:solidFill>
                  <a:srgbClr val="C00000"/>
                </a:solidFill>
                <a:cs typeface="Aharoni" pitchFamily="2" charset="-79"/>
              </a:rPr>
              <a:t>ё</a:t>
            </a:r>
            <a:r>
              <a:rPr lang="ru-RU" sz="2800" b="1" i="1" dirty="0">
                <a:solidFill>
                  <a:schemeClr val="bg1"/>
                </a:solidFill>
                <a:cs typeface="Aharoni" pitchFamily="2" charset="-79"/>
              </a:rPr>
              <a:t>ры</a:t>
            </a:r>
            <a:endParaRPr lang="ru-RU" sz="2800" b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cs typeface="Aharoni" pitchFamily="2" charset="-79"/>
              </a:rPr>
              <a:t>Окончания родительного падежа множественного числа имён существительных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cs typeface="Aharoni" pitchFamily="2" charset="-79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556792"/>
          <a:ext cx="8064896" cy="488802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68452"/>
                <a:gridCol w="399644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 нулевое</a:t>
                      </a:r>
                      <a:r>
                        <a:rPr lang="ru-RU" sz="1600" b="1" baseline="0" dirty="0" smtClean="0"/>
                        <a:t> окончание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окончание -</a:t>
                      </a:r>
                      <a:r>
                        <a:rPr lang="ru-RU" sz="1600" b="1" dirty="0" err="1" smtClean="0">
                          <a:solidFill>
                            <a:srgbClr val="FF0000"/>
                          </a:solidFill>
                        </a:rPr>
                        <a:t>ов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105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Ботинок, валенок</a:t>
                      </a:r>
                      <a:r>
                        <a:rPr lang="ru-RU" sz="1600" b="1" baseline="0" dirty="0" smtClean="0"/>
                        <a:t> </a:t>
                      </a:r>
                      <a:r>
                        <a:rPr lang="ru-RU" sz="1600" b="1" dirty="0" smtClean="0"/>
                        <a:t>,сапог, чулок, погон, эполет, лампас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Носк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гольф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клипс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брелок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1137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Армян, башкир, болгар, бурят, грузин, осетин, лезгин, румын, татар, туркмен, турок, цыган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Калмык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ов, </a:t>
                      </a:r>
                      <a:r>
                        <a:rPr lang="ru-RU" sz="1600" b="1" dirty="0" smtClean="0"/>
                        <a:t>киргиз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монгол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таджик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узбек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якут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хорват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0105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Яблок, слив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Апельсин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600" b="1" dirty="0" smtClean="0"/>
                        <a:t>,банан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баклажан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мандарин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помидор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томат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гранат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828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Ампер, аршин, ватт, вольт, радиан, рентген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Акр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байт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грамм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карат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килограмм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гектар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рельс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828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Гусар,  драгун, солдат, улан, партизан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Минёр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сапёр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r>
                        <a:rPr lang="ru-RU" sz="1600" b="1" dirty="0" smtClean="0"/>
                        <a:t>, мичман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ов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520" y="915394"/>
            <a:ext cx="849694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Существительные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среднего рода, оканчивающиеся  в именительном падеже единственного числа на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ье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без ударения, и женского рода на -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ья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без  ударения имеют в родительном падеже множественного числа окончание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ий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побережье – побережий,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соленье – солений,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оладья – оладий,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плясунья – плясуний.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Исключения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верховье – верховьев; низовье – низовьев;  платье – платьев; устье – устьев; подмастерье – подмастерьев; коренья – кореньев; лохмотья –  лохмотьев; отрепья – отрепьев; хлопья – хлопьев.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684853"/>
            <a:ext cx="88924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Существительные среднего рода, оканчивающиеся  в именительном падеже единственного числа на -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ье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под ударением, а также женского и общего рода  на -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ья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под ударением в родительном падеже множественного  числа имеют окончание -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ей: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ружьё – ружей,  ладья – ладей.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Следует запомнить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 копьё – копий.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Существительные среднего рода, оканчивающиеся  в именительном падеже единственного числа  на -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це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, в родительном падеже множественного числа,  как правило, оканчиваются на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ец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     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блюдце – блюдец; зеркальце – зеркалец;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          полотенце – полотенец;  сердце – сердец;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щупальце – щупалец.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Однако в ряде слов с уменьшительно-ласкательным  значением сохраняется окончание -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ев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болотце  – болотцев; деревце – деревцев.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Следует запомнить: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солнце – солнц.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222</TotalTime>
  <Words>1560</Words>
  <Application>Microsoft Office PowerPoint</Application>
  <PresentationFormat>Экран (4:3)</PresentationFormat>
  <Paragraphs>195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Морфология и культура речи</vt:lpstr>
      <vt:lpstr>Морфологические нормы русского языка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Запомните окончания некоторых существительных, употребляющихся во множественном числе</vt:lpstr>
      <vt:lpstr>Формы имён прилагательных</vt:lpstr>
      <vt:lpstr>Слайд 13</vt:lpstr>
      <vt:lpstr>Склонение и особенности сочетаемости имён числительных</vt:lpstr>
      <vt:lpstr>Склонение числительных от пятидесяти  до восьмидесяти, от пятисот  до девятисот, двести, триста, четыреста</vt:lpstr>
      <vt:lpstr>Склонение собирательных числительных оба, обе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Морфология и культура речи</dc:title>
  <dc:creator>Примак</dc:creator>
  <cp:lastModifiedBy>Примак</cp:lastModifiedBy>
  <cp:revision>27</cp:revision>
  <dcterms:created xsi:type="dcterms:W3CDTF">2011-10-24T16:58:13Z</dcterms:created>
  <dcterms:modified xsi:type="dcterms:W3CDTF">2011-10-31T18:11:22Z</dcterms:modified>
</cp:coreProperties>
</file>