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EF"/>
    <a:srgbClr val="006600"/>
    <a:srgbClr val="99FF66"/>
    <a:srgbClr val="00FF00"/>
    <a:srgbClr val="0066FF"/>
    <a:srgbClr val="984507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20" autoAdjust="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здоровые дети</c:v>
                </c:pt>
                <c:pt idx="1">
                  <c:v>дети, имеющие функциональные отклонения и часто болеющие дети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</c:v>
                </c:pt>
                <c:pt idx="1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2580231414973764"/>
          <c:y val="3.5355560009799336E-2"/>
          <c:w val="0.34276350506461578"/>
          <c:h val="0.964644439990200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абсолютно здоровые дети</c:v>
                </c:pt>
                <c:pt idx="1">
                  <c:v>дети, имеющие какие-либо отклонения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14.2</c:v>
                </c:pt>
                <c:pt idx="1">
                  <c:v>85.8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07499756974825E-2"/>
          <c:y val="0"/>
          <c:w val="0.55922073976864006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очень интересно</c:v>
                </c:pt>
                <c:pt idx="1">
                  <c:v>скорее интересно</c:v>
                </c:pt>
                <c:pt idx="2">
                  <c:v>скорее неинтересно</c:v>
                </c:pt>
                <c:pt idx="3">
                  <c:v>неинтересно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</c:v>
                </c:pt>
                <c:pt idx="1">
                  <c:v>17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0.67727</cdr:x>
      <cdr:y>0.4556</cdr:y>
    </cdr:from>
    <cdr:to>
      <cdr:x>0.95707</cdr:x>
      <cdr:y>0.74169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36304" y="1800200"/>
          <a:ext cx="1130424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B0C-751D-4FCB-8858-F34292559537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6770-0DF9-4E55-A7C0-9C799FC8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28297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B0C-751D-4FCB-8858-F34292559537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6770-0DF9-4E55-A7C0-9C799FC8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70162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B0C-751D-4FCB-8858-F34292559537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6770-0DF9-4E55-A7C0-9C799FC8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3546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B0C-751D-4FCB-8858-F34292559537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6770-0DF9-4E55-A7C0-9C799FC8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2430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B0C-751D-4FCB-8858-F34292559537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6770-0DF9-4E55-A7C0-9C799FC8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86396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B0C-751D-4FCB-8858-F34292559537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6770-0DF9-4E55-A7C0-9C799FC8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5596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B0C-751D-4FCB-8858-F34292559537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6770-0DF9-4E55-A7C0-9C799FC8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18334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B0C-751D-4FCB-8858-F34292559537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6770-0DF9-4E55-A7C0-9C799FC8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5880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B0C-751D-4FCB-8858-F34292559537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6770-0DF9-4E55-A7C0-9C799FC8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81611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B0C-751D-4FCB-8858-F34292559537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6770-0DF9-4E55-A7C0-9C799FC8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45950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B0C-751D-4FCB-8858-F34292559537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6770-0DF9-4E55-A7C0-9C799FC8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64743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DFB0C-751D-4FCB-8858-F34292559537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96770-0DF9-4E55-A7C0-9C799FC8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3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98" y="0"/>
            <a:ext cx="9144597" cy="6858000"/>
          </a:xfrm>
          <a:solidFill>
            <a:schemeClr val="tx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Формирование культуры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здорового и безопасного образа жизни учащихся в условиях образовательного процесса и организации дополнительного образования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детей в школе.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7160840" cy="814536"/>
          </a:xfrm>
        </p:spPr>
        <p:txBody>
          <a:bodyPr/>
          <a:lstStyle/>
          <a:p>
            <a:r>
              <a:rPr lang="ru-RU" dirty="0" err="1" smtClean="0"/>
              <a:t>оо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5661248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Копчинская</a:t>
            </a:r>
            <a:r>
              <a:rPr lang="ru-RU" dirty="0" smtClean="0"/>
              <a:t> Надежда Владимировна,  </a:t>
            </a:r>
          </a:p>
          <a:p>
            <a:r>
              <a:rPr lang="ru-RU" dirty="0" smtClean="0"/>
              <a:t>учитель начальной школы,</a:t>
            </a:r>
          </a:p>
          <a:p>
            <a:r>
              <a:rPr lang="ru-RU" dirty="0" smtClean="0"/>
              <a:t>МАОУ СОШ 187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35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Необходимость использования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здоровьесберегающих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технологий в современном образовательном процессе.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Областной мониторинг  лаборатории проблем  здоровья в образовании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6489306"/>
              </p:ext>
            </p:extLst>
          </p:nvPr>
        </p:nvGraphicFramePr>
        <p:xfrm>
          <a:off x="395536" y="2276872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Школьный мониторинг</a:t>
            </a:r>
          </a:p>
          <a:p>
            <a:r>
              <a:rPr lang="ru-RU" dirty="0" smtClean="0"/>
              <a:t> 2005  года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97673863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9832" y="3861048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□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smtClean="0"/>
              <a:t>часто болеющие дети и дети, имеющие функциональные отклонения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83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УРОКИ ЗДОРОВЬЯ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 начальной школе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508104" y="1844824"/>
            <a:ext cx="3384376" cy="43204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АВТОР: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доктор биологических наук Гладышева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Ольга Семёновна.</a:t>
            </a:r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chemeClr val="tx1"/>
                </a:solidFill>
              </a:rPr>
              <a:t>Содержание программы интегрировано с вопросами, изучаемыми на уроках природоведения, физкультуры, технологии, ИЗО, ОБЖ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" y="1484784"/>
            <a:ext cx="5558971" cy="4732979"/>
          </a:xfrm>
        </p:spPr>
      </p:pic>
    </p:spTree>
    <p:extLst>
      <p:ext uri="{BB962C8B-B14F-4D97-AF65-F5344CB8AC3E}">
        <p14:creationId xmlns:p14="http://schemas.microsoft.com/office/powerpoint/2010/main" val="1842132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Отношение          учащихся             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к             УРОКАМ          ЗДОРОВЬЯ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960889"/>
              </p:ext>
            </p:extLst>
          </p:nvPr>
        </p:nvGraphicFramePr>
        <p:xfrm>
          <a:off x="179512" y="1628800"/>
          <a:ext cx="777686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4049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024336" cy="158417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Программа дополнительного образования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«Радость движения»</a:t>
            </a:r>
            <a:endParaRPr lang="ru-RU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5856" y="908720"/>
            <a:ext cx="6192688" cy="504056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51520" y="2060848"/>
            <a:ext cx="3312367" cy="453650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Является логическим продолжением «Уроков здоровья»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Создаёт условия для разгрузки учащихся через движение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Удовлетворяет естественную потребность ребёнка в движении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Даёт навыки тактичного обращения с партнёром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2007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Кружок</a:t>
            </a:r>
            <a:r>
              <a:rPr lang="ru-RU" sz="3200" dirty="0" smtClean="0"/>
              <a:t>  </a:t>
            </a:r>
            <a:r>
              <a:rPr lang="ru-RU" sz="4800" dirty="0" smtClean="0">
                <a:solidFill>
                  <a:srgbClr val="C00000"/>
                </a:solidFill>
              </a:rPr>
              <a:t>«</a:t>
            </a:r>
            <a:r>
              <a:rPr lang="ru-RU" sz="4800" dirty="0" err="1" smtClean="0">
                <a:solidFill>
                  <a:schemeClr val="accent6">
                    <a:lumMod val="50000"/>
                  </a:schemeClr>
                </a:solidFill>
              </a:rPr>
              <a:t>Б</a:t>
            </a:r>
            <a:r>
              <a:rPr lang="ru-RU" sz="4800" dirty="0" err="1" smtClean="0">
                <a:solidFill>
                  <a:srgbClr val="FFC000"/>
                </a:solidFill>
              </a:rPr>
              <a:t>и</a:t>
            </a:r>
            <a:r>
              <a:rPr lang="ru-RU" sz="4800" dirty="0" err="1" smtClean="0">
                <a:solidFill>
                  <a:srgbClr val="00B050"/>
                </a:solidFill>
              </a:rPr>
              <a:t>с</a:t>
            </a:r>
            <a:r>
              <a:rPr lang="ru-RU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</a:t>
            </a:r>
            <a:r>
              <a:rPr lang="ru-RU" sz="4800" dirty="0" err="1" smtClean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ru-RU" sz="4800" dirty="0" err="1" smtClean="0">
                <a:solidFill>
                  <a:srgbClr val="7030A0"/>
                </a:solidFill>
              </a:rPr>
              <a:t>о</a:t>
            </a:r>
            <a:r>
              <a:rPr lang="ru-RU" sz="4800" dirty="0" err="1" smtClean="0">
                <a:solidFill>
                  <a:srgbClr val="FF0000"/>
                </a:solidFill>
              </a:rPr>
              <a:t>п</a:t>
            </a:r>
            <a:r>
              <a:rPr lang="ru-RU" sz="4800" dirty="0" err="1" smtClean="0">
                <a:solidFill>
                  <a:schemeClr val="accent6">
                    <a:lumMod val="50000"/>
                  </a:schemeClr>
                </a:solidFill>
              </a:rPr>
              <a:t>л</a:t>
            </a:r>
            <a:r>
              <a:rPr lang="ru-RU" sz="4800" dirty="0" err="1" smtClean="0">
                <a:solidFill>
                  <a:srgbClr val="FFFF00"/>
                </a:solidFill>
              </a:rPr>
              <a:t>е</a:t>
            </a:r>
            <a:r>
              <a:rPr lang="ru-RU" sz="4800" dirty="0" err="1" smtClean="0">
                <a:solidFill>
                  <a:schemeClr val="accent3">
                    <a:lumMod val="50000"/>
                  </a:schemeClr>
                </a:solidFill>
              </a:rPr>
              <a:t>т</a:t>
            </a:r>
            <a:r>
              <a:rPr lang="ru-RU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</a:t>
            </a:r>
            <a:r>
              <a:rPr lang="ru-RU" sz="4800" dirty="0" err="1" smtClean="0">
                <a:solidFill>
                  <a:schemeClr val="accent1">
                    <a:lumMod val="50000"/>
                  </a:schemeClr>
                </a:solidFill>
              </a:rPr>
              <a:t>н</a:t>
            </a:r>
            <a:r>
              <a:rPr lang="ru-RU" sz="4800" dirty="0" err="1" smtClean="0">
                <a:solidFill>
                  <a:srgbClr val="7030A0"/>
                </a:solidFill>
              </a:rPr>
              <a:t>и</a:t>
            </a:r>
            <a:r>
              <a:rPr lang="ru-RU" sz="4800" dirty="0" err="1" smtClean="0">
                <a:solidFill>
                  <a:schemeClr val="accent2"/>
                </a:solidFill>
              </a:rPr>
              <a:t>е</a:t>
            </a:r>
            <a:r>
              <a:rPr lang="ru-RU" sz="4800" dirty="0" smtClean="0">
                <a:solidFill>
                  <a:srgbClr val="006600"/>
                </a:solidFill>
              </a:rPr>
              <a:t>»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>
              <a:solidFill>
                <a:srgbClr val="0066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512" y="1484784"/>
            <a:ext cx="2880320" cy="216024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4413" y="1122247"/>
            <a:ext cx="1956081" cy="15333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759" y="4378798"/>
            <a:ext cx="2448269" cy="19888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4869160"/>
            <a:ext cx="2592290" cy="17281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3068960"/>
            <a:ext cx="1368153" cy="21602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5782" y="1451242"/>
            <a:ext cx="2669220" cy="18722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2418" y="1388991"/>
            <a:ext cx="2448269" cy="17757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04340" y="4208874"/>
            <a:ext cx="3023658" cy="20406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2036" y="4797156"/>
            <a:ext cx="2088238" cy="15121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63889" y="2924947"/>
            <a:ext cx="2304254" cy="158417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7919" y="3647373"/>
            <a:ext cx="1584177" cy="12914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9460" y="1276302"/>
            <a:ext cx="1734299" cy="127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48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FF00"/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При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нци</a:t>
            </a:r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пы</a:t>
            </a:r>
            <a:r>
              <a:rPr lang="ru-RU" sz="3600" b="1" dirty="0" smtClean="0"/>
              <a:t>   </a:t>
            </a:r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пед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агог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ики</a:t>
            </a:r>
            <a:r>
              <a:rPr lang="ru-RU" sz="3600" b="1" dirty="0" smtClean="0"/>
              <a:t>  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оз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до</a:t>
            </a:r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ров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ле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ния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495800" cy="5445224"/>
          </a:xfrm>
          <a:solidFill>
            <a:srgbClr val="99FF66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ru-RU" dirty="0" smtClean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B050"/>
                </a:solidFill>
              </a:rPr>
              <a:t>сознательность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активность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66FF"/>
                </a:solidFill>
              </a:rPr>
              <a:t>наглядность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</a:rPr>
              <a:t>систематичность и последовательность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9900"/>
                </a:solidFill>
              </a:rPr>
              <a:t>постепенность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оступность и цикличность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66FF"/>
                </a:solidFill>
              </a:rPr>
              <a:t>непрерывность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499992" y="1412776"/>
            <a:ext cx="4644008" cy="5445224"/>
          </a:xfrm>
          <a:solidFill>
            <a:srgbClr val="99FF66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</a:rPr>
              <a:t>принцип активного обучения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6600"/>
                </a:solidFill>
              </a:rPr>
              <a:t>индивидуализация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FF0000"/>
                </a:solidFill>
              </a:rPr>
              <a:t> «Не  навреди!»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ормирование ответственности за своё здоровье и здоровье окружающих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01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5959EF"/>
                </a:solidFill>
              </a:rPr>
              <a:t>Спасибо    за    внимание!</a:t>
            </a:r>
            <a:endParaRPr lang="ru-RU" dirty="0">
              <a:solidFill>
                <a:srgbClr val="5959E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50405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dirty="0" smtClean="0">
                <a:solidFill>
                  <a:srgbClr val="FF0000"/>
                </a:solidFill>
              </a:rPr>
              <a:t> презентацию</a:t>
            </a:r>
            <a:r>
              <a:rPr lang="ru-RU" sz="5600" dirty="0" smtClean="0"/>
              <a:t>                                                        </a:t>
            </a:r>
            <a:r>
              <a:rPr lang="ru-RU" sz="16000" dirty="0" err="1" smtClean="0">
                <a:solidFill>
                  <a:schemeClr val="accent4">
                    <a:lumMod val="50000"/>
                  </a:schemeClr>
                </a:solidFill>
              </a:rPr>
              <a:t>Копчинская</a:t>
            </a:r>
            <a:endParaRPr lang="ru-RU" sz="16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подготовила</a:t>
            </a:r>
          </a:p>
          <a:p>
            <a:pPr marL="0" indent="0">
              <a:buNone/>
            </a:pPr>
            <a:r>
              <a:rPr lang="ru-RU" sz="8000" dirty="0" smtClean="0"/>
              <a:t>   </a:t>
            </a:r>
            <a:r>
              <a:rPr lang="ru-RU" sz="8000" dirty="0" smtClean="0">
                <a:solidFill>
                  <a:srgbClr val="FFC000"/>
                </a:solidFill>
              </a:rPr>
              <a:t>презентацию   </a:t>
            </a:r>
            <a:r>
              <a:rPr lang="ru-RU" sz="8000" dirty="0" smtClean="0"/>
              <a:t>                          </a:t>
            </a:r>
            <a:r>
              <a:rPr lang="ru-RU" sz="16000" dirty="0" smtClean="0">
                <a:solidFill>
                  <a:srgbClr val="7030A0"/>
                </a:solidFill>
              </a:rPr>
              <a:t>Надежда</a:t>
            </a:r>
          </a:p>
          <a:p>
            <a:pPr marL="0" indent="0">
              <a:buNone/>
            </a:pPr>
            <a:r>
              <a:rPr lang="ru-RU" sz="8000" dirty="0">
                <a:solidFill>
                  <a:srgbClr val="006600"/>
                </a:solidFill>
              </a:rPr>
              <a:t> </a:t>
            </a:r>
            <a:r>
              <a:rPr lang="ru-RU" sz="8000" dirty="0" smtClean="0">
                <a:solidFill>
                  <a:srgbClr val="006600"/>
                </a:solidFill>
              </a:rPr>
              <a:t>   подготовила                       </a:t>
            </a:r>
          </a:p>
          <a:p>
            <a:pPr marL="0" indent="0">
              <a:buNone/>
            </a:pPr>
            <a:r>
              <a:rPr lang="ru-RU" sz="3600" dirty="0" smtClean="0"/>
              <a:t>                                                                                                                                </a:t>
            </a:r>
            <a:r>
              <a:rPr lang="ru-RU" sz="16000" dirty="0" smtClean="0">
                <a:solidFill>
                  <a:srgbClr val="7030A0"/>
                </a:solidFill>
              </a:rPr>
              <a:t>Владимировна,</a:t>
            </a:r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   </a:t>
            </a:r>
            <a:r>
              <a:rPr lang="ru-RU" sz="9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презентацию </a:t>
            </a:r>
            <a:r>
              <a:rPr lang="ru-RU" sz="9600" dirty="0" smtClean="0"/>
              <a:t>      </a:t>
            </a:r>
            <a:r>
              <a:rPr lang="ru-RU" sz="2400" dirty="0" smtClean="0"/>
              <a:t>                               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                                                                                                                      </a:t>
            </a:r>
            <a:r>
              <a:rPr lang="ru-RU" sz="12800" dirty="0" smtClean="0">
                <a:solidFill>
                  <a:schemeClr val="accent4">
                    <a:lumMod val="50000"/>
                  </a:schemeClr>
                </a:solidFill>
              </a:rPr>
              <a:t>учитель начальной школы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</a:rPr>
              <a:t>подготовила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11200" dirty="0" smtClean="0">
                <a:solidFill>
                  <a:schemeClr val="accent4">
                    <a:lumMod val="75000"/>
                  </a:schemeClr>
                </a:solidFill>
              </a:rPr>
              <a:t>презентацию    </a:t>
            </a:r>
            <a:r>
              <a:rPr lang="ru-RU" sz="11200" dirty="0" smtClean="0"/>
              <a:t>            </a:t>
            </a:r>
            <a:r>
              <a:rPr lang="ru-RU" sz="11200" dirty="0" smtClean="0">
                <a:solidFill>
                  <a:schemeClr val="accent1">
                    <a:lumMod val="50000"/>
                  </a:schemeClr>
                </a:solidFill>
              </a:rPr>
              <a:t>МАОУ СОШ № 187     </a:t>
            </a:r>
          </a:p>
          <a:p>
            <a:pPr marL="0" indent="0">
              <a:buNone/>
            </a:pPr>
            <a:r>
              <a:rPr lang="ru-RU" sz="11200" dirty="0" smtClean="0">
                <a:solidFill>
                  <a:schemeClr val="accent4">
                    <a:lumMod val="75000"/>
                  </a:schemeClr>
                </a:solidFill>
              </a:rPr>
              <a:t>подготовила   </a:t>
            </a:r>
            <a:r>
              <a:rPr lang="ru-RU" sz="11200" dirty="0" smtClean="0"/>
              <a:t>              </a:t>
            </a:r>
            <a:r>
              <a:rPr lang="ru-RU" sz="11200" dirty="0" smtClean="0">
                <a:solidFill>
                  <a:schemeClr val="accent1">
                    <a:lumMod val="50000"/>
                  </a:schemeClr>
                </a:solidFill>
              </a:rPr>
              <a:t>г. Нижний Новгород, 2015 год  </a:t>
            </a:r>
          </a:p>
          <a:p>
            <a:pPr marL="0" indent="0">
              <a:buNone/>
            </a:pPr>
            <a:r>
              <a:rPr lang="ru-RU" sz="3600" dirty="0" smtClean="0"/>
              <a:t>                                                                                                                                                             </a:t>
            </a:r>
            <a:r>
              <a:rPr lang="ru-RU" sz="2800" dirty="0" smtClean="0"/>
              <a:t>2015</a:t>
            </a:r>
            <a:endParaRPr lang="ru-RU" sz="3600" dirty="0"/>
          </a:p>
          <a:p>
            <a:pPr marL="0" indent="0">
              <a:buNone/>
            </a:pPr>
            <a:r>
              <a:rPr lang="ru-RU" sz="4000" dirty="0"/>
              <a:t>п</a:t>
            </a:r>
            <a:r>
              <a:rPr lang="ru-RU" sz="4000" dirty="0" smtClean="0"/>
              <a:t>резентацию      </a:t>
            </a:r>
            <a:r>
              <a:rPr lang="ru-RU" sz="3600" dirty="0" smtClean="0"/>
              <a:t>                        </a:t>
            </a:r>
            <a:endParaRPr lang="ru-RU" sz="12800" dirty="0" smtClean="0"/>
          </a:p>
        </p:txBody>
      </p:sp>
    </p:spTree>
    <p:extLst>
      <p:ext uri="{BB962C8B-B14F-4D97-AF65-F5344CB8AC3E}">
        <p14:creationId xmlns:p14="http://schemas.microsoft.com/office/powerpoint/2010/main" val="64120255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182</Words>
  <Application>Microsoft Office PowerPoint</Application>
  <PresentationFormat>Экран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Формирование культуры  здорового и безопасного образа жизни учащихся в условиях образовательного процесса и организации дополнительного образования детей в школе.</vt:lpstr>
      <vt:lpstr>Необходимость использования здоровьесберегающих технологий в современном образовательном процессе.</vt:lpstr>
      <vt:lpstr>УРОКИ ЗДОРОВЬЯ в начальной школе</vt:lpstr>
      <vt:lpstr>Отношение          учащихся                       к             УРОКАМ          ЗДОРОВЬЯ</vt:lpstr>
      <vt:lpstr>Программа дополнительного образования «Радость движения»</vt:lpstr>
      <vt:lpstr>Кружок  «Бисероплетение» </vt:lpstr>
      <vt:lpstr>Принципы   педагогики   оздоровления.</vt:lpstr>
      <vt:lpstr>Спасибо    за    внимание!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культуры  здорового и безопасного образа жизни учащихся в условиях образовательного процесса и организации дополнительного образования детей.</dc:title>
  <dc:creator>RePack by Diakov</dc:creator>
  <cp:lastModifiedBy>RePack by Diakov</cp:lastModifiedBy>
  <cp:revision>35</cp:revision>
  <dcterms:created xsi:type="dcterms:W3CDTF">2015-04-27T16:26:58Z</dcterms:created>
  <dcterms:modified xsi:type="dcterms:W3CDTF">2015-10-26T17:47:21Z</dcterms:modified>
</cp:coreProperties>
</file>