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99" r:id="rId2"/>
    <p:sldId id="267" r:id="rId3"/>
    <p:sldId id="268" r:id="rId4"/>
    <p:sldId id="260" r:id="rId5"/>
    <p:sldId id="288" r:id="rId6"/>
    <p:sldId id="261" r:id="rId7"/>
    <p:sldId id="262" r:id="rId8"/>
    <p:sldId id="265" r:id="rId9"/>
    <p:sldId id="266" r:id="rId10"/>
    <p:sldId id="270" r:id="rId11"/>
    <p:sldId id="271" r:id="rId12"/>
    <p:sldId id="272" r:id="rId13"/>
    <p:sldId id="273" r:id="rId14"/>
    <p:sldId id="275" r:id="rId15"/>
    <p:sldId id="276" r:id="rId16"/>
    <p:sldId id="277" r:id="rId17"/>
    <p:sldId id="278" r:id="rId18"/>
    <p:sldId id="279" r:id="rId19"/>
    <p:sldId id="281" r:id="rId20"/>
    <p:sldId id="290" r:id="rId21"/>
    <p:sldId id="282" r:id="rId22"/>
    <p:sldId id="283" r:id="rId23"/>
    <p:sldId id="284" r:id="rId24"/>
    <p:sldId id="291" r:id="rId25"/>
    <p:sldId id="296" r:id="rId2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008000"/>
    <a:srgbClr val="0000FF"/>
    <a:srgbClr val="0066FF"/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EBF457-1D51-4AB9-B683-F7B9170E94FC}" type="datetimeFigureOut">
              <a:rPr lang="ru-RU" smtClean="0"/>
              <a:pPr/>
              <a:t>19.11.2015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A3DFC8-F72E-450B-AED1-62BF69F1008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63344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A3DFC8-F72E-450B-AED1-62BF69F10084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29240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EBBDAC-D485-42AA-86BF-5C85E846E258}" type="datetimeFigureOut">
              <a:rPr lang="ru-RU"/>
              <a:pPr>
                <a:defRPr/>
              </a:pPr>
              <a:t>19.11.2015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9C76A9-95B9-4087-A524-87748EB075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D8D798-656F-42F2-909C-19FCAFBBA8C9}" type="datetimeFigureOut">
              <a:rPr lang="ru-RU"/>
              <a:pPr>
                <a:defRPr/>
              </a:pPr>
              <a:t>19.11.2015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98429F-F5B7-4056-94CF-8A9024132F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4EE822-4EE9-4FC6-AC74-861D29B1686C}" type="datetimeFigureOut">
              <a:rPr lang="ru-RU"/>
              <a:pPr>
                <a:defRPr/>
              </a:pPr>
              <a:t>19.11.2015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E1B3BA-FF5B-408B-898F-458715DD57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4B274C-A1E8-4D6B-BC29-903BAD311734}" type="datetimeFigureOut">
              <a:rPr lang="ru-RU"/>
              <a:pPr>
                <a:defRPr/>
              </a:pPr>
              <a:t>19.11.2015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B1BFF5-BD96-4694-AFD4-4F18A07D29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0F2F29-B94D-481F-BA9E-6154B629F468}" type="datetimeFigureOut">
              <a:rPr lang="ru-RU"/>
              <a:pPr>
                <a:defRPr/>
              </a:pPr>
              <a:t>19.11.2015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C99260-731D-4A7C-9B9C-C80621F558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1E3E6F-2937-45D0-9F6A-6133DE952831}" type="datetimeFigureOut">
              <a:rPr lang="ru-RU"/>
              <a:pPr>
                <a:defRPr/>
              </a:pPr>
              <a:t>19.11.2015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217EAF-8008-4330-B048-2401A9ACFC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5A4FDF-5630-4349-ACC1-752ED76BDA38}" type="datetimeFigureOut">
              <a:rPr lang="ru-RU"/>
              <a:pPr>
                <a:defRPr/>
              </a:pPr>
              <a:t>19.11.2015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D95598-BF7A-4D49-85B8-1FA94A27D6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67D0CB-C8E0-4C9F-B3EB-9A1CF2757399}" type="datetimeFigureOut">
              <a:rPr lang="ru-RU"/>
              <a:pPr>
                <a:defRPr/>
              </a:pPr>
              <a:t>19.11.2015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10B630-AF0E-4A41-82CB-E24976E8A9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65E616-8B98-4F62-8A9B-471ABE9EEBB4}" type="datetimeFigureOut">
              <a:rPr lang="ru-RU"/>
              <a:pPr>
                <a:defRPr/>
              </a:pPr>
              <a:t>19.11.2015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250597-AA7C-4DC5-8B0E-725C97C3C2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5C4309-76C7-4CA8-936C-D1E8163FB842}" type="datetimeFigureOut">
              <a:rPr lang="ru-RU"/>
              <a:pPr>
                <a:defRPr/>
              </a:pPr>
              <a:t>19.11.2015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06C6F1-43F3-413B-8A84-75B89025C2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D0AE85-2221-4949-AE0B-18C5D4AB4A08}" type="datetimeFigureOut">
              <a:rPr lang="ru-RU"/>
              <a:pPr>
                <a:defRPr/>
              </a:pPr>
              <a:t>19.11.2015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195A41-88E0-46C6-BC86-FB7656BADE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CB9FFD1-8A70-4829-91AB-1EDFA4EE3102}" type="datetimeFigureOut">
              <a:rPr lang="ru-RU"/>
              <a:pPr>
                <a:defRPr/>
              </a:pPr>
              <a:t>19.11.2015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38E0415-AD07-44CE-BE26-7ECBBE5EBE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н для презентации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73955" y="0"/>
            <a:ext cx="9324527" cy="685799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 rot="9959693">
            <a:off x="2262603" y="2482651"/>
            <a:ext cx="4104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 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 rot="10800000" flipV="1">
            <a:off x="2483768" y="-182678"/>
            <a:ext cx="64807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     </a:t>
            </a:r>
          </a:p>
          <a:p>
            <a:endParaRPr lang="ru-RU" dirty="0"/>
          </a:p>
          <a:p>
            <a:r>
              <a:rPr lang="ru-RU" dirty="0" smtClean="0"/>
              <a:t>	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МДОБУ «ЦРР» - детский сад № 43  МО  </a:t>
            </a:r>
          </a:p>
          <a:p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Кореновский район </a:t>
            </a:r>
          </a:p>
          <a:p>
            <a:r>
              <a:rPr lang="ru-RU" dirty="0" smtClean="0"/>
              <a:t>	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1187624" y="1484784"/>
            <a:ext cx="7632848" cy="2088232"/>
          </a:xfrm>
          <a:prstGeom prst="rect">
            <a:avLst/>
          </a:prstGeom>
          <a:noFill/>
        </p:spPr>
        <p:txBody>
          <a:bodyPr wrap="square" rtlCol="0">
            <a:prstTxWarp prst="textInflate">
              <a:avLst/>
            </a:prstTxWarp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СОВРЕМЕННЫЕ ЗДОРОВЬЕСБЕРЕГАЮЩИЕ ТЕХНОЛОГИИ,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ИСПОЛЬЗУЕМЫЕ В ДЕТСКОМ САДУ.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51921" y="5975569"/>
            <a:ext cx="5292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Выполнила: воспитатель Е.Д. </a:t>
            </a:r>
            <a:r>
              <a:rPr lang="ru-RU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Цуканова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256" y="3573016"/>
            <a:ext cx="3697720" cy="30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804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а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1"/>
            <a:ext cx="9143999" cy="6857999"/>
          </a:xfrm>
          <a:prstGeom prst="rect">
            <a:avLst/>
          </a:prstGeom>
        </p:spPr>
      </p:pic>
      <p:sp>
        <p:nvSpPr>
          <p:cNvPr id="3" name="Овал 2"/>
          <p:cNvSpPr/>
          <p:nvPr/>
        </p:nvSpPr>
        <p:spPr>
          <a:xfrm>
            <a:off x="1115616" y="188640"/>
            <a:ext cx="6984776" cy="864096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2123728" y="260648"/>
            <a:ext cx="50405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CC0099"/>
                </a:solidFill>
                <a:latin typeface="Franklin Gothic Medium Cond" pitchFamily="34" charset="0"/>
              </a:rPr>
              <a:t>Пальчиковая гимнастика</a:t>
            </a:r>
            <a:endParaRPr lang="ru-RU" sz="4000" dirty="0">
              <a:solidFill>
                <a:srgbClr val="CC0099"/>
              </a:solidFill>
              <a:latin typeface="Franklin Gothic Medium Cond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16216" y="4005064"/>
            <a:ext cx="237626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i="1" dirty="0" smtClean="0">
              <a:solidFill>
                <a:srgbClr val="002060"/>
              </a:solidFill>
            </a:endParaRPr>
          </a:p>
          <a:p>
            <a:r>
              <a:rPr lang="ru-RU" sz="2000" i="1" dirty="0" smtClean="0">
                <a:solidFill>
                  <a:srgbClr val="002060"/>
                </a:solidFill>
              </a:rPr>
              <a:t>Разотру ладошки сильно,</a:t>
            </a:r>
            <a:br>
              <a:rPr lang="ru-RU" sz="2000" i="1" dirty="0" smtClean="0">
                <a:solidFill>
                  <a:srgbClr val="002060"/>
                </a:solidFill>
              </a:rPr>
            </a:br>
            <a:r>
              <a:rPr lang="ru-RU" sz="2000" i="1" dirty="0" smtClean="0">
                <a:solidFill>
                  <a:srgbClr val="002060"/>
                </a:solidFill>
              </a:rPr>
              <a:t>Каждый пальчик покручу.</a:t>
            </a:r>
            <a:br>
              <a:rPr lang="ru-RU" sz="2000" i="1" dirty="0" smtClean="0">
                <a:solidFill>
                  <a:srgbClr val="002060"/>
                </a:solidFill>
              </a:rPr>
            </a:br>
            <a:r>
              <a:rPr lang="ru-RU" sz="2000" i="1" dirty="0" smtClean="0">
                <a:solidFill>
                  <a:srgbClr val="002060"/>
                </a:solidFill>
              </a:rPr>
              <a:t>Поздороваюсь со всеми,</a:t>
            </a:r>
            <a:br>
              <a:rPr lang="ru-RU" sz="2000" i="1" dirty="0" smtClean="0">
                <a:solidFill>
                  <a:srgbClr val="002060"/>
                </a:solidFill>
              </a:rPr>
            </a:br>
            <a:r>
              <a:rPr lang="ru-RU" sz="2000" i="1" dirty="0" smtClean="0">
                <a:solidFill>
                  <a:srgbClr val="002060"/>
                </a:solidFill>
              </a:rPr>
              <a:t>Никого не обойду.</a:t>
            </a:r>
            <a:br>
              <a:rPr lang="ru-RU" sz="2000" i="1" dirty="0" smtClean="0">
                <a:solidFill>
                  <a:srgbClr val="002060"/>
                </a:solidFill>
              </a:rPr>
            </a:br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8817" y="1241375"/>
            <a:ext cx="3627561" cy="272067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009" y="3998220"/>
            <a:ext cx="3692951" cy="276971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009" y="1199317"/>
            <a:ext cx="3582188" cy="26866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а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sp>
        <p:nvSpPr>
          <p:cNvPr id="3" name="Овал 2"/>
          <p:cNvSpPr/>
          <p:nvPr/>
        </p:nvSpPr>
        <p:spPr>
          <a:xfrm>
            <a:off x="1115616" y="188640"/>
            <a:ext cx="6840760" cy="936104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2411760" y="260648"/>
            <a:ext cx="46805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CC0099"/>
                </a:solidFill>
                <a:latin typeface="Franklin Gothic Medium Cond" pitchFamily="34" charset="0"/>
              </a:rPr>
              <a:t>Гимнастика для глаз</a:t>
            </a:r>
            <a:endParaRPr lang="ru-RU" sz="4400" dirty="0">
              <a:solidFill>
                <a:srgbClr val="CC0099"/>
              </a:solidFill>
              <a:latin typeface="Franklin Gothic Medium Cond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1560" y="4437112"/>
            <a:ext cx="302433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 smtClean="0">
                <a:solidFill>
                  <a:srgbClr val="002060"/>
                </a:solidFill>
              </a:rPr>
              <a:t>ежедневно по 3-5 мин. в любое свободное время; в зависимости от интенсивности зрительной нагрузки</a:t>
            </a:r>
            <a:endParaRPr lang="ru-RU" sz="2000" i="1" dirty="0">
              <a:solidFill>
                <a:srgbClr val="002060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1196751"/>
            <a:ext cx="4098709" cy="307403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1071" y="3284984"/>
            <a:ext cx="4464496" cy="33483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а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</p:spPr>
      </p:pic>
      <p:sp>
        <p:nvSpPr>
          <p:cNvPr id="3" name="Овал 2"/>
          <p:cNvSpPr/>
          <p:nvPr/>
        </p:nvSpPr>
        <p:spPr>
          <a:xfrm>
            <a:off x="1187624" y="260648"/>
            <a:ext cx="7200800" cy="936104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475656" y="332656"/>
            <a:ext cx="65527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CC0099"/>
                </a:solidFill>
                <a:latin typeface="Franklin Gothic Medium Cond" pitchFamily="34" charset="0"/>
              </a:rPr>
              <a:t>        Дыхательная гимнастика</a:t>
            </a:r>
            <a:endParaRPr lang="ru-RU" sz="4000" dirty="0">
              <a:solidFill>
                <a:srgbClr val="CC0099"/>
              </a:solidFill>
              <a:latin typeface="Franklin Gothic Medium Cond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9512" y="5085184"/>
            <a:ext cx="432048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 smtClean="0">
                <a:solidFill>
                  <a:srgbClr val="002060"/>
                </a:solidFill>
              </a:rPr>
              <a:t>Активизируется кислородный обмен во всех тканях организма, что способствует нормализации и оптимизации его работы в целом</a:t>
            </a:r>
            <a:r>
              <a:rPr lang="ru-RU" i="1" dirty="0" smtClean="0">
                <a:solidFill>
                  <a:srgbClr val="002060"/>
                </a:solidFill>
              </a:rPr>
              <a:t>.</a:t>
            </a:r>
            <a:endParaRPr lang="ru-RU" i="1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79504" y="1772816"/>
            <a:ext cx="43569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 smtClean="0">
                <a:solidFill>
                  <a:srgbClr val="000099"/>
                </a:solidFill>
              </a:rPr>
              <a:t>проводится в различных формах физкультурно-оздоровительной работы.</a:t>
            </a:r>
            <a:endParaRPr lang="ru-RU" sz="2000" i="1" dirty="0">
              <a:solidFill>
                <a:srgbClr val="000099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389" y="1480569"/>
            <a:ext cx="4366603" cy="327495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6234" y="3140968"/>
            <a:ext cx="4471755" cy="35085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а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3" name="Овал 2"/>
          <p:cNvSpPr/>
          <p:nvPr/>
        </p:nvSpPr>
        <p:spPr>
          <a:xfrm>
            <a:off x="827584" y="188640"/>
            <a:ext cx="7488832" cy="1008112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dirty="0">
              <a:solidFill>
                <a:srgbClr val="CC0099"/>
              </a:solidFill>
              <a:latin typeface="Franklin Gothic Medium Cond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3568" y="332656"/>
            <a:ext cx="78488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CC0099"/>
                </a:solidFill>
                <a:latin typeface="Franklin Gothic Medium Cond" pitchFamily="34" charset="0"/>
              </a:rPr>
              <a:t>                 Гимнастика бодрящая</a:t>
            </a:r>
            <a:endParaRPr lang="ru-RU" sz="4000" dirty="0">
              <a:solidFill>
                <a:srgbClr val="CC0099"/>
              </a:solidFill>
              <a:latin typeface="Franklin Gothic Medium Cond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99992" y="1196752"/>
            <a:ext cx="45365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spc="-100" dirty="0" smtClean="0">
                <a:solidFill>
                  <a:srgbClr val="000099"/>
                </a:solidFill>
              </a:rPr>
              <a:t>проводится после дневного сна, форма проведения различна: упражнения </a:t>
            </a:r>
          </a:p>
          <a:p>
            <a:r>
              <a:rPr lang="ru-RU" sz="2000" i="1" spc="-100" dirty="0" smtClean="0">
                <a:solidFill>
                  <a:srgbClr val="000099"/>
                </a:solidFill>
              </a:rPr>
              <a:t> на кроватках, обширное умывание,</a:t>
            </a:r>
          </a:p>
          <a:p>
            <a:r>
              <a:rPr lang="ru-RU" sz="2000" i="1" spc="-100" dirty="0" smtClean="0">
                <a:solidFill>
                  <a:srgbClr val="000099"/>
                </a:solidFill>
              </a:rPr>
              <a:t>ходьба по коврикам «здоровья» и т.д.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18962" y="4293096"/>
            <a:ext cx="3888434" cy="247920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7" y="4077072"/>
            <a:ext cx="4067944" cy="269522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1340768"/>
            <a:ext cx="4067944" cy="273630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18962" y="2502173"/>
            <a:ext cx="3888433" cy="17909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а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</p:pic>
      <p:sp>
        <p:nvSpPr>
          <p:cNvPr id="3" name="Блок-схема: альтернативный процесс 2"/>
          <p:cNvSpPr/>
          <p:nvPr/>
        </p:nvSpPr>
        <p:spPr>
          <a:xfrm>
            <a:off x="395536" y="476672"/>
            <a:ext cx="8280920" cy="1008112"/>
          </a:xfrm>
          <a:prstGeom prst="flowChartAlternateProcess">
            <a:avLst/>
          </a:prstGeom>
          <a:solidFill>
            <a:schemeClr val="accent4">
              <a:lumMod val="40000"/>
              <a:lumOff val="60000"/>
            </a:schemeClr>
          </a:solidFill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95536" y="188640"/>
            <a:ext cx="82809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008000"/>
                </a:solidFill>
                <a:latin typeface="Franklin Gothic Medium Cond" pitchFamily="34" charset="0"/>
              </a:rPr>
              <a:t>    </a:t>
            </a:r>
          </a:p>
          <a:p>
            <a:r>
              <a:rPr lang="ru-RU" sz="3600" dirty="0" smtClean="0">
                <a:solidFill>
                  <a:srgbClr val="008000"/>
                </a:solidFill>
                <a:latin typeface="Franklin Gothic Medium Cond" pitchFamily="34" charset="0"/>
              </a:rPr>
              <a:t>Технологии обучения здоровому образу жизни</a:t>
            </a:r>
            <a:endParaRPr lang="ru-RU" sz="3600" dirty="0">
              <a:solidFill>
                <a:srgbClr val="008000"/>
              </a:solidFill>
              <a:latin typeface="Franklin Gothic Medium Cond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8" y="1643050"/>
            <a:ext cx="835292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3600" dirty="0" smtClean="0">
                <a:solidFill>
                  <a:srgbClr val="CC0099"/>
                </a:solidFill>
                <a:latin typeface="Franklin Gothic Medium Cond" pitchFamily="34" charset="0"/>
              </a:rPr>
              <a:t>   Утренняя гимнастика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3600" dirty="0" smtClean="0">
                <a:solidFill>
                  <a:srgbClr val="CC0099"/>
                </a:solidFill>
                <a:latin typeface="Franklin Gothic Medium Cond" pitchFamily="34" charset="0"/>
              </a:rPr>
              <a:t>   Физкультурные занятия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3600" dirty="0" smtClean="0">
                <a:solidFill>
                  <a:srgbClr val="CC0099"/>
                </a:solidFill>
                <a:latin typeface="Franklin Gothic Medium Cond" pitchFamily="34" charset="0"/>
              </a:rPr>
              <a:t>    Занятия из серии «Азбука здоровья»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3600" dirty="0" smtClean="0">
                <a:solidFill>
                  <a:srgbClr val="CC0099"/>
                </a:solidFill>
                <a:latin typeface="Franklin Gothic Medium Cond" pitchFamily="34" charset="0"/>
              </a:rPr>
              <a:t>    </a:t>
            </a:r>
            <a:r>
              <a:rPr lang="ru-RU" sz="3600" dirty="0" err="1" smtClean="0">
                <a:solidFill>
                  <a:srgbClr val="CC0099"/>
                </a:solidFill>
                <a:latin typeface="Franklin Gothic Medium Cond" pitchFamily="34" charset="0"/>
              </a:rPr>
              <a:t>Самомассаж</a:t>
            </a:r>
            <a:endParaRPr lang="ru-RU" sz="3600" dirty="0" smtClean="0">
              <a:solidFill>
                <a:srgbClr val="CC0099"/>
              </a:solidFill>
              <a:latin typeface="Franklin Gothic Medium Cond" pitchFamily="34" charset="0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3600" dirty="0" smtClean="0">
                <a:solidFill>
                  <a:srgbClr val="CC0099"/>
                </a:solidFill>
                <a:latin typeface="Franklin Gothic Medium Cond" pitchFamily="34" charset="0"/>
              </a:rPr>
              <a:t>    Активный отдых</a:t>
            </a:r>
            <a:endParaRPr lang="ru-RU" sz="3600" dirty="0">
              <a:solidFill>
                <a:srgbClr val="CC0099"/>
              </a:solidFill>
              <a:latin typeface="Franklin Gothic Medium Cond" pitchFamily="34" charset="0"/>
            </a:endParaRPr>
          </a:p>
        </p:txBody>
      </p:sp>
      <p:pic>
        <p:nvPicPr>
          <p:cNvPr id="2050" name="Picture 2" descr="C:\Documents and Settings\admin\Рабочий стол\на педсовет\0_71e45_85ba45ba_xl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15140" y="4071942"/>
            <a:ext cx="2047875" cy="2438400"/>
          </a:xfrm>
          <a:prstGeom prst="rect">
            <a:avLst/>
          </a:prstGeom>
          <a:noFill/>
        </p:spPr>
      </p:pic>
      <p:pic>
        <p:nvPicPr>
          <p:cNvPr id="2051" name="Picture 3" descr="C:\Documents and Settings\admin\Рабочий стол\на педсовет\velosiped_i_rebenok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9058" y="4357694"/>
            <a:ext cx="2143140" cy="21431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а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4" name="Овал 3"/>
          <p:cNvSpPr/>
          <p:nvPr/>
        </p:nvSpPr>
        <p:spPr>
          <a:xfrm>
            <a:off x="827584" y="260648"/>
            <a:ext cx="7416824" cy="1008112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619672" y="404664"/>
            <a:ext cx="63367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CC0099"/>
                </a:solidFill>
                <a:latin typeface="Franklin Gothic Medium Cond" pitchFamily="34" charset="0"/>
              </a:rPr>
              <a:t>          Утренняя гимнастика</a:t>
            </a:r>
            <a:endParaRPr lang="ru-RU" sz="4000" dirty="0">
              <a:solidFill>
                <a:srgbClr val="CC0099"/>
              </a:solidFill>
              <a:latin typeface="Franklin Gothic Medium Cond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520" y="1268760"/>
            <a:ext cx="43204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Точно знаем: по утрам</a:t>
            </a:r>
          </a:p>
          <a:p>
            <a:r>
              <a:rPr lang="ru-RU" b="1" i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Взрослым всем и малышам</a:t>
            </a:r>
          </a:p>
          <a:p>
            <a:r>
              <a:rPr lang="ru-RU" b="1" i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Чтоб стать сильным и здоровым,</a:t>
            </a:r>
          </a:p>
          <a:p>
            <a:r>
              <a:rPr lang="ru-RU" b="1" i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Не болеть и быть весёлым,</a:t>
            </a:r>
          </a:p>
          <a:p>
            <a:r>
              <a:rPr lang="ru-RU" b="1" i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Надо быстро просыпаться и зарядкой заниматься.</a:t>
            </a:r>
            <a:endParaRPr lang="ru-RU" b="1" i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3179296"/>
            <a:ext cx="4653419" cy="349006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1523" y="1412776"/>
            <a:ext cx="4128459" cy="3096344"/>
          </a:xfrm>
          <a:prstGeom prst="rect">
            <a:avLst/>
          </a:prstGeom>
        </p:spPr>
      </p:pic>
      <p:pic>
        <p:nvPicPr>
          <p:cNvPr id="1026" name="Picture 2" descr="C:\Documents and Settings\admin\Рабочий стол\на педсовет\0_71e45_85ba45ba_xl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57950" y="4830514"/>
            <a:ext cx="1285884" cy="15310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а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3" name="Овал 2"/>
          <p:cNvSpPr/>
          <p:nvPr/>
        </p:nvSpPr>
        <p:spPr>
          <a:xfrm>
            <a:off x="827584" y="260648"/>
            <a:ext cx="7488832" cy="1008112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403648" y="404664"/>
            <a:ext cx="65527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CC0099"/>
                </a:solidFill>
                <a:latin typeface="Franklin Gothic Medium Cond" pitchFamily="34" charset="0"/>
              </a:rPr>
              <a:t>        Физкультурные занятия</a:t>
            </a:r>
            <a:endParaRPr lang="ru-RU" sz="4000" dirty="0">
              <a:solidFill>
                <a:srgbClr val="CC0099"/>
              </a:solidFill>
              <a:latin typeface="Franklin Gothic Medium Cond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27584" y="1484784"/>
            <a:ext cx="38884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 smtClean="0">
                <a:solidFill>
                  <a:srgbClr val="000099"/>
                </a:solidFill>
              </a:rPr>
              <a:t>Занятия проводятся в соответствии программой, по которой работает ДОУ</a:t>
            </a:r>
            <a:endParaRPr lang="ru-RU" sz="2000" i="1" dirty="0">
              <a:solidFill>
                <a:srgbClr val="000099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6844" y="3283058"/>
            <a:ext cx="4472323" cy="347090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7532" y="4079272"/>
            <a:ext cx="3573421" cy="268006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14625" y="1348503"/>
            <a:ext cx="2297066" cy="26576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а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</p:spPr>
      </p:pic>
      <p:sp>
        <p:nvSpPr>
          <p:cNvPr id="3" name="Овал 2"/>
          <p:cNvSpPr/>
          <p:nvPr/>
        </p:nvSpPr>
        <p:spPr>
          <a:xfrm>
            <a:off x="683568" y="260648"/>
            <a:ext cx="7848872" cy="1008112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827584" y="404664"/>
            <a:ext cx="76328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CC0099"/>
                </a:solidFill>
                <a:latin typeface="Franklin Gothic Medium Cond" pitchFamily="34" charset="0"/>
              </a:rPr>
              <a:t>   Занятия из серии «Азбука здоровья</a:t>
            </a:r>
            <a:endParaRPr lang="ru-RU" sz="4000" dirty="0">
              <a:solidFill>
                <a:srgbClr val="CC0099"/>
              </a:solidFill>
              <a:latin typeface="Franklin Gothic Medium Cond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644" y="1988840"/>
            <a:ext cx="4248473" cy="340952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1999" y="3068960"/>
            <a:ext cx="4303100" cy="34095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а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sp>
        <p:nvSpPr>
          <p:cNvPr id="3" name="Овал 2"/>
          <p:cNvSpPr/>
          <p:nvPr/>
        </p:nvSpPr>
        <p:spPr>
          <a:xfrm>
            <a:off x="971600" y="260648"/>
            <a:ext cx="7128792" cy="936104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979712" y="332656"/>
            <a:ext cx="53285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CC0099"/>
                </a:solidFill>
                <a:latin typeface="Franklin Gothic Medium Cond" pitchFamily="34" charset="0"/>
              </a:rPr>
              <a:t>           </a:t>
            </a:r>
            <a:r>
              <a:rPr lang="ru-RU" sz="4000" dirty="0" err="1" smtClean="0">
                <a:solidFill>
                  <a:srgbClr val="CC0099"/>
                </a:solidFill>
                <a:latin typeface="Franklin Gothic Medium Cond" pitchFamily="34" charset="0"/>
              </a:rPr>
              <a:t>Самомассаж</a:t>
            </a:r>
            <a:endParaRPr lang="ru-RU" sz="4000" dirty="0">
              <a:solidFill>
                <a:srgbClr val="CC0099"/>
              </a:solidFill>
              <a:latin typeface="Franklin Gothic Medium Cond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9512" y="1412776"/>
            <a:ext cx="424847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Самомассаж</a:t>
            </a:r>
            <a:r>
              <a:rPr lang="ru-RU" sz="20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проводится                                      в игровой форме ежедневно,                                                  в виде пятиминутного занятия                                         или в виде динамической паузы                                на занятиях.  </a:t>
            </a:r>
            <a:r>
              <a:rPr lang="ru-RU" sz="2000" i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       </a:t>
            </a:r>
          </a:p>
          <a:p>
            <a:r>
              <a:rPr lang="ru-RU" sz="20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ru-RU" sz="2000" dirty="0" smtClean="0">
                <a:solidFill>
                  <a:srgbClr val="000099"/>
                </a:solidFill>
                <a:latin typeface="+mj-lt"/>
              </a:rPr>
              <a:t> </a:t>
            </a:r>
          </a:p>
          <a:p>
            <a:endParaRPr lang="ru-RU" sz="2000" dirty="0" smtClean="0">
              <a:solidFill>
                <a:srgbClr val="000099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4034" y="1268759"/>
            <a:ext cx="3803915" cy="263931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08036" y="3967320"/>
            <a:ext cx="3755910" cy="272167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3187991"/>
            <a:ext cx="4668011" cy="35010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а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</p:spPr>
      </p:pic>
      <p:sp>
        <p:nvSpPr>
          <p:cNvPr id="3" name="Овал 2"/>
          <p:cNvSpPr/>
          <p:nvPr/>
        </p:nvSpPr>
        <p:spPr>
          <a:xfrm>
            <a:off x="1043608" y="260648"/>
            <a:ext cx="7056784" cy="864096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475656" y="260648"/>
            <a:ext cx="63367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CC0099"/>
                </a:solidFill>
                <a:latin typeface="Franklin Gothic Medium Cond" pitchFamily="34" charset="0"/>
              </a:rPr>
              <a:t>                Активный отдых</a:t>
            </a:r>
            <a:endParaRPr lang="ru-RU" sz="4000" dirty="0">
              <a:solidFill>
                <a:srgbClr val="CC0099"/>
              </a:solidFill>
              <a:latin typeface="Franklin Gothic Medium Cond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7544" y="1196752"/>
            <a:ext cx="79208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0099"/>
                </a:solidFill>
              </a:rPr>
              <a:t>   </a:t>
            </a:r>
            <a:r>
              <a:rPr lang="ru-RU" sz="2000" i="1" dirty="0" smtClean="0">
                <a:solidFill>
                  <a:srgbClr val="000099"/>
                </a:solidFill>
              </a:rPr>
              <a:t>физкультурные праздники, досуги, развлечения, дни здоровья</a:t>
            </a:r>
            <a:endParaRPr lang="ru-RU" sz="2000" i="1" dirty="0">
              <a:solidFill>
                <a:srgbClr val="000099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8694" y="1596862"/>
            <a:ext cx="3812480" cy="250759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9868" y="4248473"/>
            <a:ext cx="4222496" cy="249289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8694" y="4131078"/>
            <a:ext cx="3812480" cy="261029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9868" y="1596862"/>
            <a:ext cx="4222496" cy="26099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524328" y="3645024"/>
            <a:ext cx="12961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spc="-190" dirty="0" smtClean="0">
                <a:solidFill>
                  <a:srgbClr val="FF0000"/>
                </a:solidFill>
                <a:latin typeface="Franklin Gothic Medium Cond" pitchFamily="34" charset="0"/>
              </a:rPr>
              <a:t>,,</a:t>
            </a:r>
            <a:endParaRPr lang="ru-RU" sz="4400" spc="-190" dirty="0">
              <a:solidFill>
                <a:srgbClr val="FF0000"/>
              </a:solidFill>
              <a:latin typeface="Franklin Gothic Medium Con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а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</p:spPr>
      </p:pic>
      <p:sp>
        <p:nvSpPr>
          <p:cNvPr id="3" name="Овал 2"/>
          <p:cNvSpPr/>
          <p:nvPr/>
        </p:nvSpPr>
        <p:spPr>
          <a:xfrm>
            <a:off x="1043608" y="260648"/>
            <a:ext cx="7056784" cy="864096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475656" y="260648"/>
            <a:ext cx="63367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CC0099"/>
                </a:solidFill>
                <a:latin typeface="Franklin Gothic Medium Cond" pitchFamily="34" charset="0"/>
              </a:rPr>
              <a:t>                Активный отдых</a:t>
            </a:r>
            <a:endParaRPr lang="ru-RU" sz="4000" dirty="0">
              <a:solidFill>
                <a:srgbClr val="CC0099"/>
              </a:solidFill>
              <a:latin typeface="Franklin Gothic Medium Cond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9512" y="1196752"/>
            <a:ext cx="5400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solidFill>
                  <a:srgbClr val="000099"/>
                </a:solidFill>
              </a:rPr>
              <a:t> </a:t>
            </a:r>
            <a:r>
              <a:rPr lang="ru-RU" sz="2000" i="1" dirty="0" smtClean="0">
                <a:solidFill>
                  <a:srgbClr val="000099"/>
                </a:solidFill>
              </a:rPr>
              <a:t>Спортивное оборудование позволяет                                                                обеспечить максимальную двигательную                        активность  детей на прогулке</a:t>
            </a:r>
            <a:endParaRPr lang="ru-RU" sz="2000" i="1" dirty="0">
              <a:solidFill>
                <a:srgbClr val="000099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79812" y="2749076"/>
            <a:ext cx="2760079" cy="400506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0111" y="4093521"/>
            <a:ext cx="3493951" cy="262046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20" y="4387473"/>
            <a:ext cx="2798092" cy="232651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3586" y="1473058"/>
            <a:ext cx="3493951" cy="26204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а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1"/>
            <a:ext cx="9143999" cy="6857999"/>
          </a:xfrm>
          <a:prstGeom prst="rect">
            <a:avLst/>
          </a:prstGeom>
        </p:spPr>
      </p:pic>
      <p:sp>
        <p:nvSpPr>
          <p:cNvPr id="3" name="Блок-схема: альтернативный процесс 2"/>
          <p:cNvSpPr/>
          <p:nvPr/>
        </p:nvSpPr>
        <p:spPr>
          <a:xfrm>
            <a:off x="899592" y="332656"/>
            <a:ext cx="7344816" cy="1296144"/>
          </a:xfrm>
          <a:prstGeom prst="flowChartAlternateProcess">
            <a:avLst/>
          </a:prstGeom>
          <a:solidFill>
            <a:schemeClr val="accent4">
              <a:lumMod val="40000"/>
              <a:lumOff val="60000"/>
            </a:schemeClr>
          </a:solidFill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115616" y="548680"/>
            <a:ext cx="69127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008000"/>
                </a:solidFill>
                <a:latin typeface="Franklin Gothic Medium Cond" pitchFamily="34" charset="0"/>
              </a:rPr>
              <a:t>        Коррекционные технологии</a:t>
            </a:r>
            <a:endParaRPr lang="ru-RU" sz="4000" dirty="0">
              <a:solidFill>
                <a:srgbClr val="008000"/>
              </a:solidFill>
              <a:latin typeface="Franklin Gothic Medium Cond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2276872"/>
            <a:ext cx="842493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4000" dirty="0" smtClean="0">
                <a:solidFill>
                  <a:srgbClr val="CC0099"/>
                </a:solidFill>
                <a:latin typeface="Franklin Gothic Medium Cond" pitchFamily="34" charset="0"/>
              </a:rPr>
              <a:t>    Технология музыкального воздействия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4000" dirty="0" smtClean="0">
                <a:solidFill>
                  <a:srgbClr val="CC0099"/>
                </a:solidFill>
                <a:latin typeface="Franklin Gothic Medium Cond" pitchFamily="34" charset="0"/>
              </a:rPr>
              <a:t>    </a:t>
            </a:r>
            <a:r>
              <a:rPr lang="ru-RU" sz="4000" dirty="0" err="1" smtClean="0">
                <a:solidFill>
                  <a:srgbClr val="CC0099"/>
                </a:solidFill>
                <a:latin typeface="Franklin Gothic Medium Cond" pitchFamily="34" charset="0"/>
              </a:rPr>
              <a:t>Сказкотерапия</a:t>
            </a:r>
            <a:endParaRPr lang="ru-RU" sz="4000" dirty="0" smtClean="0">
              <a:solidFill>
                <a:srgbClr val="CC0099"/>
              </a:solidFill>
              <a:latin typeface="Franklin Gothic Medium Cond" pitchFamily="34" charset="0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4000" dirty="0" smtClean="0">
                <a:solidFill>
                  <a:srgbClr val="CC0099"/>
                </a:solidFill>
                <a:latin typeface="Franklin Gothic Medium Cond" pitchFamily="34" charset="0"/>
              </a:rPr>
              <a:t>    Артикуляционная гимнастика</a:t>
            </a:r>
            <a:endParaRPr lang="ru-RU" sz="4000" dirty="0">
              <a:solidFill>
                <a:srgbClr val="CC0099"/>
              </a:solidFill>
              <a:latin typeface="Franklin Gothic Medium Con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а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</p:spPr>
      </p:pic>
      <p:sp>
        <p:nvSpPr>
          <p:cNvPr id="3" name="Овал 2"/>
          <p:cNvSpPr/>
          <p:nvPr/>
        </p:nvSpPr>
        <p:spPr>
          <a:xfrm>
            <a:off x="467544" y="260648"/>
            <a:ext cx="8280920" cy="936104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827584" y="332656"/>
            <a:ext cx="77048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CC0099"/>
                </a:solidFill>
                <a:latin typeface="Franklin Gothic Medium Cond" pitchFamily="34" charset="0"/>
              </a:rPr>
              <a:t>Технология музыкального воздействия</a:t>
            </a:r>
            <a:endParaRPr lang="ru-RU" sz="4000" dirty="0">
              <a:solidFill>
                <a:srgbClr val="CC0099"/>
              </a:solidFill>
              <a:latin typeface="Franklin Gothic Medium Cond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60032" y="4653136"/>
            <a:ext cx="410445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9900CC"/>
                </a:solidFill>
                <a:latin typeface="Arial Black" pitchFamily="34" charset="0"/>
              </a:rPr>
              <a:t>                                                     </a:t>
            </a:r>
            <a:r>
              <a:rPr lang="ru-RU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используется в качестве вспомогательного средства, как часть других технологий, для снятия напряжения, повышения эмоционального настроя.</a:t>
            </a:r>
            <a:r>
              <a:rPr lang="ru-RU" sz="2400" b="1" i="1" dirty="0" smtClean="0">
                <a:solidFill>
                  <a:srgbClr val="002060"/>
                </a:solidFill>
                <a:latin typeface="Arial Black" pitchFamily="34" charset="0"/>
              </a:rPr>
              <a:t/>
            </a:r>
            <a:br>
              <a:rPr lang="ru-RU" sz="2400" b="1" i="1" dirty="0" smtClean="0">
                <a:solidFill>
                  <a:srgbClr val="002060"/>
                </a:solidFill>
                <a:latin typeface="Arial Black" pitchFamily="34" charset="0"/>
              </a:rPr>
            </a:br>
            <a:endParaRPr lang="ru-RU" i="1" dirty="0">
              <a:solidFill>
                <a:srgbClr val="002060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55744" y="1523192"/>
            <a:ext cx="4487482" cy="336561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4289" y="4095464"/>
            <a:ext cx="4067166" cy="265848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4289" y="1343434"/>
            <a:ext cx="4067166" cy="26839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а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</p:spPr>
      </p:pic>
      <p:sp>
        <p:nvSpPr>
          <p:cNvPr id="4" name="Овал 3"/>
          <p:cNvSpPr/>
          <p:nvPr/>
        </p:nvSpPr>
        <p:spPr>
          <a:xfrm>
            <a:off x="1115616" y="260648"/>
            <a:ext cx="6912768" cy="936104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547664" y="332656"/>
            <a:ext cx="63367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CC0099"/>
                </a:solidFill>
                <a:latin typeface="Franklin Gothic Medium Cond" pitchFamily="34" charset="0"/>
              </a:rPr>
              <a:t>                </a:t>
            </a:r>
            <a:r>
              <a:rPr lang="ru-RU" sz="4000" dirty="0" err="1" smtClean="0">
                <a:solidFill>
                  <a:srgbClr val="CC0099"/>
                </a:solidFill>
                <a:latin typeface="Franklin Gothic Medium Cond" pitchFamily="34" charset="0"/>
              </a:rPr>
              <a:t>Сказкотерапия</a:t>
            </a:r>
            <a:endParaRPr lang="ru-RU" sz="4000" dirty="0">
              <a:solidFill>
                <a:srgbClr val="CC0099"/>
              </a:solidFill>
              <a:latin typeface="Franklin Gothic Medium Cond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07904" y="1484784"/>
            <a:ext cx="52565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000099"/>
                </a:solidFill>
              </a:rPr>
              <a:t>используется для психотерапевтической и развивающей работы. Сказку может рассказывать взрослый, либо это может быть групповое рассказывание</a:t>
            </a:r>
            <a:r>
              <a:rPr lang="ru-RU" b="1" dirty="0" smtClean="0">
                <a:solidFill>
                  <a:srgbClr val="000099"/>
                </a:solidFill>
              </a:rPr>
              <a:t>.</a:t>
            </a:r>
            <a:endParaRPr lang="ru-RU" dirty="0">
              <a:solidFill>
                <a:srgbClr val="000099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1" y="3967112"/>
            <a:ext cx="3456385" cy="270920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3601" y="2871797"/>
            <a:ext cx="5072693" cy="380452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472" y="1285788"/>
            <a:ext cx="3456384" cy="25922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н для презентации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324527" cy="6857999"/>
          </a:xfrm>
          <a:prstGeom prst="rect">
            <a:avLst/>
          </a:prstGeom>
        </p:spPr>
      </p:pic>
      <p:sp>
        <p:nvSpPr>
          <p:cNvPr id="3" name="Блок-схема: альтернативный процесс 2"/>
          <p:cNvSpPr/>
          <p:nvPr/>
        </p:nvSpPr>
        <p:spPr>
          <a:xfrm>
            <a:off x="971600" y="332656"/>
            <a:ext cx="7344816" cy="1008112"/>
          </a:xfrm>
          <a:prstGeom prst="flowChartAlternateProcess">
            <a:avLst/>
          </a:prstGeom>
          <a:solidFill>
            <a:schemeClr val="accent4">
              <a:lumMod val="40000"/>
              <a:lumOff val="60000"/>
            </a:schemeClr>
          </a:solidFill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043608" y="404664"/>
            <a:ext cx="73448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008000"/>
                </a:solidFill>
                <a:latin typeface="Franklin Gothic Medium Cond" pitchFamily="34" charset="0"/>
              </a:rPr>
              <a:t>             Работа с родителями</a:t>
            </a:r>
            <a:endParaRPr lang="ru-RU" sz="4400" dirty="0">
              <a:solidFill>
                <a:srgbClr val="008000"/>
              </a:solidFill>
              <a:latin typeface="Franklin Gothic Medium Cond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5536" y="1700808"/>
            <a:ext cx="41044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err="1" smtClean="0">
                <a:solidFill>
                  <a:srgbClr val="000099"/>
                </a:solidFill>
              </a:rPr>
              <a:t>валеологическое</a:t>
            </a:r>
            <a:r>
              <a:rPr lang="ru-RU" sz="2400" i="1" dirty="0" smtClean="0">
                <a:solidFill>
                  <a:srgbClr val="000099"/>
                </a:solidFill>
              </a:rPr>
              <a:t> просвещение родителей</a:t>
            </a:r>
            <a:r>
              <a:rPr lang="ru-RU" sz="2400" dirty="0" smtClean="0"/>
              <a:t>. </a:t>
            </a:r>
            <a:endParaRPr lang="ru-RU" sz="24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3968" y="1422297"/>
            <a:ext cx="4937290" cy="370296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3033805"/>
            <a:ext cx="4968552" cy="37264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н для презентации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1"/>
            <a:ext cx="9324527" cy="685799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5536" y="1700808"/>
            <a:ext cx="4104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 </a:t>
            </a:r>
            <a:endParaRPr lang="ru-RU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179512" y="1124744"/>
            <a:ext cx="8964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0099"/>
                </a:solidFill>
              </a:rPr>
              <a:t>                                                                                                                               </a:t>
            </a:r>
          </a:p>
        </p:txBody>
      </p:sp>
      <p:pic>
        <p:nvPicPr>
          <p:cNvPr id="1028" name="Picture 4" descr="http://www.detsad179.ru/images/1(3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8456" y="2780928"/>
            <a:ext cx="70866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58371" y="972071"/>
            <a:ext cx="8885629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СПАСИБО ЗА ВНИМАНИЕ !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97 d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1" descr="а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Блок-схема: альтернативный процесс 2"/>
          <p:cNvSpPr/>
          <p:nvPr/>
        </p:nvSpPr>
        <p:spPr>
          <a:xfrm>
            <a:off x="395536" y="260648"/>
            <a:ext cx="8352928" cy="1366838"/>
          </a:xfrm>
          <a:prstGeom prst="flowChartAlternateProcess">
            <a:avLst/>
          </a:prstGeom>
          <a:blipFill>
            <a:blip r:embed="rId3" cstate="email"/>
            <a:tile tx="0" ty="0" sx="100000" sy="100000" flip="none" algn="tl"/>
          </a:blipFill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 dirty="0"/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1403648" y="1988840"/>
            <a:ext cx="6408712" cy="1798638"/>
          </a:xfrm>
          <a:prstGeom prst="flowChartAlternateProcess">
            <a:avLst/>
          </a:prstGeom>
          <a:blipFill>
            <a:blip r:embed="rId3" cstate="email"/>
            <a:tile tx="0" ty="0" sx="100000" sy="100000" flip="none" algn="tl"/>
          </a:blipFill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3995738" y="1557338"/>
            <a:ext cx="484187" cy="433387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907704" y="3861048"/>
            <a:ext cx="5400600" cy="1150938"/>
          </a:xfrm>
          <a:prstGeom prst="rect">
            <a:avLst/>
          </a:prstGeom>
          <a:blipFill>
            <a:blip r:embed="rId3" cstate="email"/>
            <a:tile tx="0" ty="0" sx="100000" sy="100000" flip="none" algn="tl"/>
          </a:blip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Блок-схема: альтернативный процесс 9"/>
          <p:cNvSpPr/>
          <p:nvPr/>
        </p:nvSpPr>
        <p:spPr>
          <a:xfrm>
            <a:off x="251520" y="5445125"/>
            <a:ext cx="2736155" cy="1189038"/>
          </a:xfrm>
          <a:prstGeom prst="flowChartAlternateProcess">
            <a:avLst/>
          </a:prstGeom>
          <a:blipFill>
            <a:blip r:embed="rId3" cstate="email"/>
            <a:tile tx="0" ty="0" sx="100000" sy="100000" flip="none" algn="tl"/>
          </a:blipFill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Блок-схема: альтернативный процесс 10"/>
          <p:cNvSpPr/>
          <p:nvPr/>
        </p:nvSpPr>
        <p:spPr>
          <a:xfrm>
            <a:off x="3131840" y="5445125"/>
            <a:ext cx="2880022" cy="1152525"/>
          </a:xfrm>
          <a:prstGeom prst="flowChartAlternateProcess">
            <a:avLst/>
          </a:prstGeom>
          <a:blipFill>
            <a:blip r:embed="rId3" cstate="email"/>
            <a:tile tx="0" ty="0" sx="100000" sy="100000" flip="none" algn="tl"/>
          </a:blipFill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Блок-схема: альтернативный процесс 11"/>
          <p:cNvSpPr/>
          <p:nvPr/>
        </p:nvSpPr>
        <p:spPr>
          <a:xfrm>
            <a:off x="6156175" y="5445125"/>
            <a:ext cx="2736305" cy="1152525"/>
          </a:xfrm>
          <a:prstGeom prst="flowChartAlternateProcess">
            <a:avLst/>
          </a:prstGeom>
          <a:blipFill>
            <a:blip r:embed="rId3" cstate="email"/>
            <a:tile tx="0" ty="0" sx="100000" sy="100000" flip="none" algn="tl"/>
          </a:blipFill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142" name="TextBox 12"/>
          <p:cNvSpPr txBox="1">
            <a:spLocks noChangeArrowheads="1"/>
          </p:cNvSpPr>
          <p:nvPr/>
        </p:nvSpPr>
        <p:spPr bwMode="auto">
          <a:xfrm>
            <a:off x="179389" y="5732463"/>
            <a:ext cx="28804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CC0099"/>
                </a:solidFill>
                <a:latin typeface="Franklin Gothic Medium Cond" pitchFamily="34" charset="0"/>
              </a:rPr>
              <a:t>ребенка и педагога</a:t>
            </a:r>
          </a:p>
        </p:txBody>
      </p:sp>
      <p:sp>
        <p:nvSpPr>
          <p:cNvPr id="5143" name="TextBox 13"/>
          <p:cNvSpPr txBox="1">
            <a:spLocks noChangeArrowheads="1"/>
          </p:cNvSpPr>
          <p:nvPr/>
        </p:nvSpPr>
        <p:spPr bwMode="auto">
          <a:xfrm>
            <a:off x="2987824" y="5732463"/>
            <a:ext cx="30963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FF0000"/>
                </a:solidFill>
                <a:latin typeface="Franklin Gothic Medium Cond" pitchFamily="34" charset="0"/>
              </a:rPr>
              <a:t> </a:t>
            </a:r>
            <a:r>
              <a:rPr lang="ru-RU" sz="2800" dirty="0" smtClean="0">
                <a:solidFill>
                  <a:srgbClr val="CC0099"/>
                </a:solidFill>
                <a:latin typeface="Franklin Gothic Medium Cond" pitchFamily="34" charset="0"/>
              </a:rPr>
              <a:t>ребенка </a:t>
            </a:r>
            <a:r>
              <a:rPr lang="ru-RU" sz="2800" dirty="0">
                <a:solidFill>
                  <a:srgbClr val="CC0099"/>
                </a:solidFill>
                <a:latin typeface="Franklin Gothic Medium Cond" pitchFamily="34" charset="0"/>
              </a:rPr>
              <a:t>и родителей</a:t>
            </a:r>
          </a:p>
        </p:txBody>
      </p:sp>
      <p:sp>
        <p:nvSpPr>
          <p:cNvPr id="5144" name="TextBox 14"/>
          <p:cNvSpPr txBox="1">
            <a:spLocks noChangeArrowheads="1"/>
          </p:cNvSpPr>
          <p:nvPr/>
        </p:nvSpPr>
        <p:spPr bwMode="auto">
          <a:xfrm>
            <a:off x="6084888" y="5732463"/>
            <a:ext cx="28797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dirty="0">
                <a:solidFill>
                  <a:srgbClr val="FF0000"/>
                </a:solidFill>
                <a:latin typeface="Franklin Gothic Medium Cond" pitchFamily="34" charset="0"/>
              </a:rPr>
              <a:t>  </a:t>
            </a:r>
            <a:r>
              <a:rPr lang="ru-RU" sz="2800" dirty="0">
                <a:solidFill>
                  <a:srgbClr val="CC0099"/>
                </a:solidFill>
                <a:latin typeface="Franklin Gothic Medium Cond" pitchFamily="34" charset="0"/>
              </a:rPr>
              <a:t>ребенка и доктора</a:t>
            </a:r>
          </a:p>
        </p:txBody>
      </p:sp>
      <p:sp>
        <p:nvSpPr>
          <p:cNvPr id="18" name="Стрелка влево 17"/>
          <p:cNvSpPr/>
          <p:nvPr/>
        </p:nvSpPr>
        <p:spPr>
          <a:xfrm rot="20351609">
            <a:off x="1865313" y="5100638"/>
            <a:ext cx="744537" cy="33655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" name="Стрелка вниз 18"/>
          <p:cNvSpPr/>
          <p:nvPr/>
        </p:nvSpPr>
        <p:spPr>
          <a:xfrm>
            <a:off x="4284663" y="5084763"/>
            <a:ext cx="287337" cy="4318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" name="Стрелка вправо 19"/>
          <p:cNvSpPr/>
          <p:nvPr/>
        </p:nvSpPr>
        <p:spPr>
          <a:xfrm rot="1466571">
            <a:off x="6327775" y="5133975"/>
            <a:ext cx="720725" cy="28733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148" name="TextBox 21"/>
          <p:cNvSpPr txBox="1">
            <a:spLocks noChangeArrowheads="1"/>
          </p:cNvSpPr>
          <p:nvPr/>
        </p:nvSpPr>
        <p:spPr bwMode="auto">
          <a:xfrm>
            <a:off x="2051050" y="3789363"/>
            <a:ext cx="511333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dirty="0">
                <a:solidFill>
                  <a:srgbClr val="CC0099"/>
                </a:solidFill>
                <a:latin typeface="Franklin Gothic Medium Cond" pitchFamily="34" charset="0"/>
              </a:rPr>
              <a:t>  которые осуществляются</a:t>
            </a:r>
          </a:p>
          <a:p>
            <a:r>
              <a:rPr lang="ru-RU" sz="3600" dirty="0">
                <a:solidFill>
                  <a:srgbClr val="CC0099"/>
                </a:solidFill>
                <a:latin typeface="Franklin Gothic Medium Cond" pitchFamily="34" charset="0"/>
              </a:rPr>
              <a:t>в процессе взаимодействия</a:t>
            </a:r>
          </a:p>
        </p:txBody>
      </p:sp>
      <p:sp>
        <p:nvSpPr>
          <p:cNvPr id="5149" name="TextBox 22"/>
          <p:cNvSpPr txBox="1">
            <a:spLocks noChangeArrowheads="1"/>
          </p:cNvSpPr>
          <p:nvPr/>
        </p:nvSpPr>
        <p:spPr bwMode="auto">
          <a:xfrm>
            <a:off x="1403350" y="1989138"/>
            <a:ext cx="6481018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600" dirty="0">
                <a:solidFill>
                  <a:srgbClr val="CC0099"/>
                </a:solidFill>
                <a:latin typeface="Franklin Gothic Medium Cond" pitchFamily="34" charset="0"/>
              </a:rPr>
              <a:t> целостная система </a:t>
            </a:r>
            <a:r>
              <a:rPr lang="ru-RU" sz="3600" dirty="0" err="1">
                <a:solidFill>
                  <a:srgbClr val="CC0099"/>
                </a:solidFill>
                <a:latin typeface="Franklin Gothic Medium Cond" pitchFamily="34" charset="0"/>
              </a:rPr>
              <a:t>воспитательно</a:t>
            </a:r>
            <a:r>
              <a:rPr lang="ru-RU" sz="3600" dirty="0">
                <a:solidFill>
                  <a:srgbClr val="CC0099"/>
                </a:solidFill>
                <a:latin typeface="Franklin Gothic Medium Cond" pitchFamily="34" charset="0"/>
              </a:rPr>
              <a:t>-</a:t>
            </a:r>
          </a:p>
          <a:p>
            <a:r>
              <a:rPr lang="ru-RU" sz="3600" dirty="0">
                <a:solidFill>
                  <a:srgbClr val="CC0099"/>
                </a:solidFill>
                <a:latin typeface="Franklin Gothic Medium Cond" pitchFamily="34" charset="0"/>
              </a:rPr>
              <a:t> оздоровительных, коррекционных</a:t>
            </a:r>
          </a:p>
          <a:p>
            <a:r>
              <a:rPr lang="ru-RU" sz="3600" dirty="0">
                <a:solidFill>
                  <a:srgbClr val="CC0099"/>
                </a:solidFill>
                <a:latin typeface="Franklin Gothic Medium Cond" pitchFamily="34" charset="0"/>
              </a:rPr>
              <a:t> и профилактических  мер</a:t>
            </a:r>
          </a:p>
        </p:txBody>
      </p:sp>
      <p:sp>
        <p:nvSpPr>
          <p:cNvPr id="5150" name="TextBox 23"/>
          <p:cNvSpPr txBox="1">
            <a:spLocks noChangeArrowheads="1"/>
          </p:cNvSpPr>
          <p:nvPr/>
        </p:nvSpPr>
        <p:spPr bwMode="auto">
          <a:xfrm>
            <a:off x="323850" y="476250"/>
            <a:ext cx="849630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800" dirty="0">
                <a:solidFill>
                  <a:srgbClr val="FF0000"/>
                </a:solidFill>
                <a:latin typeface="Franklin Gothic Medium Cond" pitchFamily="34" charset="0"/>
              </a:rPr>
              <a:t> </a:t>
            </a:r>
            <a:r>
              <a:rPr lang="ru-RU" sz="4800" dirty="0" err="1">
                <a:solidFill>
                  <a:srgbClr val="FF0000"/>
                </a:solidFill>
                <a:latin typeface="Franklin Gothic Medium Cond" pitchFamily="34" charset="0"/>
              </a:rPr>
              <a:t>Здоровьесберегающие</a:t>
            </a:r>
            <a:r>
              <a:rPr lang="ru-RU" sz="4800" dirty="0">
                <a:solidFill>
                  <a:srgbClr val="FF0000"/>
                </a:solidFill>
                <a:latin typeface="Franklin Gothic Medium Cond" pitchFamily="34" charset="0"/>
              </a:rPr>
              <a:t> технологии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7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7544" y="2204864"/>
            <a:ext cx="842493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4000" dirty="0" smtClean="0">
                <a:solidFill>
                  <a:srgbClr val="CC0099"/>
                </a:solidFill>
                <a:latin typeface="Franklin Gothic Medium Cond" pitchFamily="34" charset="0"/>
              </a:rPr>
              <a:t>Обеспечить дошкольнику возможность</a:t>
            </a:r>
          </a:p>
          <a:p>
            <a:r>
              <a:rPr lang="ru-RU" sz="4000" dirty="0" smtClean="0">
                <a:solidFill>
                  <a:srgbClr val="CC0099"/>
                </a:solidFill>
                <a:latin typeface="Franklin Gothic Medium Cond" pitchFamily="34" charset="0"/>
              </a:rPr>
              <a:t>       сохранения здоровья</a:t>
            </a:r>
          </a:p>
          <a:p>
            <a:pPr>
              <a:buFont typeface="Wingdings" pitchFamily="2" charset="2"/>
              <a:buChar char="Ø"/>
            </a:pPr>
            <a:r>
              <a:rPr lang="ru-RU" sz="4000" dirty="0" smtClean="0">
                <a:solidFill>
                  <a:srgbClr val="CC0099"/>
                </a:solidFill>
                <a:latin typeface="Franklin Gothic Medium Cond" pitchFamily="34" charset="0"/>
              </a:rPr>
              <a:t>  Сформировать у него необходимые</a:t>
            </a:r>
          </a:p>
          <a:p>
            <a:r>
              <a:rPr lang="ru-RU" sz="4000" dirty="0" smtClean="0">
                <a:solidFill>
                  <a:srgbClr val="CC0099"/>
                </a:solidFill>
                <a:latin typeface="Franklin Gothic Medium Cond" pitchFamily="34" charset="0"/>
              </a:rPr>
              <a:t>      знания, умения и навыки по ЗОЖ</a:t>
            </a:r>
          </a:p>
          <a:p>
            <a:pPr>
              <a:buFont typeface="Wingdings" pitchFamily="2" charset="2"/>
              <a:buChar char="Ø"/>
            </a:pPr>
            <a:r>
              <a:rPr lang="ru-RU" sz="4000" dirty="0" smtClean="0">
                <a:solidFill>
                  <a:srgbClr val="CC0099"/>
                </a:solidFill>
                <a:latin typeface="Franklin Gothic Medium Cond" pitchFamily="34" charset="0"/>
              </a:rPr>
              <a:t>   Научить использовать полученные</a:t>
            </a:r>
          </a:p>
          <a:p>
            <a:r>
              <a:rPr lang="ru-RU" sz="4000" dirty="0" smtClean="0">
                <a:solidFill>
                  <a:srgbClr val="CC0099"/>
                </a:solidFill>
                <a:latin typeface="Franklin Gothic Medium Cond" pitchFamily="34" charset="0"/>
              </a:rPr>
              <a:t>       знания в повседневной жизни</a:t>
            </a:r>
          </a:p>
          <a:p>
            <a:endParaRPr lang="ru-RU" sz="4000" dirty="0">
              <a:solidFill>
                <a:srgbClr val="CC0099"/>
              </a:solidFill>
              <a:latin typeface="Franklin Gothic Medium Con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1" descr="а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Блок-схема: процесс 2"/>
          <p:cNvSpPr/>
          <p:nvPr/>
        </p:nvSpPr>
        <p:spPr>
          <a:xfrm>
            <a:off x="395536" y="332656"/>
            <a:ext cx="8352928" cy="1224136"/>
          </a:xfrm>
          <a:prstGeom prst="flowChartProcess">
            <a:avLst/>
          </a:prstGeom>
          <a:blipFill>
            <a:blip r:embed="rId3" cstate="email"/>
            <a:tile tx="0" ty="0" sx="100000" sy="100000" flip="none" algn="tl"/>
          </a:blipFill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" name="Блок-схема: альтернативный процесс 3"/>
          <p:cNvSpPr/>
          <p:nvPr/>
        </p:nvSpPr>
        <p:spPr>
          <a:xfrm>
            <a:off x="539552" y="1988840"/>
            <a:ext cx="8064896" cy="1440160"/>
          </a:xfrm>
          <a:prstGeom prst="flowChartAlternateProcess">
            <a:avLst/>
          </a:prstGeom>
          <a:solidFill>
            <a:schemeClr val="accent4">
              <a:lumMod val="40000"/>
              <a:lumOff val="60000"/>
            </a:schemeClr>
          </a:solidFill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539552" y="3573016"/>
            <a:ext cx="8064896" cy="1440160"/>
          </a:xfrm>
          <a:prstGeom prst="flowChartAlternateProcess">
            <a:avLst/>
          </a:prstGeom>
          <a:solidFill>
            <a:schemeClr val="accent4">
              <a:lumMod val="40000"/>
              <a:lumOff val="60000"/>
            </a:schemeClr>
          </a:solidFill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539552" y="5157192"/>
            <a:ext cx="8064896" cy="1368152"/>
          </a:xfrm>
          <a:prstGeom prst="flowChartAlternateProcess">
            <a:avLst/>
          </a:prstGeom>
          <a:solidFill>
            <a:schemeClr val="accent4">
              <a:lumMod val="40000"/>
              <a:lumOff val="60000"/>
            </a:schemeClr>
          </a:solidFill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159" name="TextBox 6"/>
          <p:cNvSpPr txBox="1">
            <a:spLocks noChangeArrowheads="1"/>
          </p:cNvSpPr>
          <p:nvPr/>
        </p:nvSpPr>
        <p:spPr bwMode="auto">
          <a:xfrm>
            <a:off x="395288" y="476250"/>
            <a:ext cx="8353425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800">
                <a:solidFill>
                  <a:srgbClr val="FF0000"/>
                </a:solidFill>
                <a:latin typeface="Franklin Gothic Medium Cond" pitchFamily="34" charset="0"/>
              </a:rPr>
              <a:t>Здоровьесберегающие технологии</a:t>
            </a:r>
          </a:p>
        </p:txBody>
      </p:sp>
      <p:sp>
        <p:nvSpPr>
          <p:cNvPr id="6160" name="TextBox 7"/>
          <p:cNvSpPr txBox="1">
            <a:spLocks noChangeArrowheads="1"/>
          </p:cNvSpPr>
          <p:nvPr/>
        </p:nvSpPr>
        <p:spPr bwMode="auto">
          <a:xfrm>
            <a:off x="755650" y="1989138"/>
            <a:ext cx="770478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600" dirty="0">
                <a:solidFill>
                  <a:srgbClr val="008000"/>
                </a:solidFill>
                <a:latin typeface="Franklin Gothic Medium Cond" pitchFamily="34" charset="0"/>
              </a:rPr>
              <a:t>технологии сохранения и стимулирования</a:t>
            </a:r>
          </a:p>
          <a:p>
            <a:r>
              <a:rPr lang="ru-RU" sz="3600" dirty="0">
                <a:solidFill>
                  <a:srgbClr val="008000"/>
                </a:solidFill>
                <a:latin typeface="Franklin Gothic Medium Cond" pitchFamily="34" charset="0"/>
              </a:rPr>
              <a:t> здоровья</a:t>
            </a:r>
          </a:p>
        </p:txBody>
      </p:sp>
      <p:sp>
        <p:nvSpPr>
          <p:cNvPr id="6161" name="TextBox 8"/>
          <p:cNvSpPr txBox="1">
            <a:spLocks noChangeArrowheads="1"/>
          </p:cNvSpPr>
          <p:nvPr/>
        </p:nvSpPr>
        <p:spPr bwMode="auto">
          <a:xfrm>
            <a:off x="467544" y="3789363"/>
            <a:ext cx="820891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600" dirty="0">
                <a:solidFill>
                  <a:srgbClr val="008000"/>
                </a:solidFill>
                <a:latin typeface="Franklin Gothic Medium Cond" pitchFamily="34" charset="0"/>
              </a:rPr>
              <a:t>технологии обучения </a:t>
            </a:r>
            <a:r>
              <a:rPr lang="ru-RU" sz="3600" dirty="0" smtClean="0">
                <a:solidFill>
                  <a:srgbClr val="008000"/>
                </a:solidFill>
                <a:latin typeface="Franklin Gothic Medium Cond" pitchFamily="34" charset="0"/>
              </a:rPr>
              <a:t>здоровому образу жизни</a:t>
            </a:r>
            <a:endParaRPr lang="ru-RU" sz="3600" dirty="0">
              <a:solidFill>
                <a:srgbClr val="008000"/>
              </a:solidFill>
              <a:latin typeface="Franklin Gothic Medium Cond" pitchFamily="34" charset="0"/>
            </a:endParaRPr>
          </a:p>
        </p:txBody>
      </p:sp>
      <p:sp>
        <p:nvSpPr>
          <p:cNvPr id="10" name="Стрелка вниз 9"/>
          <p:cNvSpPr/>
          <p:nvPr/>
        </p:nvSpPr>
        <p:spPr>
          <a:xfrm>
            <a:off x="3995738" y="1557338"/>
            <a:ext cx="431800" cy="4318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163" name="TextBox 10"/>
          <p:cNvSpPr txBox="1">
            <a:spLocks noChangeArrowheads="1"/>
          </p:cNvSpPr>
          <p:nvPr/>
        </p:nvSpPr>
        <p:spPr bwMode="auto">
          <a:xfrm>
            <a:off x="684213" y="5445125"/>
            <a:ext cx="770413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>
                <a:solidFill>
                  <a:srgbClr val="008000"/>
                </a:solidFill>
                <a:latin typeface="Franklin Gothic Medium Cond" pitchFamily="34" charset="0"/>
              </a:rPr>
              <a:t>коррекционные технологии</a:t>
            </a:r>
            <a:endParaRPr lang="ru-RU" sz="3600">
              <a:solidFill>
                <a:srgbClr val="008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Рисунок 1" descr="а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Блок-схема: альтернативный процесс 2"/>
          <p:cNvSpPr/>
          <p:nvPr/>
        </p:nvSpPr>
        <p:spPr>
          <a:xfrm>
            <a:off x="395536" y="260648"/>
            <a:ext cx="8424936" cy="1152128"/>
          </a:xfrm>
          <a:prstGeom prst="flowChartAlternateProcess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600" dirty="0" smtClean="0">
                <a:solidFill>
                  <a:srgbClr val="008000"/>
                </a:solidFill>
                <a:latin typeface="Franklin Gothic Medium Cond" pitchFamily="34" charset="0"/>
              </a:rPr>
              <a:t>Технологии сохранения и стимулирования</a:t>
            </a:r>
          </a:p>
          <a:p>
            <a:r>
              <a:rPr lang="ru-RU" sz="3600" dirty="0" smtClean="0">
                <a:solidFill>
                  <a:srgbClr val="008000"/>
                </a:solidFill>
                <a:latin typeface="Franklin Gothic Medium Cond" pitchFamily="34" charset="0"/>
              </a:rPr>
              <a:t> здоровья используемые мною в группе</a:t>
            </a:r>
            <a:endParaRPr lang="ru-RU" sz="3600" dirty="0">
              <a:solidFill>
                <a:srgbClr val="008000"/>
              </a:solidFill>
              <a:latin typeface="Franklin Gothic Medium Cond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9552" y="1916832"/>
            <a:ext cx="828092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600" dirty="0" smtClean="0">
              <a:solidFill>
                <a:srgbClr val="CC0099"/>
              </a:solidFill>
              <a:latin typeface="Franklin Gothic Medium Cond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3600" dirty="0" smtClean="0">
                <a:solidFill>
                  <a:srgbClr val="CC0099"/>
                </a:solidFill>
                <a:latin typeface="Franklin Gothic Medium Cond" pitchFamily="34" charset="0"/>
              </a:rPr>
              <a:t> Динамические паузы</a:t>
            </a:r>
          </a:p>
          <a:p>
            <a:pPr>
              <a:buFont typeface="Arial" pitchFamily="34" charset="0"/>
              <a:buChar char="•"/>
            </a:pPr>
            <a:r>
              <a:rPr lang="ru-RU" sz="3600" dirty="0" smtClean="0">
                <a:solidFill>
                  <a:srgbClr val="CC0099"/>
                </a:solidFill>
                <a:latin typeface="Franklin Gothic Medium Cond" pitchFamily="34" charset="0"/>
              </a:rPr>
              <a:t> Подвижные и спортивные игры</a:t>
            </a:r>
          </a:p>
          <a:p>
            <a:pPr>
              <a:buFont typeface="Arial" pitchFamily="34" charset="0"/>
              <a:buChar char="•"/>
            </a:pPr>
            <a:r>
              <a:rPr lang="ru-RU" sz="3600" dirty="0" smtClean="0">
                <a:solidFill>
                  <a:srgbClr val="CC0099"/>
                </a:solidFill>
                <a:latin typeface="Franklin Gothic Medium Cond" pitchFamily="34" charset="0"/>
              </a:rPr>
              <a:t> Пальчиковая гимнастика</a:t>
            </a:r>
          </a:p>
          <a:p>
            <a:pPr>
              <a:buFont typeface="Arial" pitchFamily="34" charset="0"/>
              <a:buChar char="•"/>
            </a:pPr>
            <a:r>
              <a:rPr lang="ru-RU" sz="3600" dirty="0" smtClean="0">
                <a:solidFill>
                  <a:srgbClr val="CC0099"/>
                </a:solidFill>
                <a:latin typeface="Franklin Gothic Medium Cond" pitchFamily="34" charset="0"/>
              </a:rPr>
              <a:t> Гимнастика для глаз</a:t>
            </a:r>
          </a:p>
          <a:p>
            <a:pPr>
              <a:buFont typeface="Arial" pitchFamily="34" charset="0"/>
              <a:buChar char="•"/>
            </a:pPr>
            <a:r>
              <a:rPr lang="ru-RU" sz="3600" dirty="0" smtClean="0">
                <a:solidFill>
                  <a:srgbClr val="CC0099"/>
                </a:solidFill>
                <a:latin typeface="Franklin Gothic Medium Cond" pitchFamily="34" charset="0"/>
              </a:rPr>
              <a:t> Дыхательная гимнастика</a:t>
            </a:r>
          </a:p>
          <a:p>
            <a:pPr>
              <a:buFont typeface="Arial" pitchFamily="34" charset="0"/>
              <a:buChar char="•"/>
            </a:pPr>
            <a:r>
              <a:rPr lang="ru-RU" sz="3600" dirty="0" smtClean="0">
                <a:solidFill>
                  <a:srgbClr val="CC0099"/>
                </a:solidFill>
                <a:latin typeface="Franklin Gothic Medium Cond" pitchFamily="34" charset="0"/>
              </a:rPr>
              <a:t> Гимнастика бодрящая</a:t>
            </a:r>
            <a:endParaRPr lang="ru-RU" sz="3600" dirty="0">
              <a:latin typeface="Franklin Gothic Medium Con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а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Овал 2"/>
          <p:cNvSpPr/>
          <p:nvPr/>
        </p:nvSpPr>
        <p:spPr>
          <a:xfrm>
            <a:off x="1259632" y="260648"/>
            <a:ext cx="6768752" cy="936104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619672" y="332656"/>
            <a:ext cx="61206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CC0099"/>
                </a:solidFill>
                <a:latin typeface="Franklin Gothic Medium Cond" pitchFamily="34" charset="0"/>
              </a:rPr>
              <a:t>         Динамические паузы</a:t>
            </a:r>
            <a:endParaRPr lang="ru-RU" sz="4000" dirty="0">
              <a:solidFill>
                <a:srgbClr val="CC0099"/>
              </a:solidFill>
              <a:latin typeface="Franklin Gothic Medium Cond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3568" y="1340768"/>
            <a:ext cx="7704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2060"/>
                </a:solidFill>
              </a:rPr>
              <a:t>  </a:t>
            </a:r>
            <a:r>
              <a:rPr lang="ru-RU" sz="2400" dirty="0" smtClean="0">
                <a:solidFill>
                  <a:srgbClr val="002060"/>
                </a:solidFill>
              </a:rPr>
              <a:t> </a:t>
            </a:r>
            <a:r>
              <a:rPr lang="ru-RU" sz="2000" i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во время занятий, 2-5 мин., по мере утомляемости детей</a:t>
            </a:r>
            <a:endParaRPr lang="ru-RU" sz="2000" i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8" name="Picture 4" descr="http://www.maam.ru/upload/blogs/24007a104a3b9ebe9a0b5493e8211f86.jp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9784" y="2132856"/>
            <a:ext cx="6178474" cy="4111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а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3" name="Овал 2"/>
          <p:cNvSpPr/>
          <p:nvPr/>
        </p:nvSpPr>
        <p:spPr>
          <a:xfrm>
            <a:off x="971600" y="188640"/>
            <a:ext cx="7200800" cy="864096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547664" y="188640"/>
            <a:ext cx="64807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CC0099"/>
                </a:solidFill>
                <a:latin typeface="Franklin Gothic Medium Cond" pitchFamily="34" charset="0"/>
              </a:rPr>
              <a:t>Подвижные и спортивные игры</a:t>
            </a:r>
            <a:endParaRPr lang="ru-RU" sz="4000" dirty="0">
              <a:solidFill>
                <a:srgbClr val="CC0099"/>
              </a:solidFill>
              <a:latin typeface="Franklin Gothic Medium Cond" pitchFamily="34" charset="0"/>
            </a:endParaRPr>
          </a:p>
        </p:txBody>
      </p:sp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4788024" y="1607314"/>
            <a:ext cx="3888432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i="1" dirty="0" smtClean="0">
                <a:solidFill>
                  <a:srgbClr val="000099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как 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часть физкультурного занятия, на прогулке, в групповой комнате – малой, со средней степенью подвижности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3429000"/>
            <a:ext cx="4464496" cy="334837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4049688"/>
            <a:ext cx="4392488" cy="272768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1" y="1085166"/>
            <a:ext cx="4360387" cy="29645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1657</TotalTime>
  <Words>443</Words>
  <Application>Microsoft Office PowerPoint</Application>
  <PresentationFormat>Экран (4:3)</PresentationFormat>
  <Paragraphs>93</Paragraphs>
  <Slides>25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2" baseType="lpstr">
      <vt:lpstr>Arial</vt:lpstr>
      <vt:lpstr>Arial Black</vt:lpstr>
      <vt:lpstr>Calibri</vt:lpstr>
      <vt:lpstr>Franklin Gothic Medium Cond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Дмитрий</dc:creator>
  <cp:lastModifiedBy>Инна</cp:lastModifiedBy>
  <cp:revision>244</cp:revision>
  <dcterms:created xsi:type="dcterms:W3CDTF">2012-05-14T07:20:49Z</dcterms:created>
  <dcterms:modified xsi:type="dcterms:W3CDTF">2015-11-19T19:06:48Z</dcterms:modified>
</cp:coreProperties>
</file>