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316" r:id="rId3"/>
    <p:sldId id="317" r:id="rId4"/>
    <p:sldId id="257" r:id="rId5"/>
    <p:sldId id="259" r:id="rId6"/>
    <p:sldId id="258" r:id="rId7"/>
    <p:sldId id="260" r:id="rId8"/>
    <p:sldId id="261" r:id="rId9"/>
    <p:sldId id="262" r:id="rId10"/>
    <p:sldId id="263" r:id="rId11"/>
    <p:sldId id="264" r:id="rId12"/>
    <p:sldId id="265" r:id="rId13"/>
    <p:sldId id="304" r:id="rId14"/>
    <p:sldId id="295" r:id="rId15"/>
    <p:sldId id="296" r:id="rId16"/>
    <p:sldId id="297" r:id="rId17"/>
    <p:sldId id="293" r:id="rId18"/>
    <p:sldId id="298" r:id="rId19"/>
    <p:sldId id="299" r:id="rId20"/>
    <p:sldId id="300" r:id="rId21"/>
    <p:sldId id="301" r:id="rId22"/>
    <p:sldId id="302" r:id="rId23"/>
    <p:sldId id="303" r:id="rId24"/>
    <p:sldId id="305" r:id="rId25"/>
    <p:sldId id="294" r:id="rId26"/>
    <p:sldId id="306" r:id="rId27"/>
    <p:sldId id="307" r:id="rId28"/>
    <p:sldId id="271" r:id="rId29"/>
    <p:sldId id="267" r:id="rId30"/>
    <p:sldId id="308" r:id="rId31"/>
    <p:sldId id="309" r:id="rId32"/>
    <p:sldId id="310" r:id="rId33"/>
    <p:sldId id="311" r:id="rId34"/>
    <p:sldId id="312" r:id="rId35"/>
    <p:sldId id="313" r:id="rId36"/>
    <p:sldId id="314" r:id="rId37"/>
    <p:sldId id="315" r:id="rId38"/>
    <p:sldId id="270" r:id="rId39"/>
    <p:sldId id="272" r:id="rId40"/>
    <p:sldId id="273" r:id="rId41"/>
    <p:sldId id="274" r:id="rId42"/>
    <p:sldId id="275" r:id="rId43"/>
    <p:sldId id="276" r:id="rId44"/>
    <p:sldId id="277" r:id="rId45"/>
    <p:sldId id="279" r:id="rId46"/>
    <p:sldId id="280" r:id="rId47"/>
    <p:sldId id="281" r:id="rId48"/>
    <p:sldId id="282" r:id="rId49"/>
    <p:sldId id="283" r:id="rId50"/>
    <p:sldId id="284" r:id="rId51"/>
    <p:sldId id="285" r:id="rId52"/>
    <p:sldId id="287" r:id="rId53"/>
    <p:sldId id="288" r:id="rId54"/>
    <p:sldId id="289" r:id="rId55"/>
    <p:sldId id="291" r:id="rId56"/>
    <p:sldId id="292" r:id="rId57"/>
    <p:sldId id="290" r:id="rId58"/>
    <p:sldId id="318" r:id="rId59"/>
    <p:sldId id="268" r:id="rId60"/>
    <p:sldId id="269" r:id="rId6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5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7170" name="Group 2"/>
          <p:cNvGrpSpPr>
            <a:grpSpLocks/>
          </p:cNvGrpSpPr>
          <p:nvPr/>
        </p:nvGrpSpPr>
        <p:grpSpPr bwMode="auto">
          <a:xfrm>
            <a:off x="1658938" y="1600200"/>
            <a:ext cx="6837362" cy="3200400"/>
            <a:chOff x="1045" y="1008"/>
            <a:chExt cx="4307" cy="2016"/>
          </a:xfrm>
        </p:grpSpPr>
        <p:sp>
          <p:nvSpPr>
            <p:cNvPr id="7171"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7172"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7173"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sp>
          <p:nvSpPr>
            <p:cNvPr id="7174"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7175"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
          <p:nvSpPr>
            <p:cNvPr id="7176"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grpSp>
      <p:sp>
        <p:nvSpPr>
          <p:cNvPr id="7177" name="Rectangle 9"/>
          <p:cNvSpPr>
            <a:spLocks noGrp="1" noChangeArrowheads="1"/>
          </p:cNvSpPr>
          <p:nvPr>
            <p:ph type="dt" sz="half" idx="2"/>
          </p:nvPr>
        </p:nvSpPr>
        <p:spPr/>
        <p:txBody>
          <a:bodyPr/>
          <a:lstStyle>
            <a:lvl1pPr>
              <a:defRPr/>
            </a:lvl1pPr>
          </a:lstStyle>
          <a:p>
            <a:endParaRPr lang="ru-RU"/>
          </a:p>
        </p:txBody>
      </p:sp>
      <p:sp>
        <p:nvSpPr>
          <p:cNvPr id="7178" name="Rectangle 10"/>
          <p:cNvSpPr>
            <a:spLocks noGrp="1" noChangeArrowheads="1"/>
          </p:cNvSpPr>
          <p:nvPr>
            <p:ph type="ftr" sz="quarter" idx="3"/>
          </p:nvPr>
        </p:nvSpPr>
        <p:spPr/>
        <p:txBody>
          <a:bodyPr/>
          <a:lstStyle>
            <a:lvl1pPr>
              <a:defRPr/>
            </a:lvl1pPr>
          </a:lstStyle>
          <a:p>
            <a:endParaRPr lang="ru-RU"/>
          </a:p>
        </p:txBody>
      </p:sp>
      <p:sp>
        <p:nvSpPr>
          <p:cNvPr id="7179" name="Rectangle 11"/>
          <p:cNvSpPr>
            <a:spLocks noGrp="1" noChangeArrowheads="1"/>
          </p:cNvSpPr>
          <p:nvPr>
            <p:ph type="sldNum" sz="quarter" idx="4"/>
          </p:nvPr>
        </p:nvSpPr>
        <p:spPr/>
        <p:txBody>
          <a:bodyPr/>
          <a:lstStyle>
            <a:lvl1pPr>
              <a:defRPr/>
            </a:lvl1pPr>
          </a:lstStyle>
          <a:p>
            <a:fld id="{2EDA7B30-3568-4248-BCF6-D862560426D3}" type="slidenum">
              <a:rPr lang="ru-RU"/>
              <a:pPr/>
              <a:t>‹#›</a:t>
            </a:fld>
            <a:endParaRPr lang="ru-RU"/>
          </a:p>
        </p:txBody>
      </p:sp>
      <p:sp>
        <p:nvSpPr>
          <p:cNvPr id="7180" name="Rectangle 12"/>
          <p:cNvSpPr>
            <a:spLocks noGrp="1" noChangeArrowheads="1"/>
          </p:cNvSpPr>
          <p:nvPr>
            <p:ph type="ctrTitle"/>
          </p:nvPr>
        </p:nvSpPr>
        <p:spPr>
          <a:xfrm>
            <a:off x="685800" y="1219200"/>
            <a:ext cx="7772400" cy="1933575"/>
          </a:xfrm>
        </p:spPr>
        <p:txBody>
          <a:bodyPr anchor="b"/>
          <a:lstStyle>
            <a:lvl1pPr algn="r">
              <a:defRPr sz="4400"/>
            </a:lvl1pPr>
          </a:lstStyle>
          <a:p>
            <a:r>
              <a:rPr lang="ru-RU"/>
              <a:t>Образец заголовка</a:t>
            </a:r>
          </a:p>
        </p:txBody>
      </p:sp>
      <p:sp>
        <p:nvSpPr>
          <p:cNvPr id="718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ru-RU"/>
              <a:t>Образец подзаголовка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80"/>
                                        </p:tgtEl>
                                        <p:attrNameLst>
                                          <p:attrName>style.visibility</p:attrName>
                                        </p:attrNameLst>
                                      </p:cBhvr>
                                      <p:to>
                                        <p:strVal val="visible"/>
                                      </p:to>
                                    </p:set>
                                    <p:anim calcmode="lin" valueType="num">
                                      <p:cBhvr>
                                        <p:cTn id="7" dur="1000" fill="hold"/>
                                        <p:tgtEl>
                                          <p:spTgt spid="7180"/>
                                        </p:tgtEl>
                                        <p:attrNameLst>
                                          <p:attrName>ppt_x</p:attrName>
                                        </p:attrNameLst>
                                      </p:cBhvr>
                                      <p:tavLst>
                                        <p:tav tm="0">
                                          <p:val>
                                            <p:strVal val="#ppt_x-.2"/>
                                          </p:val>
                                        </p:tav>
                                        <p:tav tm="100000">
                                          <p:val>
                                            <p:strVal val="#ppt_x"/>
                                          </p:val>
                                        </p:tav>
                                      </p:tavLst>
                                    </p:anim>
                                    <p:anim calcmode="lin" valueType="num">
                                      <p:cBhvr>
                                        <p:cTn id="8" dur="1000" fill="hold"/>
                                        <p:tgtEl>
                                          <p:spTgt spid="71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8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81">
                                            <p:txEl>
                                              <p:pRg st="0" end="0"/>
                                            </p:txEl>
                                          </p:spTgt>
                                        </p:tgtEl>
                                        <p:attrNameLst>
                                          <p:attrName>style.visibility</p:attrName>
                                        </p:attrNameLst>
                                      </p:cBhvr>
                                      <p:to>
                                        <p:strVal val="visible"/>
                                      </p:to>
                                    </p:set>
                                    <p:animEffect transition="in" filter="fade">
                                      <p:cBhvr>
                                        <p:cTn id="14" dur="500"/>
                                        <p:tgtEl>
                                          <p:spTgt spid="7181">
                                            <p:txEl>
                                              <p:pRg st="0" end="0"/>
                                            </p:txEl>
                                          </p:spTgt>
                                        </p:tgtEl>
                                      </p:cBhvr>
                                    </p:animEffect>
                                    <p:anim calcmode="lin" valueType="num">
                                      <p:cBhvr>
                                        <p:cTn id="15" dur="500" fill="hold"/>
                                        <p:tgtEl>
                                          <p:spTgt spid="718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8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p:bldP spid="7181" grpId="0" build="p">
        <p:tmplLst>
          <p:tmpl lvl="1">
            <p:tnLst>
              <p:par>
                <p:cTn presetID="44" presetClass="entr" presetSubtype="0" fill="hold" nodeType="clickEffect">
                  <p:stCondLst>
                    <p:cond delay="0"/>
                  </p:stCondLst>
                  <p:childTnLst>
                    <p:set>
                      <p:cBhvr>
                        <p:cTn dur="1" fill="hold">
                          <p:stCondLst>
                            <p:cond delay="0"/>
                          </p:stCondLst>
                        </p:cTn>
                        <p:tgtEl>
                          <p:spTgt spid="7181"/>
                        </p:tgtEl>
                        <p:attrNameLst>
                          <p:attrName>style.visibility</p:attrName>
                        </p:attrNameLst>
                      </p:cBhvr>
                      <p:to>
                        <p:strVal val="visible"/>
                      </p:to>
                    </p:set>
                    <p:animEffect transition="in" filter="fade">
                      <p:cBhvr>
                        <p:cTn dur="500"/>
                        <p:tgtEl>
                          <p:spTgt spid="7181"/>
                        </p:tgtEl>
                      </p:cBhvr>
                    </p:animEffect>
                    <p:anim calcmode="lin" valueType="num">
                      <p:cBhvr>
                        <p:cTn dur="500" fill="hold"/>
                        <p:tgtEl>
                          <p:spTgt spid="7181"/>
                        </p:tgtEl>
                        <p:attrNameLst>
                          <p:attrName>ppt_x</p:attrName>
                        </p:attrNameLst>
                      </p:cBhvr>
                      <p:tavLst>
                        <p:tav tm="0">
                          <p:val>
                            <p:strVal val="#ppt_x"/>
                          </p:val>
                        </p:tav>
                        <p:tav tm="100000">
                          <p:val>
                            <p:strVal val="#ppt_x"/>
                          </p:val>
                        </p:tav>
                      </p:tavLst>
                    </p:anim>
                    <p:anim calcmode="lin" valueType="num">
                      <p:cBhvr>
                        <p:cTn dur="500" fill="hold"/>
                        <p:tgtEl>
                          <p:spTgt spid="7181"/>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22E87F2-4776-41CB-A7D4-6C70F65C8372}" type="slidenum">
              <a:rPr lang="ru-RU"/>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62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62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7AF380F-B14C-4727-BB00-B8DFC787253D}" type="slidenum">
              <a:rPr lang="ru-RU"/>
              <a:pPr/>
              <a:t>‹#›</a:t>
            </a:fld>
            <a:endParaRPr lang="ru-RU"/>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727363C0-EB8E-4942-9B15-384B4B9639C1}" type="slidenum">
              <a:rPr lang="ru-RU"/>
              <a:pPr/>
              <a:t>‹#›</a:t>
            </a:fld>
            <a:endParaRPr lang="ru-RU"/>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6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8400"/>
            <a:ext cx="2133600" cy="45720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8400"/>
            <a:ext cx="2895600" cy="45720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8400"/>
            <a:ext cx="2133600" cy="457200"/>
          </a:xfrm>
        </p:spPr>
        <p:txBody>
          <a:bodyPr/>
          <a:lstStyle>
            <a:lvl1pPr>
              <a:defRPr/>
            </a:lvl1pPr>
          </a:lstStyle>
          <a:p>
            <a:fld id="{1344C217-5082-4C13-B52E-DA24680FFA77}" type="slidenum">
              <a:rPr lang="ru-RU"/>
              <a:pPr/>
              <a:t>‹#›</a:t>
            </a:fld>
            <a:endParaRPr lang="ru-RU"/>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120B28D9-8E6C-4C68-A2BB-35BF2516ED1A}" type="slidenum">
              <a:rPr lang="ru-RU"/>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8E03D56-0B86-441E-B40A-9A44946E28CF}" type="slidenum">
              <a:rPr lang="ru-RU"/>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C7E6ECB-D221-4DA3-9A45-36140AE15DCA}" type="slidenum">
              <a:rPr lang="ru-RU"/>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6DBA30E-2308-4485-877C-B85F05F780B9}" type="slidenum">
              <a:rPr lang="ru-RU"/>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5CAECBE-0247-48D8-BB35-6B819C15BE54}" type="slidenum">
              <a:rPr lang="ru-RU"/>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6F9BAC0-085B-4D49-96FD-5B0392F92B16}" type="slidenum">
              <a:rPr lang="ru-RU"/>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146C9F84-3164-4540-B991-3FDBEFC71C55}" type="slidenum">
              <a:rPr lang="ru-RU"/>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2AAC5DD-F1F4-4F44-B1D3-C67B3E45A1A5}" type="slidenum">
              <a:rPr lang="ru-RU"/>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687EE92-7C8A-4D6F-8F44-5E16C8A8C4DE}" type="slidenum">
              <a:rPr lang="ru-RU"/>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071563" y="304800"/>
            <a:ext cx="7615237" cy="1106488"/>
            <a:chOff x="675" y="192"/>
            <a:chExt cx="4797" cy="697"/>
          </a:xfrm>
        </p:grpSpPr>
        <p:sp>
          <p:nvSpPr>
            <p:cNvPr id="614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614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614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ru-RU" sz="2400">
                <a:latin typeface="Times New Roman" pitchFamily="18" charset="0"/>
              </a:endParaRPr>
            </a:p>
          </p:txBody>
        </p:sp>
        <p:sp>
          <p:nvSpPr>
            <p:cNvPr id="615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sp>
          <p:nvSpPr>
            <p:cNvPr id="615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ru-RU" sz="2400">
                <a:latin typeface="Times New Roman" pitchFamily="18" charset="0"/>
              </a:endParaRPr>
            </a:p>
          </p:txBody>
        </p:sp>
      </p:grpSp>
      <p:sp>
        <p:nvSpPr>
          <p:cNvPr id="6152"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615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615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1A02A8A-8054-4442-BE60-756D01CBAC48}" type="slidenum">
              <a:rPr lang="ru-RU"/>
              <a:pPr/>
              <a:t>‹#›</a:t>
            </a:fld>
            <a:endParaRPr lang="ru-RU"/>
          </a:p>
        </p:txBody>
      </p:sp>
      <p:sp>
        <p:nvSpPr>
          <p:cNvPr id="6156"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56"/>
                                        </p:tgtEl>
                                        <p:attrNameLst>
                                          <p:attrName>style.visibility</p:attrName>
                                        </p:attrNameLst>
                                      </p:cBhvr>
                                      <p:to>
                                        <p:strVal val="visible"/>
                                      </p:to>
                                    </p:set>
                                    <p:anim calcmode="lin" valueType="num">
                                      <p:cBhvr>
                                        <p:cTn id="7" dur="1000" fill="hold"/>
                                        <p:tgtEl>
                                          <p:spTgt spid="6156"/>
                                        </p:tgtEl>
                                        <p:attrNameLst>
                                          <p:attrName>ppt_x</p:attrName>
                                        </p:attrNameLst>
                                      </p:cBhvr>
                                      <p:tavLst>
                                        <p:tav tm="0">
                                          <p:val>
                                            <p:strVal val="#ppt_x-.2"/>
                                          </p:val>
                                        </p:tav>
                                        <p:tav tm="100000">
                                          <p:val>
                                            <p:strVal val="#ppt_x"/>
                                          </p:val>
                                        </p:tav>
                                      </p:tavLst>
                                    </p:anim>
                                    <p:anim calcmode="lin" valueType="num">
                                      <p:cBhvr>
                                        <p:cTn id="8" dur="1000" fill="hold"/>
                                        <p:tgtEl>
                                          <p:spTgt spid="615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5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152">
                                            <p:txEl>
                                              <p:pRg st="0" end="0"/>
                                            </p:txEl>
                                          </p:spTgt>
                                        </p:tgtEl>
                                        <p:attrNameLst>
                                          <p:attrName>style.visibility</p:attrName>
                                        </p:attrNameLst>
                                      </p:cBhvr>
                                      <p:to>
                                        <p:strVal val="visible"/>
                                      </p:to>
                                    </p:set>
                                    <p:animEffect transition="in" filter="fade">
                                      <p:cBhvr>
                                        <p:cTn id="14" dur="500"/>
                                        <p:tgtEl>
                                          <p:spTgt spid="6152">
                                            <p:txEl>
                                              <p:pRg st="0" end="0"/>
                                            </p:txEl>
                                          </p:spTgt>
                                        </p:tgtEl>
                                      </p:cBhvr>
                                    </p:animEffect>
                                    <p:anim calcmode="lin" valueType="num">
                                      <p:cBhvr>
                                        <p:cTn id="15" dur="500" fill="hold"/>
                                        <p:tgtEl>
                                          <p:spTgt spid="61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152">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152">
                                            <p:txEl>
                                              <p:pRg st="1" end="1"/>
                                            </p:txEl>
                                          </p:spTgt>
                                        </p:tgtEl>
                                        <p:attrNameLst>
                                          <p:attrName>style.visibility</p:attrName>
                                        </p:attrNameLst>
                                      </p:cBhvr>
                                      <p:to>
                                        <p:strVal val="visible"/>
                                      </p:to>
                                    </p:set>
                                    <p:animEffect transition="in" filter="fade">
                                      <p:cBhvr>
                                        <p:cTn id="19" dur="500"/>
                                        <p:tgtEl>
                                          <p:spTgt spid="6152">
                                            <p:txEl>
                                              <p:pRg st="1" end="1"/>
                                            </p:txEl>
                                          </p:spTgt>
                                        </p:tgtEl>
                                      </p:cBhvr>
                                    </p:animEffect>
                                    <p:anim calcmode="lin" valueType="num">
                                      <p:cBhvr>
                                        <p:cTn id="20" dur="500" fill="hold"/>
                                        <p:tgtEl>
                                          <p:spTgt spid="6152">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152">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152">
                                            <p:txEl>
                                              <p:pRg st="2" end="2"/>
                                            </p:txEl>
                                          </p:spTgt>
                                        </p:tgtEl>
                                        <p:attrNameLst>
                                          <p:attrName>style.visibility</p:attrName>
                                        </p:attrNameLst>
                                      </p:cBhvr>
                                      <p:to>
                                        <p:strVal val="visible"/>
                                      </p:to>
                                    </p:set>
                                    <p:animEffect transition="in" filter="fade">
                                      <p:cBhvr>
                                        <p:cTn id="24" dur="500"/>
                                        <p:tgtEl>
                                          <p:spTgt spid="6152">
                                            <p:txEl>
                                              <p:pRg st="2" end="2"/>
                                            </p:txEl>
                                          </p:spTgt>
                                        </p:tgtEl>
                                      </p:cBhvr>
                                    </p:animEffect>
                                    <p:anim calcmode="lin" valueType="num">
                                      <p:cBhvr>
                                        <p:cTn id="25" dur="500" fill="hold"/>
                                        <p:tgtEl>
                                          <p:spTgt spid="6152">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152">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6152">
                                            <p:txEl>
                                              <p:pRg st="3" end="3"/>
                                            </p:txEl>
                                          </p:spTgt>
                                        </p:tgtEl>
                                        <p:attrNameLst>
                                          <p:attrName>style.visibility</p:attrName>
                                        </p:attrNameLst>
                                      </p:cBhvr>
                                      <p:to>
                                        <p:strVal val="visible"/>
                                      </p:to>
                                    </p:set>
                                    <p:animEffect transition="in" filter="fade">
                                      <p:cBhvr>
                                        <p:cTn id="29" dur="500"/>
                                        <p:tgtEl>
                                          <p:spTgt spid="6152">
                                            <p:txEl>
                                              <p:pRg st="3" end="3"/>
                                            </p:txEl>
                                          </p:spTgt>
                                        </p:tgtEl>
                                      </p:cBhvr>
                                    </p:animEffect>
                                    <p:anim calcmode="lin" valueType="num">
                                      <p:cBhvr>
                                        <p:cTn id="30" dur="500" fill="hold"/>
                                        <p:tgtEl>
                                          <p:spTgt spid="6152">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6152">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6152">
                                            <p:txEl>
                                              <p:pRg st="4" end="4"/>
                                            </p:txEl>
                                          </p:spTgt>
                                        </p:tgtEl>
                                        <p:attrNameLst>
                                          <p:attrName>style.visibility</p:attrName>
                                        </p:attrNameLst>
                                      </p:cBhvr>
                                      <p:to>
                                        <p:strVal val="visible"/>
                                      </p:to>
                                    </p:set>
                                    <p:animEffect transition="in" filter="fade">
                                      <p:cBhvr>
                                        <p:cTn id="34" dur="500"/>
                                        <p:tgtEl>
                                          <p:spTgt spid="6152">
                                            <p:txEl>
                                              <p:pRg st="4" end="4"/>
                                            </p:txEl>
                                          </p:spTgt>
                                        </p:tgtEl>
                                      </p:cBhvr>
                                    </p:animEffect>
                                    <p:anim calcmode="lin" valueType="num">
                                      <p:cBhvr>
                                        <p:cTn id="35" dur="500" fill="hold"/>
                                        <p:tgtEl>
                                          <p:spTgt spid="6152">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152">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build="p">
        <p:tmplLst>
          <p:tmpl lvl="1">
            <p:tnLst>
              <p:par>
                <p:cTn presetID="44" presetClass="entr" presetSubtype="0" fill="hold" nodeType="clickEffect">
                  <p:stCondLst>
                    <p:cond delay="0"/>
                  </p:stCondLst>
                  <p:childTnLst>
                    <p:set>
                      <p:cBhvr>
                        <p:cTn dur="1" fill="hold">
                          <p:stCondLst>
                            <p:cond delay="0"/>
                          </p:stCondLst>
                        </p:cTn>
                        <p:tgtEl>
                          <p:spTgt spid="6152"/>
                        </p:tgtEl>
                        <p:attrNameLst>
                          <p:attrName>style.visibility</p:attrName>
                        </p:attrNameLst>
                      </p:cBhvr>
                      <p:to>
                        <p:strVal val="visible"/>
                      </p:to>
                    </p:set>
                    <p:animEffect transition="in" filter="fade">
                      <p:cBhvr>
                        <p:cTn dur="500"/>
                        <p:tgtEl>
                          <p:spTgt spid="6152"/>
                        </p:tgtEl>
                      </p:cBhvr>
                    </p:animEffect>
                    <p:anim calcmode="lin" valueType="num">
                      <p:cBhvr>
                        <p:cTn dur="500" fill="hold"/>
                        <p:tgtEl>
                          <p:spTgt spid="6152"/>
                        </p:tgtEl>
                        <p:attrNameLst>
                          <p:attrName>ppt_x</p:attrName>
                        </p:attrNameLst>
                      </p:cBhvr>
                      <p:tavLst>
                        <p:tav tm="0">
                          <p:val>
                            <p:strVal val="#ppt_x"/>
                          </p:val>
                        </p:tav>
                        <p:tav tm="100000">
                          <p:val>
                            <p:strVal val="#ppt_x"/>
                          </p:val>
                        </p:tav>
                      </p:tavLst>
                    </p:anim>
                    <p:anim calcmode="lin" valueType="num">
                      <p:cBhvr>
                        <p:cTn dur="500" fill="hold"/>
                        <p:tgtEl>
                          <p:spTgt spid="6152"/>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6152"/>
                        </p:tgtEl>
                        <p:attrNameLst>
                          <p:attrName>style.visibility</p:attrName>
                        </p:attrNameLst>
                      </p:cBhvr>
                      <p:to>
                        <p:strVal val="visible"/>
                      </p:to>
                    </p:set>
                    <p:animEffect transition="in" filter="fade">
                      <p:cBhvr>
                        <p:cTn dur="500"/>
                        <p:tgtEl>
                          <p:spTgt spid="6152"/>
                        </p:tgtEl>
                      </p:cBhvr>
                    </p:animEffect>
                    <p:anim calcmode="lin" valueType="num">
                      <p:cBhvr>
                        <p:cTn dur="500" fill="hold"/>
                        <p:tgtEl>
                          <p:spTgt spid="6152"/>
                        </p:tgtEl>
                        <p:attrNameLst>
                          <p:attrName>ppt_x</p:attrName>
                        </p:attrNameLst>
                      </p:cBhvr>
                      <p:tavLst>
                        <p:tav tm="0">
                          <p:val>
                            <p:strVal val="#ppt_x"/>
                          </p:val>
                        </p:tav>
                        <p:tav tm="100000">
                          <p:val>
                            <p:strVal val="#ppt_x"/>
                          </p:val>
                        </p:tav>
                      </p:tavLst>
                    </p:anim>
                    <p:anim calcmode="lin" valueType="num">
                      <p:cBhvr>
                        <p:cTn dur="500" fill="hold"/>
                        <p:tgtEl>
                          <p:spTgt spid="6152"/>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6152"/>
                        </p:tgtEl>
                        <p:attrNameLst>
                          <p:attrName>style.visibility</p:attrName>
                        </p:attrNameLst>
                      </p:cBhvr>
                      <p:to>
                        <p:strVal val="visible"/>
                      </p:to>
                    </p:set>
                    <p:animEffect transition="in" filter="fade">
                      <p:cBhvr>
                        <p:cTn dur="500"/>
                        <p:tgtEl>
                          <p:spTgt spid="6152"/>
                        </p:tgtEl>
                      </p:cBhvr>
                    </p:animEffect>
                    <p:anim calcmode="lin" valueType="num">
                      <p:cBhvr>
                        <p:cTn dur="500" fill="hold"/>
                        <p:tgtEl>
                          <p:spTgt spid="6152"/>
                        </p:tgtEl>
                        <p:attrNameLst>
                          <p:attrName>ppt_x</p:attrName>
                        </p:attrNameLst>
                      </p:cBhvr>
                      <p:tavLst>
                        <p:tav tm="0">
                          <p:val>
                            <p:strVal val="#ppt_x"/>
                          </p:val>
                        </p:tav>
                        <p:tav tm="100000">
                          <p:val>
                            <p:strVal val="#ppt_x"/>
                          </p:val>
                        </p:tav>
                      </p:tavLst>
                    </p:anim>
                    <p:anim calcmode="lin" valueType="num">
                      <p:cBhvr>
                        <p:cTn dur="500" fill="hold"/>
                        <p:tgtEl>
                          <p:spTgt spid="6152"/>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6152"/>
                        </p:tgtEl>
                        <p:attrNameLst>
                          <p:attrName>style.visibility</p:attrName>
                        </p:attrNameLst>
                      </p:cBhvr>
                      <p:to>
                        <p:strVal val="visible"/>
                      </p:to>
                    </p:set>
                    <p:animEffect transition="in" filter="fade">
                      <p:cBhvr>
                        <p:cTn dur="500"/>
                        <p:tgtEl>
                          <p:spTgt spid="6152"/>
                        </p:tgtEl>
                      </p:cBhvr>
                    </p:animEffect>
                    <p:anim calcmode="lin" valueType="num">
                      <p:cBhvr>
                        <p:cTn dur="500" fill="hold"/>
                        <p:tgtEl>
                          <p:spTgt spid="6152"/>
                        </p:tgtEl>
                        <p:attrNameLst>
                          <p:attrName>ppt_x</p:attrName>
                        </p:attrNameLst>
                      </p:cBhvr>
                      <p:tavLst>
                        <p:tav tm="0">
                          <p:val>
                            <p:strVal val="#ppt_x"/>
                          </p:val>
                        </p:tav>
                        <p:tav tm="100000">
                          <p:val>
                            <p:strVal val="#ppt_x"/>
                          </p:val>
                        </p:tav>
                      </p:tavLst>
                    </p:anim>
                    <p:anim calcmode="lin" valueType="num">
                      <p:cBhvr>
                        <p:cTn dur="500" fill="hold"/>
                        <p:tgtEl>
                          <p:spTgt spid="6152"/>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6152"/>
                        </p:tgtEl>
                        <p:attrNameLst>
                          <p:attrName>style.visibility</p:attrName>
                        </p:attrNameLst>
                      </p:cBhvr>
                      <p:to>
                        <p:strVal val="visible"/>
                      </p:to>
                    </p:set>
                    <p:animEffect transition="in" filter="fade">
                      <p:cBhvr>
                        <p:cTn dur="500"/>
                        <p:tgtEl>
                          <p:spTgt spid="6152"/>
                        </p:tgtEl>
                      </p:cBhvr>
                    </p:animEffect>
                    <p:anim calcmode="lin" valueType="num">
                      <p:cBhvr>
                        <p:cTn dur="500" fill="hold"/>
                        <p:tgtEl>
                          <p:spTgt spid="6152"/>
                        </p:tgtEl>
                        <p:attrNameLst>
                          <p:attrName>ppt_x</p:attrName>
                        </p:attrNameLst>
                      </p:cBhvr>
                      <p:tavLst>
                        <p:tav tm="0">
                          <p:val>
                            <p:strVal val="#ppt_x"/>
                          </p:val>
                        </p:tav>
                        <p:tav tm="100000">
                          <p:val>
                            <p:strVal val="#ppt_x"/>
                          </p:val>
                        </p:tav>
                      </p:tavLst>
                    </p:anim>
                    <p:anim calcmode="lin" valueType="num">
                      <p:cBhvr>
                        <p:cTn dur="500" fill="hold"/>
                        <p:tgtEl>
                          <p:spTgt spid="6152"/>
                        </p:tgtEl>
                        <p:attrNameLst>
                          <p:attrName>ppt_y</p:attrName>
                        </p:attrNameLst>
                      </p:cBhvr>
                      <p:tavLst>
                        <p:tav tm="0">
                          <p:val>
                            <p:strVal val="#ppt_y+.05"/>
                          </p:val>
                        </p:tav>
                        <p:tav tm="100000">
                          <p:val>
                            <p:strVal val="#ppt_y"/>
                          </p:val>
                        </p:tav>
                      </p:tavLst>
                    </p:anim>
                  </p:childTnLst>
                </p:cTn>
              </p:par>
            </p:tnLst>
          </p:tmpl>
        </p:tmplLst>
      </p:bldP>
      <p:bldP spid="6156" grpId="0"/>
    </p:bld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cs typeface="Arial" charset="0"/>
        </a:defRPr>
      </a:lvl2pPr>
      <a:lvl3pPr algn="l" rtl="0" fontAlgn="base">
        <a:spcBef>
          <a:spcPct val="0"/>
        </a:spcBef>
        <a:spcAft>
          <a:spcPct val="0"/>
        </a:spcAft>
        <a:defRPr sz="3800">
          <a:solidFill>
            <a:schemeClr val="tx2"/>
          </a:solidFill>
          <a:latin typeface="Arial" charset="0"/>
          <a:cs typeface="Arial" charset="0"/>
        </a:defRPr>
      </a:lvl3pPr>
      <a:lvl4pPr algn="l" rtl="0" fontAlgn="base">
        <a:spcBef>
          <a:spcPct val="0"/>
        </a:spcBef>
        <a:spcAft>
          <a:spcPct val="0"/>
        </a:spcAft>
        <a:defRPr sz="3800">
          <a:solidFill>
            <a:schemeClr val="tx2"/>
          </a:solidFill>
          <a:latin typeface="Arial" charset="0"/>
          <a:cs typeface="Arial" charset="0"/>
        </a:defRPr>
      </a:lvl4pPr>
      <a:lvl5pPr algn="l" rtl="0" fontAlgn="base">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fontAlgn="base">
        <a:spcBef>
          <a:spcPct val="20000"/>
        </a:spcBef>
        <a:spcAft>
          <a:spcPct val="0"/>
        </a:spcAft>
        <a:buClr>
          <a:schemeClr val="accent1"/>
        </a:buClr>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audio" Target="file:///C:\Users\1\&#1056;&#1072;&#1073;&#1086;&#1095;&#1080;&#1081;%20&#1089;&#1090;&#1086;&#1083;\10%20&#1082;&#1083;&#1072;&#1089;&#1089;%20&#1059;&#1088;&#1086;&#1082;%20&#8470;3\10%20&#1082;&#1083;&#1072;&#1089;&#1089;%20&#8470;1.wma" TargetMode="External"/><Relationship Id="rId5" Type="http://schemas.openxmlformats.org/officeDocument/2006/relationships/image" Target="../media/image4.gif"/><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t>Изобразительно-выразительные средства</a:t>
            </a:r>
          </a:p>
        </p:txBody>
      </p:sp>
      <p:sp>
        <p:nvSpPr>
          <p:cNvPr id="4099" name="Rectangle 3"/>
          <p:cNvSpPr>
            <a:spLocks noGrp="1" noChangeArrowheads="1"/>
          </p:cNvSpPr>
          <p:nvPr>
            <p:ph type="body" sz="half" idx="1"/>
          </p:nvPr>
        </p:nvSpPr>
        <p:spPr/>
        <p:txBody>
          <a:bodyPr/>
          <a:lstStyle/>
          <a:p>
            <a:r>
              <a:rPr lang="ru-RU" sz="2800" dirty="0" smtClean="0"/>
              <a:t>Урок русского языка в 10 классе</a:t>
            </a:r>
            <a:endParaRPr lang="ru-RU" sz="2800" dirty="0"/>
          </a:p>
        </p:txBody>
      </p:sp>
      <p:pic>
        <p:nvPicPr>
          <p:cNvPr id="4101" name="Picture 5" descr="Waterfall"/>
          <p:cNvPicPr>
            <a:picLocks noGrp="1" noChangeAspect="1" noChangeArrowheads="1"/>
          </p:cNvPicPr>
          <p:nvPr>
            <p:ph sz="half" idx="2"/>
          </p:nvPr>
        </p:nvPicPr>
        <p:blipFill>
          <a:blip r:embed="rId2" cstate="email"/>
          <a:srcRect/>
          <a:stretch>
            <a:fillRect/>
          </a:stretch>
        </p:blipFill>
        <p:spPr>
          <a:xfrm>
            <a:off x="4648200" y="2362200"/>
            <a:ext cx="4038600" cy="3028950"/>
          </a:xfr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ru-RU"/>
              <a:t>СРАВНЕНИЕ</a:t>
            </a:r>
          </a:p>
        </p:txBody>
      </p:sp>
      <p:sp>
        <p:nvSpPr>
          <p:cNvPr id="23558" name="Rectangle 6"/>
          <p:cNvSpPr>
            <a:spLocks noGrp="1" noChangeArrowheads="1"/>
          </p:cNvSpPr>
          <p:nvPr>
            <p:ph type="body" sz="half" idx="2"/>
          </p:nvPr>
        </p:nvSpPr>
        <p:spPr/>
        <p:txBody>
          <a:bodyPr/>
          <a:lstStyle/>
          <a:p>
            <a:r>
              <a:rPr lang="ru-RU" sz="2400"/>
              <a:t>Сравнение приравнивает предметы и явления и присоединяется союзами «как», «будто», «словно», «как будто».</a:t>
            </a:r>
          </a:p>
          <a:p>
            <a:pPr>
              <a:buFont typeface="Wingdings" pitchFamily="2" charset="2"/>
              <a:buNone/>
            </a:pPr>
            <a:r>
              <a:rPr lang="ru-RU" sz="2400"/>
              <a:t>___________________</a:t>
            </a:r>
          </a:p>
          <a:p>
            <a:pPr>
              <a:buFont typeface="Wingdings" pitchFamily="2" charset="2"/>
              <a:buNone/>
            </a:pPr>
            <a:r>
              <a:rPr lang="ru-RU" sz="2400" i="1"/>
              <a:t>Используя сравнения, метафоры, эпитеты, опишите эти цветы.</a:t>
            </a:r>
          </a:p>
        </p:txBody>
      </p:sp>
      <p:pic>
        <p:nvPicPr>
          <p:cNvPr id="23562" name="Picture 10" descr="Garden"/>
          <p:cNvPicPr>
            <a:picLocks noGrp="1" noChangeAspect="1" noChangeArrowheads="1"/>
          </p:cNvPicPr>
          <p:nvPr>
            <p:ph sz="half" idx="1"/>
          </p:nvPr>
        </p:nvPicPr>
        <p:blipFill>
          <a:blip r:embed="rId2" cstate="email"/>
          <a:srcRect/>
          <a:stretch>
            <a:fillRect/>
          </a:stretch>
        </p:blipFill>
        <p:spPr>
          <a:xfrm>
            <a:off x="457200" y="2351088"/>
            <a:ext cx="4038600" cy="3028950"/>
          </a:xfrm>
          <a:noFill/>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ru-RU"/>
              <a:t>Анафора и эпифора</a:t>
            </a:r>
          </a:p>
        </p:txBody>
      </p:sp>
      <p:sp>
        <p:nvSpPr>
          <p:cNvPr id="25605" name="Rectangle 5"/>
          <p:cNvSpPr>
            <a:spLocks noGrp="1" noChangeArrowheads="1"/>
          </p:cNvSpPr>
          <p:nvPr>
            <p:ph type="body" sz="half" idx="1"/>
          </p:nvPr>
        </p:nvSpPr>
        <p:spPr>
          <a:xfrm>
            <a:off x="457200" y="1600200"/>
            <a:ext cx="4038600" cy="5257800"/>
          </a:xfrm>
        </p:spPr>
        <p:txBody>
          <a:bodyPr/>
          <a:lstStyle/>
          <a:p>
            <a:pPr>
              <a:lnSpc>
                <a:spcPct val="90000"/>
              </a:lnSpc>
            </a:pPr>
            <a:r>
              <a:rPr lang="ru-RU" sz="2400" b="1" i="1"/>
              <a:t>Анафора</a:t>
            </a:r>
            <a:r>
              <a:rPr lang="ru-RU" sz="2400"/>
              <a:t> – единоначатие.</a:t>
            </a:r>
          </a:p>
          <a:p>
            <a:pPr>
              <a:lnSpc>
                <a:spcPct val="90000"/>
              </a:lnSpc>
            </a:pPr>
            <a:r>
              <a:rPr lang="ru-RU" sz="2400"/>
              <a:t>Не надо путать анафору с </a:t>
            </a:r>
            <a:r>
              <a:rPr lang="ru-RU" sz="2400" b="1" i="1"/>
              <a:t>синтаксическим параллелизмом.</a:t>
            </a:r>
            <a:r>
              <a:rPr lang="ru-RU" sz="2400"/>
              <a:t> Синтаксический параллелизм – это одинаковое строение предложений с точки зрения синтаксиса.</a:t>
            </a:r>
          </a:p>
          <a:p>
            <a:pPr>
              <a:lnSpc>
                <a:spcPct val="90000"/>
              </a:lnSpc>
            </a:pPr>
            <a:r>
              <a:rPr lang="ru-RU" sz="2400" b="1" i="1"/>
              <a:t>Парцелляция</a:t>
            </a:r>
            <a:r>
              <a:rPr lang="ru-RU" sz="2400"/>
              <a:t> – это деление предложений «на порции» с помощью запятых или точек на отрезки.</a:t>
            </a:r>
          </a:p>
        </p:txBody>
      </p:sp>
      <p:sp>
        <p:nvSpPr>
          <p:cNvPr id="25606" name="Rectangle 6"/>
          <p:cNvSpPr>
            <a:spLocks noGrp="1" noChangeArrowheads="1"/>
          </p:cNvSpPr>
          <p:nvPr>
            <p:ph type="body" sz="half" idx="2"/>
          </p:nvPr>
        </p:nvSpPr>
        <p:spPr/>
        <p:txBody>
          <a:bodyPr/>
          <a:lstStyle/>
          <a:p>
            <a:pPr>
              <a:lnSpc>
                <a:spcPct val="90000"/>
              </a:lnSpc>
            </a:pPr>
            <a:r>
              <a:rPr lang="ru-RU" sz="2400" b="1" i="1"/>
              <a:t>Эпифора </a:t>
            </a:r>
            <a:r>
              <a:rPr lang="ru-RU" sz="2400"/>
              <a:t>– одинаковый конец строчек стихов, предложений.</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u-RU"/>
              <a:t>Градация</a:t>
            </a:r>
          </a:p>
        </p:txBody>
      </p:sp>
      <p:sp>
        <p:nvSpPr>
          <p:cNvPr id="28675" name="Rectangle 3"/>
          <p:cNvSpPr>
            <a:spLocks noGrp="1" noChangeArrowheads="1"/>
          </p:cNvSpPr>
          <p:nvPr>
            <p:ph type="body" idx="1"/>
          </p:nvPr>
        </p:nvSpPr>
        <p:spPr/>
        <p:txBody>
          <a:bodyPr/>
          <a:lstStyle/>
          <a:p>
            <a:r>
              <a:rPr lang="ru-RU"/>
              <a:t>Это приём нагнетания синонимов для достижения эффекта наибольшей выразительности. Синонимы располагаются по нарастающей.</a:t>
            </a:r>
          </a:p>
          <a:p>
            <a:pPr>
              <a:buFont typeface="Wingdings" pitchFamily="2" charset="2"/>
              <a:buNone/>
            </a:pPr>
            <a:r>
              <a:rPr lang="ru-RU" i="1"/>
              <a:t>Как ему до сих пор не пришло в голову, что это </a:t>
            </a:r>
            <a:r>
              <a:rPr lang="ru-RU" b="1" i="1" u="sng"/>
              <a:t>обман зрения, галлюцинация, мираж?</a:t>
            </a:r>
            <a:endParaRPr lang="ru-RU" i="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Вопросно-ответная форма изложения</a:t>
            </a:r>
            <a:endParaRPr lang="ru-RU" dirty="0"/>
          </a:p>
        </p:txBody>
      </p:sp>
      <p:sp>
        <p:nvSpPr>
          <p:cNvPr id="3" name="Содержимое 2"/>
          <p:cNvSpPr>
            <a:spLocks noGrp="1"/>
          </p:cNvSpPr>
          <p:nvPr>
            <p:ph idx="1"/>
          </p:nvPr>
        </p:nvSpPr>
        <p:spPr/>
        <p:txBody>
          <a:bodyPr/>
          <a:lstStyle/>
          <a:p>
            <a:pPr>
              <a:buNone/>
            </a:pPr>
            <a:r>
              <a:rPr lang="ru-RU" sz="2000" b="1" dirty="0">
                <a:solidFill>
                  <a:schemeClr val="tx1"/>
                </a:solidFill>
                <a:latin typeface="+mn-lt"/>
                <a:ea typeface="+mn-ea"/>
                <a:cs typeface="+mn-cs"/>
              </a:rPr>
              <a:t>Вопросно-ответная форма </a:t>
            </a:r>
            <a:r>
              <a:rPr lang="ru-RU" sz="2000" b="1" dirty="0" smtClean="0">
                <a:solidFill>
                  <a:schemeClr val="tx1"/>
                </a:solidFill>
                <a:latin typeface="+mn-lt"/>
                <a:ea typeface="+mn-ea"/>
                <a:cs typeface="+mn-cs"/>
              </a:rPr>
              <a:t>изложения - форма </a:t>
            </a:r>
            <a:r>
              <a:rPr lang="ru-RU" sz="2000" b="1" dirty="0">
                <a:solidFill>
                  <a:schemeClr val="tx1"/>
                </a:solidFill>
                <a:latin typeface="+mn-lt"/>
                <a:ea typeface="+mn-ea"/>
                <a:cs typeface="+mn-cs"/>
              </a:rPr>
              <a:t>речи, при которой автор как бы делает читателя своим собеседником, привлекает его к обсуждению важных вопросов, заставляет задуматься над ними</a:t>
            </a:r>
            <a:r>
              <a:rPr lang="ru-RU" sz="2000" b="1" dirty="0" smtClean="0">
                <a:solidFill>
                  <a:schemeClr val="tx1"/>
                </a:solidFill>
                <a:latin typeface="+mn-lt"/>
                <a:ea typeface="+mn-ea"/>
                <a:cs typeface="+mn-cs"/>
              </a:rPr>
              <a:t>.</a:t>
            </a:r>
          </a:p>
          <a:p>
            <a:pPr>
              <a:buNone/>
            </a:pPr>
            <a:r>
              <a:rPr lang="ru-RU" sz="2000" b="1" i="1" dirty="0" smtClean="0">
                <a:solidFill>
                  <a:schemeClr val="tx1"/>
                </a:solidFill>
                <a:latin typeface="+mn-lt"/>
                <a:ea typeface="+mn-ea"/>
                <a:cs typeface="+mn-cs"/>
              </a:rPr>
              <a:t>Многие </a:t>
            </a:r>
            <a:r>
              <a:rPr lang="ru-RU" sz="2000" b="1" i="1" dirty="0">
                <a:solidFill>
                  <a:schemeClr val="tx1"/>
                </a:solidFill>
                <a:latin typeface="+mn-lt"/>
                <a:ea typeface="+mn-ea"/>
                <a:cs typeface="+mn-cs"/>
              </a:rPr>
              <a:t>считают, что бороться с проявлениями фашизма — дело правоохранительных органов. Ну а мы-то сами? Пешки, что ли? Щепки истории? Рабы времени и обстоятельств? Да ни один институт общества в одиночку с </a:t>
            </a:r>
            <a:r>
              <a:rPr lang="ru-RU" sz="2000" b="1" i="1" dirty="0" err="1">
                <a:solidFill>
                  <a:schemeClr val="tx1"/>
                </a:solidFill>
                <a:latin typeface="+mn-lt"/>
                <a:ea typeface="+mn-ea"/>
                <a:cs typeface="+mn-cs"/>
              </a:rPr>
              <a:t>человекофобией</a:t>
            </a:r>
            <a:r>
              <a:rPr lang="ru-RU" sz="2000" b="1" i="1" dirty="0">
                <a:solidFill>
                  <a:schemeClr val="tx1"/>
                </a:solidFill>
                <a:latin typeface="+mn-lt"/>
                <a:ea typeface="+mn-ea"/>
                <a:cs typeface="+mn-cs"/>
              </a:rPr>
              <a:t>, бесчеловечностью не </a:t>
            </a:r>
            <a:r>
              <a:rPr lang="ru-RU" sz="2000" b="1" i="1" dirty="0" smtClean="0">
                <a:solidFill>
                  <a:schemeClr val="tx1"/>
                </a:solidFill>
                <a:latin typeface="+mn-lt"/>
                <a:ea typeface="+mn-ea"/>
                <a:cs typeface="+mn-cs"/>
              </a:rPr>
              <a:t>справится </a:t>
            </a:r>
            <a:r>
              <a:rPr lang="ru-RU" sz="2000" b="1" i="1" dirty="0">
                <a:solidFill>
                  <a:schemeClr val="tx1"/>
                </a:solidFill>
                <a:latin typeface="+mn-lt"/>
                <a:ea typeface="+mn-ea"/>
                <a:cs typeface="+mn-cs"/>
              </a:rPr>
              <a:t>— это задача нас всех.</a:t>
            </a:r>
            <a:endParaRPr lang="ru-RU" sz="2000" i="1" dirty="0">
              <a:solidFill>
                <a:schemeClr val="tx1"/>
              </a:solidFill>
              <a:latin typeface="+mn-lt"/>
              <a:ea typeface="+mn-ea"/>
              <a:cs typeface="+mn-cs"/>
            </a:endParaRPr>
          </a:p>
          <a:p>
            <a:pPr>
              <a:buNone/>
            </a:pPr>
            <a:endParaRPr lang="ru-RU"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Перифраза</a:t>
            </a:r>
            <a:endParaRPr lang="ru-RU" dirty="0"/>
          </a:p>
        </p:txBody>
      </p:sp>
      <p:sp>
        <p:nvSpPr>
          <p:cNvPr id="3" name="Содержимое 2"/>
          <p:cNvSpPr>
            <a:spLocks noGrp="1"/>
          </p:cNvSpPr>
          <p:nvPr>
            <p:ph sz="half" idx="1"/>
          </p:nvPr>
        </p:nvSpPr>
        <p:spPr/>
        <p:txBody>
          <a:bodyPr/>
          <a:lstStyle/>
          <a:p>
            <a:pPr>
              <a:buNone/>
            </a:pPr>
            <a:r>
              <a:rPr lang="ru-RU" sz="2000" b="1" dirty="0" smtClean="0">
                <a:solidFill>
                  <a:schemeClr val="tx1"/>
                </a:solidFill>
                <a:latin typeface="+mn-lt"/>
                <a:ea typeface="+mn-ea"/>
                <a:cs typeface="+mn-cs"/>
              </a:rPr>
              <a:t>Перифраза - описательное </a:t>
            </a:r>
            <a:r>
              <a:rPr lang="ru-RU" sz="2000" b="1" dirty="0">
                <a:solidFill>
                  <a:schemeClr val="tx1"/>
                </a:solidFill>
                <a:latin typeface="+mn-lt"/>
                <a:ea typeface="+mn-ea"/>
                <a:cs typeface="+mn-cs"/>
              </a:rPr>
              <a:t>выражение, употребленное вместо какого-либо слова</a:t>
            </a:r>
            <a:r>
              <a:rPr lang="ru-RU" sz="2000" b="1" dirty="0" smtClean="0">
                <a:solidFill>
                  <a:schemeClr val="tx1"/>
                </a:solidFill>
                <a:latin typeface="+mn-lt"/>
                <a:ea typeface="+mn-ea"/>
                <a:cs typeface="+mn-cs"/>
              </a:rPr>
              <a:t>.</a:t>
            </a:r>
          </a:p>
          <a:p>
            <a:pPr>
              <a:buNone/>
            </a:pPr>
            <a:r>
              <a:rPr lang="ru-RU" sz="2000" b="1" dirty="0" smtClean="0">
                <a:solidFill>
                  <a:schemeClr val="tx1"/>
                </a:solidFill>
                <a:latin typeface="+mn-lt"/>
                <a:ea typeface="+mn-ea"/>
                <a:cs typeface="+mn-cs"/>
              </a:rPr>
              <a:t> </a:t>
            </a:r>
            <a:r>
              <a:rPr lang="ru-RU" sz="2000" b="1" i="1" dirty="0" smtClean="0">
                <a:solidFill>
                  <a:schemeClr val="tx1"/>
                </a:solidFill>
                <a:latin typeface="+mn-lt"/>
                <a:ea typeface="+mn-ea"/>
                <a:cs typeface="+mn-cs"/>
              </a:rPr>
              <a:t>Особое </a:t>
            </a:r>
            <a:r>
              <a:rPr lang="ru-RU" sz="2000" b="1" i="1" dirty="0">
                <a:solidFill>
                  <a:schemeClr val="tx1"/>
                </a:solidFill>
                <a:latin typeface="+mn-lt"/>
                <a:ea typeface="+mn-ea"/>
                <a:cs typeface="+mn-cs"/>
              </a:rPr>
              <a:t>место занимало у него в словаре слово «золото».</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Золотом называлось всё, что хотите. Уголь и нефть — «черное золото». Хлопок — «белое золото». Газ — «</a:t>
            </a:r>
            <a:r>
              <a:rPr lang="ru-RU" sz="2000" b="1" i="1" dirty="0" err="1">
                <a:solidFill>
                  <a:schemeClr val="tx1"/>
                </a:solidFill>
                <a:latin typeface="+mn-lt"/>
                <a:ea typeface="+mn-ea"/>
                <a:cs typeface="+mn-cs"/>
              </a:rPr>
              <a:t>голубое</a:t>
            </a:r>
            <a:r>
              <a:rPr lang="ru-RU" sz="2000" b="1" i="1" dirty="0">
                <a:solidFill>
                  <a:schemeClr val="tx1"/>
                </a:solidFill>
                <a:latin typeface="+mn-lt"/>
                <a:ea typeface="+mn-ea"/>
                <a:cs typeface="+mn-cs"/>
              </a:rPr>
              <a:t> золото».</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(В. Войнович)</a:t>
            </a:r>
            <a:endParaRPr lang="ru-RU" sz="2000" i="1" dirty="0">
              <a:solidFill>
                <a:schemeClr val="tx1"/>
              </a:solidFill>
              <a:latin typeface="+mn-lt"/>
              <a:ea typeface="+mn-ea"/>
              <a:cs typeface="+mn-cs"/>
            </a:endParaRPr>
          </a:p>
          <a:p>
            <a:pPr>
              <a:buNone/>
            </a:pPr>
            <a:endParaRPr lang="ru-RU" sz="2000" dirty="0"/>
          </a:p>
        </p:txBody>
      </p:sp>
      <p:pic>
        <p:nvPicPr>
          <p:cNvPr id="5" name="Содержимое 4" descr="книги и свеча хорошая.gif"/>
          <p:cNvPicPr>
            <a:picLocks noGrp="1" noChangeAspect="1"/>
          </p:cNvPicPr>
          <p:nvPr>
            <p:ph sz="half" idx="2"/>
          </p:nvPr>
        </p:nvPicPr>
        <p:blipFill>
          <a:blip r:embed="rId2"/>
          <a:stretch>
            <a:fillRect/>
          </a:stretch>
        </p:blipFill>
        <p:spPr>
          <a:xfrm>
            <a:off x="4973710" y="2514600"/>
            <a:ext cx="3432528" cy="2667000"/>
          </a:xfr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Парцелляция</a:t>
            </a:r>
            <a:endParaRPr lang="ru-RU" dirty="0"/>
          </a:p>
        </p:txBody>
      </p:sp>
      <p:sp>
        <p:nvSpPr>
          <p:cNvPr id="3" name="Содержимое 2"/>
          <p:cNvSpPr>
            <a:spLocks noGrp="1"/>
          </p:cNvSpPr>
          <p:nvPr>
            <p:ph sz="half" idx="1"/>
          </p:nvPr>
        </p:nvSpPr>
        <p:spPr/>
        <p:txBody>
          <a:bodyPr/>
          <a:lstStyle/>
          <a:p>
            <a:pPr>
              <a:buNone/>
            </a:pPr>
            <a:r>
              <a:rPr lang="ru-RU" sz="2000" b="1" dirty="0" smtClean="0">
                <a:solidFill>
                  <a:schemeClr val="tx1"/>
                </a:solidFill>
                <a:latin typeface="+mn-lt"/>
                <a:ea typeface="+mn-ea"/>
                <a:cs typeface="+mn-cs"/>
              </a:rPr>
              <a:t>Парцелляция - намеренное </a:t>
            </a:r>
            <a:r>
              <a:rPr lang="ru-RU" sz="2000" b="1" dirty="0">
                <a:solidFill>
                  <a:schemeClr val="tx1"/>
                </a:solidFill>
                <a:latin typeface="+mn-lt"/>
                <a:ea typeface="+mn-ea"/>
                <a:cs typeface="+mn-cs"/>
              </a:rPr>
              <a:t>дробление предложения на значимые смысловые части</a:t>
            </a:r>
            <a:r>
              <a:rPr lang="ru-RU" sz="2000" b="1" dirty="0" smtClean="0">
                <a:solidFill>
                  <a:schemeClr val="tx1"/>
                </a:solidFill>
                <a:latin typeface="+mn-lt"/>
                <a:ea typeface="+mn-ea"/>
                <a:cs typeface="+mn-cs"/>
              </a:rPr>
              <a:t>. </a:t>
            </a:r>
          </a:p>
          <a:p>
            <a:pPr>
              <a:buNone/>
            </a:pPr>
            <a:r>
              <a:rPr lang="ru-RU" sz="2000" b="1" i="1" dirty="0" smtClean="0">
                <a:solidFill>
                  <a:schemeClr val="tx1"/>
                </a:solidFill>
                <a:latin typeface="+mn-lt"/>
                <a:ea typeface="+mn-ea"/>
                <a:cs typeface="+mn-cs"/>
              </a:rPr>
              <a:t>Жил </a:t>
            </a:r>
            <a:r>
              <a:rPr lang="ru-RU" sz="2000" b="1" i="1" dirty="0">
                <a:solidFill>
                  <a:schemeClr val="tx1"/>
                </a:solidFill>
                <a:latin typeface="+mn-lt"/>
                <a:ea typeface="+mn-ea"/>
                <a:cs typeface="+mn-cs"/>
              </a:rPr>
              <a:t>в Германии хрупкий болезненный юноша. Заикался от неуверенности. Избегал развлечений. И только за роялем он преображался. Звали его Моцарт.</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(С. Довлатов)</a:t>
            </a:r>
            <a:endParaRPr lang="ru-RU" sz="2000" i="1" dirty="0">
              <a:solidFill>
                <a:schemeClr val="tx1"/>
              </a:solidFill>
              <a:latin typeface="+mn-lt"/>
              <a:ea typeface="+mn-ea"/>
              <a:cs typeface="+mn-cs"/>
            </a:endParaRPr>
          </a:p>
          <a:p>
            <a:pPr>
              <a:buNone/>
            </a:pPr>
            <a:endParaRPr lang="ru-RU" sz="2000" dirty="0"/>
          </a:p>
        </p:txBody>
      </p:sp>
      <p:pic>
        <p:nvPicPr>
          <p:cNvPr id="5" name="Содержимое 4" descr="Моцарт и Сальери Силуэт.bmp"/>
          <p:cNvPicPr>
            <a:picLocks noGrp="1" noChangeAspect="1"/>
          </p:cNvPicPr>
          <p:nvPr>
            <p:ph sz="half" idx="2"/>
          </p:nvPr>
        </p:nvPicPr>
        <p:blipFill>
          <a:blip r:embed="rId2"/>
          <a:stretch>
            <a:fillRect/>
          </a:stretch>
        </p:blipFill>
        <p:spPr>
          <a:xfrm>
            <a:off x="5181600" y="1371600"/>
            <a:ext cx="3287091" cy="4551366"/>
          </a:xfr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Окказионализмы</a:t>
            </a:r>
            <a:endParaRPr lang="ru-RU" dirty="0"/>
          </a:p>
        </p:txBody>
      </p:sp>
      <p:pic>
        <p:nvPicPr>
          <p:cNvPr id="5" name="Содержимое 4" descr="Думающий мальчик.gif"/>
          <p:cNvPicPr>
            <a:picLocks noGrp="1" noChangeAspect="1"/>
          </p:cNvPicPr>
          <p:nvPr>
            <p:ph sz="half" idx="1"/>
          </p:nvPr>
        </p:nvPicPr>
        <p:blipFill>
          <a:blip r:embed="rId2"/>
          <a:stretch>
            <a:fillRect/>
          </a:stretch>
        </p:blipFill>
        <p:spPr>
          <a:xfrm>
            <a:off x="609600" y="2819400"/>
            <a:ext cx="2121365" cy="2724689"/>
          </a:xfrm>
        </p:spPr>
      </p:pic>
      <p:sp>
        <p:nvSpPr>
          <p:cNvPr id="4" name="Содержимое 3"/>
          <p:cNvSpPr>
            <a:spLocks noGrp="1"/>
          </p:cNvSpPr>
          <p:nvPr>
            <p:ph sz="half" idx="2"/>
          </p:nvPr>
        </p:nvSpPr>
        <p:spPr>
          <a:xfrm>
            <a:off x="3200400" y="1600200"/>
            <a:ext cx="5486400" cy="4530725"/>
          </a:xfrm>
        </p:spPr>
        <p:txBody>
          <a:bodyPr/>
          <a:lstStyle/>
          <a:p>
            <a:pPr>
              <a:buNone/>
            </a:pPr>
            <a:r>
              <a:rPr lang="ru-RU" b="1" dirty="0" smtClean="0">
                <a:solidFill>
                  <a:schemeClr val="tx1"/>
                </a:solidFill>
                <a:latin typeface="+mn-lt"/>
                <a:ea typeface="+mn-ea"/>
                <a:cs typeface="+mn-cs"/>
              </a:rPr>
              <a:t>Окказионализмы - индивидуально-авторские неологизмы</a:t>
            </a:r>
          </a:p>
          <a:p>
            <a:pPr>
              <a:buNone/>
            </a:pPr>
            <a:r>
              <a:rPr lang="ru-RU" b="1" i="1" dirty="0" smtClean="0">
                <a:solidFill>
                  <a:schemeClr val="tx1"/>
                </a:solidFill>
                <a:latin typeface="+mn-lt"/>
                <a:ea typeface="+mn-ea"/>
                <a:cs typeface="+mn-cs"/>
              </a:rPr>
              <a:t>Как </a:t>
            </a:r>
            <a:r>
              <a:rPr lang="ru-RU" b="1" i="1" dirty="0">
                <a:solidFill>
                  <a:schemeClr val="tx1"/>
                </a:solidFill>
                <a:latin typeface="+mn-lt"/>
                <a:ea typeface="+mn-ea"/>
                <a:cs typeface="+mn-cs"/>
              </a:rPr>
              <a:t>бы нам самим следить, чтобы наши права не </a:t>
            </a:r>
            <a:r>
              <a:rPr lang="ru-RU" b="1" i="1" dirty="0" err="1">
                <a:solidFill>
                  <a:schemeClr val="tx1"/>
                </a:solidFill>
                <a:latin typeface="+mn-lt"/>
                <a:ea typeface="+mn-ea"/>
                <a:cs typeface="+mn-cs"/>
              </a:rPr>
              <a:t>поширялись</a:t>
            </a:r>
            <a:r>
              <a:rPr lang="ru-RU" b="1" i="1" dirty="0">
                <a:solidFill>
                  <a:schemeClr val="tx1"/>
                </a:solidFill>
                <a:latin typeface="+mn-lt"/>
                <a:ea typeface="+mn-ea"/>
                <a:cs typeface="+mn-cs"/>
              </a:rPr>
              <a:t> за счет прав других? (А. Солженицын)</a:t>
            </a:r>
            <a:endParaRPr lang="ru-RU" i="1" dirty="0">
              <a:solidFill>
                <a:schemeClr val="tx1"/>
              </a:solidFill>
              <a:latin typeface="+mn-lt"/>
              <a:ea typeface="+mn-ea"/>
              <a:cs typeface="+mn-cs"/>
            </a:endParaRPr>
          </a:p>
          <a:p>
            <a:pPr>
              <a:buNone/>
            </a:pPr>
            <a:endParaRPr lang="ru-RU"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Оксюморон</a:t>
            </a:r>
            <a:endParaRPr lang="ru-RU" dirty="0"/>
          </a:p>
        </p:txBody>
      </p:sp>
      <p:pic>
        <p:nvPicPr>
          <p:cNvPr id="6" name="Содержимое 5" descr="гномик.gif"/>
          <p:cNvPicPr>
            <a:picLocks noGrp="1" noChangeAspect="1"/>
          </p:cNvPicPr>
          <p:nvPr>
            <p:ph sz="half" idx="1"/>
          </p:nvPr>
        </p:nvPicPr>
        <p:blipFill>
          <a:blip r:embed="rId2"/>
          <a:stretch>
            <a:fillRect/>
          </a:stretch>
        </p:blipFill>
        <p:spPr>
          <a:xfrm>
            <a:off x="762000" y="2286000"/>
            <a:ext cx="2854492" cy="2971800"/>
          </a:xfrm>
        </p:spPr>
      </p:pic>
      <p:sp>
        <p:nvSpPr>
          <p:cNvPr id="5" name="Содержимое 4"/>
          <p:cNvSpPr>
            <a:spLocks noGrp="1"/>
          </p:cNvSpPr>
          <p:nvPr>
            <p:ph sz="half" idx="2"/>
          </p:nvPr>
        </p:nvSpPr>
        <p:spPr>
          <a:xfrm>
            <a:off x="3886200" y="1600200"/>
            <a:ext cx="4800600" cy="4530725"/>
          </a:xfrm>
        </p:spPr>
        <p:txBody>
          <a:bodyPr/>
          <a:lstStyle/>
          <a:p>
            <a:pPr>
              <a:buNone/>
            </a:pPr>
            <a:r>
              <a:rPr lang="ru-RU" sz="2000" b="1" dirty="0" smtClean="0">
                <a:solidFill>
                  <a:schemeClr val="tx1"/>
                </a:solidFill>
                <a:latin typeface="+mn-lt"/>
                <a:ea typeface="+mn-ea"/>
                <a:cs typeface="+mn-cs"/>
              </a:rPr>
              <a:t>Оксиморон - соединение </a:t>
            </a:r>
            <a:r>
              <a:rPr lang="ru-RU" sz="2000" b="1" dirty="0">
                <a:solidFill>
                  <a:schemeClr val="tx1"/>
                </a:solidFill>
                <a:latin typeface="+mn-lt"/>
                <a:ea typeface="+mn-ea"/>
                <a:cs typeface="+mn-cs"/>
              </a:rPr>
              <a:t>в образе или явлении несовместимых </a:t>
            </a:r>
            <a:r>
              <a:rPr lang="ru-RU" sz="2000" b="1" dirty="0" smtClean="0">
                <a:solidFill>
                  <a:schemeClr val="tx1"/>
                </a:solidFill>
                <a:latin typeface="+mn-lt"/>
                <a:ea typeface="+mn-ea"/>
                <a:cs typeface="+mn-cs"/>
              </a:rPr>
              <a:t>понятий</a:t>
            </a:r>
          </a:p>
          <a:p>
            <a:pPr>
              <a:buNone/>
            </a:pPr>
            <a:r>
              <a:rPr lang="ru-RU" sz="2400" b="1" i="1" dirty="0" smtClean="0">
                <a:solidFill>
                  <a:schemeClr val="tx1"/>
                </a:solidFill>
                <a:latin typeface="+mn-lt"/>
                <a:ea typeface="+mn-ea"/>
                <a:cs typeface="+mn-cs"/>
              </a:rPr>
              <a:t>Сладостные </a:t>
            </a:r>
            <a:r>
              <a:rPr lang="ru-RU" sz="2400" b="1" i="1" dirty="0">
                <a:solidFill>
                  <a:schemeClr val="tx1"/>
                </a:solidFill>
                <a:latin typeface="+mn-lt"/>
                <a:ea typeface="+mn-ea"/>
                <a:cs typeface="+mn-cs"/>
              </a:rPr>
              <a:t>мучения испытал он, изгнанник, вернувшись в Россию. Тревожно-радостное ожидание сменилось в нем спокойной уверенностью в завтрашнем дне. (Н. Кривцов)</a:t>
            </a:r>
            <a:endParaRPr lang="ru-RU" sz="2400" i="1" dirty="0">
              <a:solidFill>
                <a:schemeClr val="tx1"/>
              </a:solidFill>
              <a:latin typeface="+mn-lt"/>
              <a:ea typeface="+mn-ea"/>
              <a:cs typeface="+mn-cs"/>
            </a:endParaRPr>
          </a:p>
          <a:p>
            <a:pPr>
              <a:buNone/>
            </a:pPr>
            <a:endParaRPr lang="ru-RU" sz="20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Лексический повтор</a:t>
            </a:r>
            <a:endParaRPr lang="ru-RU" dirty="0"/>
          </a:p>
        </p:txBody>
      </p:sp>
      <p:sp>
        <p:nvSpPr>
          <p:cNvPr id="3" name="Содержимое 2"/>
          <p:cNvSpPr>
            <a:spLocks noGrp="1"/>
          </p:cNvSpPr>
          <p:nvPr>
            <p:ph sz="half" idx="1"/>
          </p:nvPr>
        </p:nvSpPr>
        <p:spPr/>
        <p:txBody>
          <a:bodyPr/>
          <a:lstStyle/>
          <a:p>
            <a:pPr>
              <a:buNone/>
            </a:pPr>
            <a:r>
              <a:rPr lang="ru-RU" sz="2000" b="1" dirty="0">
                <a:solidFill>
                  <a:schemeClr val="tx1"/>
                </a:solidFill>
                <a:latin typeface="+mn-lt"/>
                <a:ea typeface="+mn-ea"/>
                <a:cs typeface="+mn-cs"/>
              </a:rPr>
              <a:t>Лексический </a:t>
            </a:r>
            <a:r>
              <a:rPr lang="ru-RU" sz="2000" b="1" dirty="0" smtClean="0">
                <a:solidFill>
                  <a:schemeClr val="tx1"/>
                </a:solidFill>
                <a:latin typeface="+mn-lt"/>
                <a:ea typeface="+mn-ea"/>
                <a:cs typeface="+mn-cs"/>
              </a:rPr>
              <a:t>повтор - повторение </a:t>
            </a:r>
            <a:r>
              <a:rPr lang="ru-RU" sz="2000" b="1" dirty="0">
                <a:solidFill>
                  <a:schemeClr val="tx1"/>
                </a:solidFill>
                <a:latin typeface="+mn-lt"/>
                <a:ea typeface="+mn-ea"/>
                <a:cs typeface="+mn-cs"/>
              </a:rPr>
              <a:t>в тексте одного и того же слова</a:t>
            </a:r>
            <a:r>
              <a:rPr lang="ru-RU" sz="2000" b="1" dirty="0" smtClean="0">
                <a:solidFill>
                  <a:schemeClr val="tx1"/>
                </a:solidFill>
                <a:latin typeface="+mn-lt"/>
                <a:ea typeface="+mn-ea"/>
                <a:cs typeface="+mn-cs"/>
              </a:rPr>
              <a:t>.</a:t>
            </a:r>
          </a:p>
          <a:p>
            <a:pPr>
              <a:buNone/>
            </a:pPr>
            <a:r>
              <a:rPr lang="ru-RU" sz="2000" b="1" i="1" dirty="0" smtClean="0">
                <a:solidFill>
                  <a:schemeClr val="tx1"/>
                </a:solidFill>
                <a:latin typeface="+mn-lt"/>
                <a:ea typeface="+mn-ea"/>
                <a:cs typeface="+mn-cs"/>
              </a:rPr>
              <a:t>— </a:t>
            </a:r>
            <a:r>
              <a:rPr lang="ru-RU" sz="2000" b="1" i="1" dirty="0">
                <a:solidFill>
                  <a:schemeClr val="tx1"/>
                </a:solidFill>
                <a:latin typeface="+mn-lt"/>
                <a:ea typeface="+mn-ea"/>
                <a:cs typeface="+mn-cs"/>
              </a:rPr>
              <a:t>Эти люди — ваши родственники?</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 Да, — сказал он.</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 Все эти люди — родственники?</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 Безусловно, — сказал он.</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 Люди всего мира</a:t>
            </a:r>
            <a:r>
              <a:rPr lang="ru-RU" sz="2000" b="1" i="1" dirty="0" smtClean="0">
                <a:solidFill>
                  <a:schemeClr val="tx1"/>
                </a:solidFill>
                <a:latin typeface="+mn-lt"/>
                <a:ea typeface="+mn-ea"/>
                <a:cs typeface="+mn-cs"/>
              </a:rPr>
              <a:t>? Всех </a:t>
            </a:r>
            <a:r>
              <a:rPr lang="ru-RU" sz="2000" b="1" i="1" dirty="0">
                <a:solidFill>
                  <a:schemeClr val="tx1"/>
                </a:solidFill>
                <a:latin typeface="+mn-lt"/>
                <a:ea typeface="+mn-ea"/>
                <a:cs typeface="+mn-cs"/>
              </a:rPr>
              <a:t>национальностей? Люди всех эпох?</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(С. Довлатов)</a:t>
            </a:r>
            <a:endParaRPr lang="ru-RU" sz="2000" i="1" dirty="0">
              <a:solidFill>
                <a:schemeClr val="tx1"/>
              </a:solidFill>
              <a:latin typeface="+mn-lt"/>
              <a:ea typeface="+mn-ea"/>
              <a:cs typeface="+mn-cs"/>
            </a:endParaRPr>
          </a:p>
          <a:p>
            <a:pPr>
              <a:buNone/>
            </a:pPr>
            <a:endParaRPr lang="ru-RU" sz="2000" dirty="0"/>
          </a:p>
        </p:txBody>
      </p:sp>
      <p:pic>
        <p:nvPicPr>
          <p:cNvPr id="5" name="Содержимое 4" descr="дружба народов 2.wmf"/>
          <p:cNvPicPr>
            <a:picLocks noGrp="1" noChangeAspect="1"/>
          </p:cNvPicPr>
          <p:nvPr>
            <p:ph sz="half" idx="2"/>
          </p:nvPr>
        </p:nvPicPr>
        <p:blipFill>
          <a:blip r:embed="rId2"/>
          <a:stretch>
            <a:fillRect/>
          </a:stretch>
        </p:blipFill>
        <p:spPr>
          <a:xfrm>
            <a:off x="4665930" y="2362200"/>
            <a:ext cx="3956641" cy="2971800"/>
          </a:xfr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Контекстуальные синонимы</a:t>
            </a:r>
            <a:endParaRPr lang="ru-RU" dirty="0"/>
          </a:p>
        </p:txBody>
      </p:sp>
      <p:sp>
        <p:nvSpPr>
          <p:cNvPr id="3" name="Содержимое 2"/>
          <p:cNvSpPr>
            <a:spLocks noGrp="1"/>
          </p:cNvSpPr>
          <p:nvPr>
            <p:ph idx="1"/>
          </p:nvPr>
        </p:nvSpPr>
        <p:spPr/>
        <p:txBody>
          <a:bodyPr/>
          <a:lstStyle/>
          <a:p>
            <a:pPr>
              <a:buNone/>
            </a:pPr>
            <a:r>
              <a:rPr lang="ru-RU" sz="2000" b="1" dirty="0">
                <a:solidFill>
                  <a:schemeClr val="tx1"/>
                </a:solidFill>
                <a:latin typeface="+mn-lt"/>
                <a:ea typeface="+mn-ea"/>
                <a:cs typeface="+mn-cs"/>
              </a:rPr>
              <a:t>Контекстные (или контекстуальные) синонимы </a:t>
            </a:r>
            <a:endParaRPr lang="ru-RU" sz="2000" b="1" dirty="0" smtClean="0">
              <a:solidFill>
                <a:schemeClr val="tx1"/>
              </a:solidFill>
              <a:latin typeface="+mn-lt"/>
              <a:ea typeface="+mn-ea"/>
              <a:cs typeface="+mn-cs"/>
            </a:endParaRPr>
          </a:p>
          <a:p>
            <a:pPr>
              <a:buNone/>
            </a:pPr>
            <a:r>
              <a:rPr lang="ru-RU" sz="2000" b="1" i="1" dirty="0" smtClean="0">
                <a:solidFill>
                  <a:schemeClr val="tx1"/>
                </a:solidFill>
                <a:latin typeface="+mn-lt"/>
                <a:ea typeface="+mn-ea"/>
                <a:cs typeface="+mn-cs"/>
              </a:rPr>
              <a:t>Была</a:t>
            </a:r>
            <a:r>
              <a:rPr lang="ru-RU" sz="2000" b="1" i="1" dirty="0">
                <a:solidFill>
                  <a:schemeClr val="tx1"/>
                </a:solidFill>
                <a:latin typeface="+mn-lt"/>
                <a:ea typeface="+mn-ea"/>
                <a:cs typeface="+mn-cs"/>
              </a:rPr>
              <a:t>, правда, старая настольная лампа, купленная в комиссионном, чужая старина, не вызывающая никаких воспоминаний, поэтому ничем не дорогая. (Д. </a:t>
            </a:r>
            <a:r>
              <a:rPr lang="ru-RU" sz="2000" b="1" i="1" dirty="0" err="1">
                <a:solidFill>
                  <a:schemeClr val="tx1"/>
                </a:solidFill>
                <a:latin typeface="+mn-lt"/>
                <a:ea typeface="+mn-ea"/>
                <a:cs typeface="+mn-cs"/>
              </a:rPr>
              <a:t>Гранин</a:t>
            </a:r>
            <a:r>
              <a:rPr lang="ru-RU" sz="2000" b="1" i="1" dirty="0">
                <a:solidFill>
                  <a:schemeClr val="tx1"/>
                </a:solidFill>
                <a:latin typeface="+mn-lt"/>
                <a:ea typeface="+mn-ea"/>
                <a:cs typeface="+mn-cs"/>
              </a:rPr>
              <a:t>)</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То было видение...</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Передо мною появились два ангела</a:t>
            </a:r>
            <a:r>
              <a:rPr lang="ru-RU" sz="2000" b="1" i="1" dirty="0" smtClean="0">
                <a:solidFill>
                  <a:schemeClr val="tx1"/>
                </a:solidFill>
                <a:latin typeface="+mn-lt"/>
                <a:ea typeface="+mn-ea"/>
                <a:cs typeface="+mn-cs"/>
              </a:rPr>
              <a:t>... два </a:t>
            </a:r>
            <a:r>
              <a:rPr lang="ru-RU" sz="2000" b="1" i="1" dirty="0">
                <a:solidFill>
                  <a:schemeClr val="tx1"/>
                </a:solidFill>
                <a:latin typeface="+mn-lt"/>
                <a:ea typeface="+mn-ea"/>
                <a:cs typeface="+mn-cs"/>
              </a:rPr>
              <a:t>гения.</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Я говорю: ангелы... гении — потому что у обоих на обнаженных телах не было никакой одежды и за плечами у каждого вздымались сильные длинные крылья.</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(И. Тургенев)</a:t>
            </a:r>
            <a:endParaRPr lang="ru-RU" sz="2000" i="1" dirty="0">
              <a:solidFill>
                <a:schemeClr val="tx1"/>
              </a:solidFill>
              <a:latin typeface="+mn-lt"/>
              <a:ea typeface="+mn-ea"/>
              <a:cs typeface="+mn-cs"/>
            </a:endParaRPr>
          </a:p>
          <a:p>
            <a:pPr>
              <a:buNone/>
            </a:pPr>
            <a:endParaRPr lang="ru-RU" sz="2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Проверка домашнего задания</a:t>
            </a:r>
            <a:endParaRPr lang="ru-RU" dirty="0"/>
          </a:p>
        </p:txBody>
      </p:sp>
      <p:sp>
        <p:nvSpPr>
          <p:cNvPr id="3" name="Текст 2"/>
          <p:cNvSpPr>
            <a:spLocks noGrp="1"/>
          </p:cNvSpPr>
          <p:nvPr>
            <p:ph type="body" sz="half" idx="1"/>
          </p:nvPr>
        </p:nvSpPr>
        <p:spPr>
          <a:xfrm>
            <a:off x="457200" y="1600200"/>
            <a:ext cx="6934200" cy="4530725"/>
          </a:xfrm>
        </p:spPr>
        <p:txBody>
          <a:bodyPr/>
          <a:lstStyle/>
          <a:p>
            <a:r>
              <a:rPr lang="ru-RU" dirty="0" smtClean="0"/>
              <a:t>Напишем словарный диктант под диктовку в контрольных тетрадях</a:t>
            </a:r>
            <a:endParaRPr lang="ru-RU" dirty="0"/>
          </a:p>
        </p:txBody>
      </p:sp>
      <p:pic>
        <p:nvPicPr>
          <p:cNvPr id="5" name="10 класс №1.wma">
            <a:hlinkClick r:id="" action="ppaction://media"/>
          </p:cNvPr>
          <p:cNvPicPr>
            <a:picLocks noGrp="1" noRot="1" noChangeAspect="1"/>
          </p:cNvPicPr>
          <p:nvPr>
            <p:ph sz="half" idx="2"/>
            <a:audioFile r:link="rId1"/>
          </p:nvPr>
        </p:nvPicPr>
        <p:blipFill>
          <a:blip r:embed="rId3" cstate="email"/>
          <a:stretch>
            <a:fillRect/>
          </a:stretch>
        </p:blipFill>
        <p:spPr>
          <a:xfrm>
            <a:off x="8153400" y="762000"/>
            <a:ext cx="304800" cy="304800"/>
          </a:xfrm>
          <a:prstGeom prst="rect">
            <a:avLst/>
          </a:prstGeom>
        </p:spPr>
      </p:pic>
      <p:pic>
        <p:nvPicPr>
          <p:cNvPr id="6" name="Рисунок 5" descr="женщина на трибуне.gif"/>
          <p:cNvPicPr>
            <a:picLocks noChangeAspect="1"/>
          </p:cNvPicPr>
          <p:nvPr/>
        </p:nvPicPr>
        <p:blipFill>
          <a:blip r:embed="rId4" cstate="email"/>
          <a:stretch>
            <a:fillRect/>
          </a:stretch>
        </p:blipFill>
        <p:spPr>
          <a:xfrm>
            <a:off x="7543800" y="1905000"/>
            <a:ext cx="933450" cy="1104900"/>
          </a:xfrm>
          <a:prstGeom prst="rect">
            <a:avLst/>
          </a:prstGeom>
        </p:spPr>
      </p:pic>
      <p:pic>
        <p:nvPicPr>
          <p:cNvPr id="7" name="Рисунок 6" descr="пишущий мужик.gif"/>
          <p:cNvPicPr>
            <a:picLocks noChangeAspect="1"/>
          </p:cNvPicPr>
          <p:nvPr/>
        </p:nvPicPr>
        <p:blipFill>
          <a:blip r:embed="rId5" cstate="email"/>
          <a:stretch>
            <a:fillRect/>
          </a:stretch>
        </p:blipFill>
        <p:spPr>
          <a:xfrm>
            <a:off x="3810000" y="3962400"/>
            <a:ext cx="1428750" cy="1133475"/>
          </a:xfrm>
          <a:prstGeom prst="rect">
            <a:avLst/>
          </a:prstGeom>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9939"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Контекстуальные антонимы</a:t>
            </a:r>
            <a:endParaRPr lang="ru-RU" dirty="0"/>
          </a:p>
        </p:txBody>
      </p:sp>
      <p:sp>
        <p:nvSpPr>
          <p:cNvPr id="3" name="Содержимое 2"/>
          <p:cNvSpPr>
            <a:spLocks noGrp="1"/>
          </p:cNvSpPr>
          <p:nvPr>
            <p:ph sz="half" idx="1"/>
          </p:nvPr>
        </p:nvSpPr>
        <p:spPr>
          <a:xfrm>
            <a:off x="457200" y="1600200"/>
            <a:ext cx="5105400" cy="4530725"/>
          </a:xfrm>
        </p:spPr>
        <p:txBody>
          <a:bodyPr/>
          <a:lstStyle/>
          <a:p>
            <a:pPr>
              <a:buNone/>
            </a:pPr>
            <a:r>
              <a:rPr lang="ru-RU" sz="2400" b="1" dirty="0">
                <a:solidFill>
                  <a:schemeClr val="tx1"/>
                </a:solidFill>
                <a:latin typeface="+mn-lt"/>
                <a:ea typeface="+mn-ea"/>
                <a:cs typeface="+mn-cs"/>
              </a:rPr>
              <a:t>Контекстные (или контекстуальные) </a:t>
            </a:r>
            <a:r>
              <a:rPr lang="ru-RU" sz="2400" b="1" dirty="0" smtClean="0">
                <a:solidFill>
                  <a:schemeClr val="tx1"/>
                </a:solidFill>
                <a:latin typeface="+mn-lt"/>
                <a:ea typeface="+mn-ea"/>
                <a:cs typeface="+mn-cs"/>
              </a:rPr>
              <a:t>антонимы - слова</a:t>
            </a:r>
            <a:r>
              <a:rPr lang="ru-RU" sz="2400" b="1" dirty="0">
                <a:solidFill>
                  <a:schemeClr val="tx1"/>
                </a:solidFill>
                <a:latin typeface="+mn-lt"/>
                <a:ea typeface="+mn-ea"/>
                <a:cs typeface="+mn-cs"/>
              </a:rPr>
              <a:t>, которые в языке не противопоставлены по значению и являются антонимами только в исходном тексте</a:t>
            </a:r>
            <a:r>
              <a:rPr lang="ru-RU" sz="2400" b="1" dirty="0" smtClean="0">
                <a:solidFill>
                  <a:schemeClr val="tx1"/>
                </a:solidFill>
                <a:latin typeface="+mn-lt"/>
                <a:ea typeface="+mn-ea"/>
                <a:cs typeface="+mn-cs"/>
              </a:rPr>
              <a:t>.</a:t>
            </a:r>
          </a:p>
          <a:p>
            <a:pPr>
              <a:buNone/>
            </a:pPr>
            <a:r>
              <a:rPr lang="ru-RU" sz="2400" b="1" i="1" dirty="0" smtClean="0">
                <a:solidFill>
                  <a:schemeClr val="tx1"/>
                </a:solidFill>
                <a:latin typeface="+mn-lt"/>
                <a:ea typeface="+mn-ea"/>
                <a:cs typeface="+mn-cs"/>
              </a:rPr>
              <a:t>Комплекс </a:t>
            </a:r>
            <a:r>
              <a:rPr lang="ru-RU" sz="2400" b="1" i="1" dirty="0">
                <a:solidFill>
                  <a:schemeClr val="tx1"/>
                </a:solidFill>
                <a:latin typeface="+mn-lt"/>
                <a:ea typeface="+mn-ea"/>
                <a:cs typeface="+mn-cs"/>
              </a:rPr>
              <a:t>неполноценности способен загубить человеческую душу. А может возвысить до небес. </a:t>
            </a:r>
            <a:endParaRPr lang="ru-RU" sz="2400" i="1" dirty="0">
              <a:solidFill>
                <a:schemeClr val="tx1"/>
              </a:solidFill>
              <a:latin typeface="+mn-lt"/>
              <a:ea typeface="+mn-ea"/>
              <a:cs typeface="+mn-cs"/>
            </a:endParaRPr>
          </a:p>
          <a:p>
            <a:pPr>
              <a:buNone/>
            </a:pPr>
            <a:endParaRPr lang="ru-RU" sz="2000" dirty="0"/>
          </a:p>
        </p:txBody>
      </p:sp>
      <p:pic>
        <p:nvPicPr>
          <p:cNvPr id="5" name="Содержимое 4" descr="ангел.gif"/>
          <p:cNvPicPr>
            <a:picLocks noGrp="1" noChangeAspect="1"/>
          </p:cNvPicPr>
          <p:nvPr>
            <p:ph sz="half" idx="2"/>
          </p:nvPr>
        </p:nvPicPr>
        <p:blipFill>
          <a:blip r:embed="rId2"/>
          <a:stretch>
            <a:fillRect/>
          </a:stretch>
        </p:blipFill>
        <p:spPr>
          <a:xfrm>
            <a:off x="5486400" y="1752600"/>
            <a:ext cx="3396342" cy="2971800"/>
          </a:xfr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Ирония</a:t>
            </a:r>
            <a:endParaRPr lang="ru-RU" dirty="0"/>
          </a:p>
        </p:txBody>
      </p:sp>
      <p:sp>
        <p:nvSpPr>
          <p:cNvPr id="4" name="Содержимое 3"/>
          <p:cNvSpPr>
            <a:spLocks noGrp="1"/>
          </p:cNvSpPr>
          <p:nvPr>
            <p:ph idx="1"/>
          </p:nvPr>
        </p:nvSpPr>
        <p:spPr/>
        <p:txBody>
          <a:bodyPr/>
          <a:lstStyle/>
          <a:p>
            <a:pPr>
              <a:buNone/>
            </a:pPr>
            <a:r>
              <a:rPr lang="ru-RU" sz="2000" b="1" dirty="0" smtClean="0">
                <a:solidFill>
                  <a:schemeClr val="tx1"/>
                </a:solidFill>
                <a:latin typeface="+mn-lt"/>
                <a:ea typeface="+mn-ea"/>
                <a:cs typeface="+mn-cs"/>
              </a:rPr>
              <a:t>Ирония - вид </a:t>
            </a:r>
            <a:r>
              <a:rPr lang="ru-RU" sz="2000" b="1" dirty="0">
                <a:solidFill>
                  <a:schemeClr val="tx1"/>
                </a:solidFill>
                <a:latin typeface="+mn-lt"/>
                <a:ea typeface="+mn-ea"/>
                <a:cs typeface="+mn-cs"/>
              </a:rPr>
              <a:t>иносказания, когда за внешне положительной оценкой скрывается насмешка</a:t>
            </a:r>
            <a:r>
              <a:rPr lang="ru-RU" sz="2000" b="1" dirty="0" smtClean="0">
                <a:solidFill>
                  <a:schemeClr val="tx1"/>
                </a:solidFill>
                <a:latin typeface="+mn-lt"/>
                <a:ea typeface="+mn-ea"/>
                <a:cs typeface="+mn-cs"/>
              </a:rPr>
              <a:t>.</a:t>
            </a:r>
          </a:p>
          <a:p>
            <a:pPr>
              <a:buNone/>
            </a:pPr>
            <a:r>
              <a:rPr lang="ru-RU" sz="2000" b="1" i="1" dirty="0" smtClean="0">
                <a:solidFill>
                  <a:schemeClr val="tx1"/>
                </a:solidFill>
                <a:latin typeface="+mn-lt"/>
                <a:ea typeface="+mn-ea"/>
                <a:cs typeface="+mn-cs"/>
              </a:rPr>
              <a:t>Продаются </a:t>
            </a:r>
            <a:r>
              <a:rPr lang="ru-RU" sz="2000" b="1" i="1" dirty="0">
                <a:solidFill>
                  <a:schemeClr val="tx1"/>
                </a:solidFill>
                <a:latin typeface="+mn-lt"/>
                <a:ea typeface="+mn-ea"/>
                <a:cs typeface="+mn-cs"/>
              </a:rPr>
              <a:t>мужские костюмы, фасон один. А цвета какие? О, огромный выбор цветов! Черный, черно-серый, серо-черный, черновато-серый, серовато-черный, грифельный, аспидный, наждачный, цвет </a:t>
            </a:r>
            <a:r>
              <a:rPr lang="ru-RU" sz="2000" b="1" i="1" dirty="0" err="1">
                <a:solidFill>
                  <a:schemeClr val="tx1"/>
                </a:solidFill>
                <a:latin typeface="+mn-lt"/>
                <a:ea typeface="+mn-ea"/>
                <a:cs typeface="+mn-cs"/>
              </a:rPr>
              <a:t>передельного</a:t>
            </a:r>
            <a:r>
              <a:rPr lang="ru-RU" sz="2000" b="1" i="1" dirty="0">
                <a:solidFill>
                  <a:schemeClr val="tx1"/>
                </a:solidFill>
                <a:latin typeface="+mn-lt"/>
                <a:ea typeface="+mn-ea"/>
                <a:cs typeface="+mn-cs"/>
              </a:rPr>
              <a:t> чугуна, коксовый цвет, торфяной, земляной, мусорный, цвет жмыха и тот цвет, который в старину назывался «сон разбойника». В общем, сами понимаете, цвет один, чистый траур на небогатых похоронах.</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(И. Ильф, Е. Петров)</a:t>
            </a:r>
            <a:endParaRPr lang="ru-RU" sz="2000" i="1" dirty="0">
              <a:solidFill>
                <a:schemeClr val="tx1"/>
              </a:solidFill>
              <a:latin typeface="+mn-lt"/>
              <a:ea typeface="+mn-ea"/>
              <a:cs typeface="+mn-cs"/>
            </a:endParaRPr>
          </a:p>
          <a:p>
            <a:pPr>
              <a:buNone/>
            </a:pPr>
            <a:endParaRPr lang="ru-RU" sz="20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Инверсия</a:t>
            </a:r>
            <a:endParaRPr lang="ru-RU" dirty="0"/>
          </a:p>
        </p:txBody>
      </p:sp>
      <p:sp>
        <p:nvSpPr>
          <p:cNvPr id="3" name="Содержимое 2"/>
          <p:cNvSpPr>
            <a:spLocks noGrp="1"/>
          </p:cNvSpPr>
          <p:nvPr>
            <p:ph idx="1"/>
          </p:nvPr>
        </p:nvSpPr>
        <p:spPr/>
        <p:txBody>
          <a:bodyPr/>
          <a:lstStyle/>
          <a:p>
            <a:pPr>
              <a:buNone/>
            </a:pPr>
            <a:r>
              <a:rPr lang="ru-RU" sz="2000" b="1" dirty="0" smtClean="0">
                <a:solidFill>
                  <a:schemeClr val="tx1"/>
                </a:solidFill>
                <a:latin typeface="+mn-lt"/>
                <a:ea typeface="+mn-ea"/>
                <a:cs typeface="+mn-cs"/>
              </a:rPr>
              <a:t>Инверсия - обратный </a:t>
            </a:r>
            <a:r>
              <a:rPr lang="ru-RU" sz="2000" b="1" dirty="0">
                <a:solidFill>
                  <a:schemeClr val="tx1"/>
                </a:solidFill>
                <a:latin typeface="+mn-lt"/>
                <a:ea typeface="+mn-ea"/>
                <a:cs typeface="+mn-cs"/>
              </a:rPr>
              <a:t>порядок слов в предложении.</a:t>
            </a:r>
            <a:endParaRPr lang="ru-RU" sz="2000" dirty="0">
              <a:solidFill>
                <a:schemeClr val="tx1"/>
              </a:solidFill>
              <a:latin typeface="+mn-lt"/>
              <a:ea typeface="+mn-ea"/>
              <a:cs typeface="+mn-cs"/>
            </a:endParaRPr>
          </a:p>
          <a:p>
            <a:pPr>
              <a:buNone/>
            </a:pPr>
            <a:r>
              <a:rPr lang="ru-RU" sz="2000" b="1" dirty="0">
                <a:solidFill>
                  <a:schemeClr val="tx1"/>
                </a:solidFill>
                <a:latin typeface="+mn-lt"/>
                <a:ea typeface="+mn-ea"/>
                <a:cs typeface="+mn-cs"/>
              </a:rPr>
              <a:t>(При прямом порядке подлежащее предшествует сказуемому, согласованное определение стоит перед определяемым словом, </a:t>
            </a:r>
            <a:r>
              <a:rPr lang="ru-RU" sz="2000" b="1" dirty="0" smtClean="0">
                <a:solidFill>
                  <a:schemeClr val="tx1"/>
                </a:solidFill>
                <a:latin typeface="+mn-lt"/>
                <a:ea typeface="+mn-ea"/>
                <a:cs typeface="+mn-cs"/>
              </a:rPr>
              <a:t>несогласованное </a:t>
            </a:r>
            <a:r>
              <a:rPr lang="ru-RU" sz="2000" b="1" dirty="0">
                <a:solidFill>
                  <a:schemeClr val="tx1"/>
                </a:solidFill>
                <a:latin typeface="+mn-lt"/>
                <a:ea typeface="+mn-ea"/>
                <a:cs typeface="+mn-cs"/>
              </a:rPr>
              <a:t>— после него, дополнение — после управляющего слова, обстоятельство образа </a:t>
            </a:r>
            <a:r>
              <a:rPr lang="ru-RU" sz="2000" b="1" dirty="0" err="1">
                <a:solidFill>
                  <a:schemeClr val="tx1"/>
                </a:solidFill>
                <a:latin typeface="+mn-lt"/>
                <a:ea typeface="+mn-ea"/>
                <a:cs typeface="+mn-cs"/>
              </a:rPr>
              <a:t>дейст</a:t>
            </a:r>
            <a:r>
              <a:rPr lang="ru-RU" sz="2000" b="1" dirty="0">
                <a:solidFill>
                  <a:schemeClr val="tx1"/>
                </a:solidFill>
                <a:latin typeface="+mn-lt"/>
                <a:ea typeface="+mn-ea"/>
                <a:cs typeface="+mn-cs"/>
              </a:rPr>
              <a:t>-</a:t>
            </a:r>
            <a:endParaRPr lang="ru-RU" sz="2000" dirty="0">
              <a:solidFill>
                <a:schemeClr val="tx1"/>
              </a:solidFill>
              <a:latin typeface="+mn-lt"/>
              <a:ea typeface="+mn-ea"/>
              <a:cs typeface="+mn-cs"/>
            </a:endParaRPr>
          </a:p>
          <a:p>
            <a:pPr>
              <a:buNone/>
            </a:pPr>
            <a:r>
              <a:rPr lang="ru-RU" sz="2000" b="1" dirty="0">
                <a:solidFill>
                  <a:schemeClr val="tx1"/>
                </a:solidFill>
                <a:latin typeface="+mn-lt"/>
                <a:ea typeface="+mn-ea"/>
                <a:cs typeface="+mn-cs"/>
              </a:rPr>
              <a:t>вия — перед глаголом. А при инверсии слова располагаются в ином порядке, чем это установлено грамматическими правилами</a:t>
            </a:r>
            <a:r>
              <a:rPr lang="ru-RU" sz="2000" b="1" dirty="0" smtClean="0">
                <a:solidFill>
                  <a:schemeClr val="tx1"/>
                </a:solidFill>
                <a:latin typeface="+mn-lt"/>
                <a:ea typeface="+mn-ea"/>
                <a:cs typeface="+mn-cs"/>
              </a:rPr>
              <a:t>).</a:t>
            </a:r>
          </a:p>
          <a:p>
            <a:pPr>
              <a:buNone/>
            </a:pPr>
            <a:r>
              <a:rPr lang="ru-RU" sz="2000" b="1" i="1" dirty="0" smtClean="0">
                <a:solidFill>
                  <a:schemeClr val="tx1"/>
                </a:solidFill>
                <a:latin typeface="+mn-lt"/>
                <a:ea typeface="+mn-ea"/>
                <a:cs typeface="+mn-cs"/>
              </a:rPr>
              <a:t>Вышел </a:t>
            </a:r>
            <a:r>
              <a:rPr lang="ru-RU" sz="2000" b="1" i="1" dirty="0">
                <a:solidFill>
                  <a:schemeClr val="tx1"/>
                </a:solidFill>
                <a:latin typeface="+mn-lt"/>
                <a:ea typeface="+mn-ea"/>
                <a:cs typeface="+mn-cs"/>
              </a:rPr>
              <a:t>месяц ночью темной, одиноко глядит из черного облака на поля пустынные, на деревни дальние, на деревни ближние.</a:t>
            </a:r>
            <a:endParaRPr lang="ru-RU" sz="2000" i="1" dirty="0">
              <a:solidFill>
                <a:schemeClr val="tx1"/>
              </a:solidFill>
              <a:latin typeface="+mn-lt"/>
              <a:ea typeface="+mn-ea"/>
              <a:cs typeface="+mn-cs"/>
            </a:endParaRPr>
          </a:p>
          <a:p>
            <a:pPr>
              <a:buNone/>
            </a:pPr>
            <a:r>
              <a:rPr lang="ru-RU" sz="2000" b="1" i="1" dirty="0">
                <a:solidFill>
                  <a:schemeClr val="tx1"/>
                </a:solidFill>
                <a:latin typeface="+mn-lt"/>
                <a:ea typeface="+mn-ea"/>
                <a:cs typeface="+mn-cs"/>
              </a:rPr>
              <a:t>(М. Неверов)</a:t>
            </a:r>
            <a:endParaRPr lang="ru-RU" sz="2000" i="1" dirty="0">
              <a:solidFill>
                <a:schemeClr val="tx1"/>
              </a:solidFill>
              <a:latin typeface="+mn-lt"/>
              <a:ea typeface="+mn-ea"/>
              <a:cs typeface="+mn-cs"/>
            </a:endParaRPr>
          </a:p>
          <a:p>
            <a:pPr>
              <a:buNone/>
            </a:pPr>
            <a:endParaRPr lang="ru-RU" sz="20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Гротеск</a:t>
            </a:r>
            <a:endParaRPr lang="ru-RU" dirty="0"/>
          </a:p>
        </p:txBody>
      </p:sp>
      <p:sp>
        <p:nvSpPr>
          <p:cNvPr id="3" name="Содержимое 2"/>
          <p:cNvSpPr>
            <a:spLocks noGrp="1"/>
          </p:cNvSpPr>
          <p:nvPr>
            <p:ph sz="half" idx="1"/>
          </p:nvPr>
        </p:nvSpPr>
        <p:spPr>
          <a:xfrm>
            <a:off x="152400" y="1600200"/>
            <a:ext cx="5486400" cy="4530725"/>
          </a:xfrm>
        </p:spPr>
        <p:txBody>
          <a:bodyPr/>
          <a:lstStyle/>
          <a:p>
            <a:pPr>
              <a:buNone/>
            </a:pPr>
            <a:r>
              <a:rPr lang="ru-RU" sz="2000" b="1" dirty="0" smtClean="0">
                <a:solidFill>
                  <a:schemeClr val="tx1"/>
                </a:solidFill>
                <a:latin typeface="+mn-lt"/>
                <a:ea typeface="+mn-ea"/>
                <a:cs typeface="+mn-cs"/>
              </a:rPr>
              <a:t>Гротеск - художественное </a:t>
            </a:r>
            <a:r>
              <a:rPr lang="ru-RU" sz="2000" b="1" dirty="0">
                <a:solidFill>
                  <a:schemeClr val="tx1"/>
                </a:solidFill>
                <a:latin typeface="+mn-lt"/>
                <a:ea typeface="+mn-ea"/>
                <a:cs typeface="+mn-cs"/>
              </a:rPr>
              <a:t>преувеличение до невероятного, фантастического</a:t>
            </a:r>
            <a:r>
              <a:rPr lang="ru-RU" sz="2000" b="1" dirty="0" smtClean="0">
                <a:solidFill>
                  <a:schemeClr val="tx1"/>
                </a:solidFill>
                <a:latin typeface="+mn-lt"/>
                <a:ea typeface="+mn-ea"/>
                <a:cs typeface="+mn-cs"/>
              </a:rPr>
              <a:t>.</a:t>
            </a:r>
          </a:p>
          <a:p>
            <a:pPr>
              <a:buNone/>
            </a:pPr>
            <a:r>
              <a:rPr lang="ru-RU" sz="2000" b="1" i="1" dirty="0" smtClean="0">
                <a:solidFill>
                  <a:schemeClr val="tx1"/>
                </a:solidFill>
                <a:latin typeface="+mn-lt"/>
                <a:ea typeface="+mn-ea"/>
                <a:cs typeface="+mn-cs"/>
              </a:rPr>
              <a:t>Если </a:t>
            </a:r>
            <a:r>
              <a:rPr lang="ru-RU" sz="2000" b="1" i="1" dirty="0">
                <a:solidFill>
                  <a:schemeClr val="tx1"/>
                </a:solidFill>
                <a:latin typeface="+mn-lt"/>
                <a:ea typeface="+mn-ea"/>
                <a:cs typeface="+mn-cs"/>
              </a:rPr>
              <a:t>бы какие-нибудь вселенские диверсанты были посланы уничтожить всё живое на Земле и превратить её в мертвый камень, если бы они тщательно разработали эту свою операцию, они не могли бы действовать более разумно и коварно, чем действуем мы, живущие на Земле люди. (В. Солоухин)</a:t>
            </a:r>
            <a:endParaRPr lang="ru-RU" sz="2000" i="1" dirty="0">
              <a:solidFill>
                <a:schemeClr val="tx1"/>
              </a:solidFill>
              <a:latin typeface="+mn-lt"/>
              <a:ea typeface="+mn-ea"/>
              <a:cs typeface="+mn-cs"/>
            </a:endParaRPr>
          </a:p>
          <a:p>
            <a:pPr>
              <a:buNone/>
            </a:pPr>
            <a:endParaRPr lang="ru-RU" sz="2000" dirty="0"/>
          </a:p>
        </p:txBody>
      </p:sp>
      <p:pic>
        <p:nvPicPr>
          <p:cNvPr id="5" name="Содержимое 4" descr="книга с пером.gif"/>
          <p:cNvPicPr>
            <a:picLocks noGrp="1" noChangeAspect="1"/>
          </p:cNvPicPr>
          <p:nvPr>
            <p:ph sz="half" idx="2"/>
          </p:nvPr>
        </p:nvPicPr>
        <p:blipFill>
          <a:blip r:embed="rId2"/>
          <a:stretch>
            <a:fillRect/>
          </a:stretch>
        </p:blipFill>
        <p:spPr>
          <a:xfrm>
            <a:off x="5722540" y="2057400"/>
            <a:ext cx="3421460" cy="1849438"/>
          </a:xfr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Антитеза</a:t>
            </a:r>
            <a:endParaRPr lang="ru-RU" dirty="0"/>
          </a:p>
        </p:txBody>
      </p:sp>
      <p:sp>
        <p:nvSpPr>
          <p:cNvPr id="4" name="Содержимое 3"/>
          <p:cNvSpPr>
            <a:spLocks noGrp="1"/>
          </p:cNvSpPr>
          <p:nvPr>
            <p:ph idx="1"/>
          </p:nvPr>
        </p:nvSpPr>
        <p:spPr/>
        <p:txBody>
          <a:bodyPr/>
          <a:lstStyle/>
          <a:p>
            <a:pPr>
              <a:buNone/>
            </a:pPr>
            <a:r>
              <a:rPr lang="ru-RU" sz="2400" b="1" dirty="0" smtClean="0">
                <a:solidFill>
                  <a:schemeClr val="tx1"/>
                </a:solidFill>
                <a:latin typeface="+mn-lt"/>
                <a:ea typeface="+mn-ea"/>
                <a:cs typeface="+mn-cs"/>
              </a:rPr>
              <a:t>Антитеза</a:t>
            </a:r>
            <a:r>
              <a:rPr lang="ru-RU" sz="2400" b="1" dirty="0" smtClean="0"/>
              <a:t> </a:t>
            </a:r>
            <a:r>
              <a:rPr lang="ru-RU" sz="2400" b="1" dirty="0" smtClean="0">
                <a:solidFill>
                  <a:schemeClr val="tx1"/>
                </a:solidFill>
                <a:latin typeface="+mn-lt"/>
                <a:ea typeface="+mn-ea"/>
                <a:cs typeface="+mn-cs"/>
              </a:rPr>
              <a:t>(противопоставление) - резкое </a:t>
            </a:r>
            <a:r>
              <a:rPr lang="ru-RU" sz="2400" b="1" dirty="0">
                <a:solidFill>
                  <a:schemeClr val="tx1"/>
                </a:solidFill>
                <a:latin typeface="+mn-lt"/>
                <a:ea typeface="+mn-ea"/>
                <a:cs typeface="+mn-cs"/>
              </a:rPr>
              <a:t>противопоставление понятий, характеров, образов, создающий эффект резкого контраста.. </a:t>
            </a:r>
            <a:endParaRPr lang="ru-RU" sz="2400" b="1" dirty="0" smtClean="0">
              <a:solidFill>
                <a:schemeClr val="tx1"/>
              </a:solidFill>
              <a:latin typeface="+mn-lt"/>
              <a:ea typeface="+mn-ea"/>
              <a:cs typeface="+mn-cs"/>
            </a:endParaRPr>
          </a:p>
          <a:p>
            <a:pPr>
              <a:buNone/>
            </a:pPr>
            <a:r>
              <a:rPr lang="ru-RU" sz="2400" b="1" i="1" dirty="0" smtClean="0">
                <a:solidFill>
                  <a:schemeClr val="tx1"/>
                </a:solidFill>
                <a:latin typeface="+mn-lt"/>
                <a:ea typeface="+mn-ea"/>
                <a:cs typeface="+mn-cs"/>
              </a:rPr>
              <a:t>Всю </a:t>
            </a:r>
            <a:r>
              <a:rPr lang="ru-RU" sz="2400" b="1" i="1" dirty="0">
                <a:solidFill>
                  <a:schemeClr val="tx1"/>
                </a:solidFill>
                <a:latin typeface="+mn-lt"/>
                <a:ea typeface="+mn-ea"/>
                <a:cs typeface="+mn-cs"/>
              </a:rPr>
              <a:t>мировую литературу я разделяю на два типа — литература дома и литература </a:t>
            </a:r>
            <a:r>
              <a:rPr lang="ru-RU" sz="2400" b="1" i="1" dirty="0" err="1">
                <a:solidFill>
                  <a:schemeClr val="tx1"/>
                </a:solidFill>
                <a:latin typeface="+mn-lt"/>
                <a:ea typeface="+mn-ea"/>
                <a:cs typeface="+mn-cs"/>
              </a:rPr>
              <a:t>бездомья</a:t>
            </a:r>
            <a:r>
              <a:rPr lang="ru-RU" sz="2400" b="1" i="1" dirty="0">
                <a:solidFill>
                  <a:schemeClr val="tx1"/>
                </a:solidFill>
                <a:latin typeface="+mn-lt"/>
                <a:ea typeface="+mn-ea"/>
                <a:cs typeface="+mn-cs"/>
              </a:rPr>
              <a:t>. Литература достигнутой гармонии и литература тоски по гармонии. Безумный </a:t>
            </a:r>
            <a:r>
              <a:rPr lang="ru-RU" sz="2400" b="1" i="1" dirty="0" err="1">
                <a:solidFill>
                  <a:schemeClr val="tx1"/>
                </a:solidFill>
                <a:latin typeface="+mn-lt"/>
                <a:ea typeface="+mn-ea"/>
                <a:cs typeface="+mn-cs"/>
              </a:rPr>
              <a:t>безудерж</a:t>
            </a:r>
            <a:r>
              <a:rPr lang="ru-RU" sz="2400" b="1" i="1" dirty="0">
                <a:solidFill>
                  <a:schemeClr val="tx1"/>
                </a:solidFill>
                <a:latin typeface="+mn-lt"/>
                <a:ea typeface="+mn-ea"/>
                <a:cs typeface="+mn-cs"/>
              </a:rPr>
              <a:t> Достоевского — и мощный замедленный ритм Толстого. Как динамична Цветаева и как статична Ахматова! (Ф. Искандер)</a:t>
            </a:r>
            <a:endParaRPr lang="ru-RU" sz="2400" i="1" dirty="0">
              <a:solidFill>
                <a:schemeClr val="tx1"/>
              </a:solidFill>
              <a:latin typeface="+mn-lt"/>
              <a:ea typeface="+mn-ea"/>
              <a:cs typeface="+mn-cs"/>
            </a:endParaRPr>
          </a:p>
          <a:p>
            <a:pPr>
              <a:buNone/>
            </a:pPr>
            <a:endParaRPr lang="ru-RU" sz="20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Эллипсис</a:t>
            </a:r>
            <a:endParaRPr lang="ru-RU" dirty="0"/>
          </a:p>
        </p:txBody>
      </p:sp>
      <p:sp>
        <p:nvSpPr>
          <p:cNvPr id="3" name="Содержимое 2"/>
          <p:cNvSpPr>
            <a:spLocks noGrp="1"/>
          </p:cNvSpPr>
          <p:nvPr>
            <p:ph sz="half" idx="1"/>
          </p:nvPr>
        </p:nvSpPr>
        <p:spPr/>
        <p:txBody>
          <a:bodyPr/>
          <a:lstStyle/>
          <a:p>
            <a:r>
              <a:rPr lang="ru-RU" sz="3200" dirty="0" smtClean="0"/>
              <a:t>Эллипсис – это неполное предложение. Пропуск слова в нём заменён тире.</a:t>
            </a:r>
            <a:endParaRPr lang="ru-RU" sz="3200" dirty="0"/>
          </a:p>
        </p:txBody>
      </p:sp>
      <p:pic>
        <p:nvPicPr>
          <p:cNvPr id="5" name="Содержимое 4" descr="компьютер.gif"/>
          <p:cNvPicPr>
            <a:picLocks noGrp="1" noChangeAspect="1"/>
          </p:cNvPicPr>
          <p:nvPr>
            <p:ph sz="half" idx="2"/>
          </p:nvPr>
        </p:nvPicPr>
        <p:blipFill>
          <a:blip r:embed="rId2"/>
          <a:stretch>
            <a:fillRect/>
          </a:stretch>
        </p:blipFill>
        <p:spPr>
          <a:xfrm>
            <a:off x="4492835" y="1676401"/>
            <a:ext cx="3406292" cy="3429000"/>
          </a:xfr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Риторическое обращение</a:t>
            </a:r>
            <a:endParaRPr lang="ru-RU" dirty="0"/>
          </a:p>
        </p:txBody>
      </p:sp>
      <p:pic>
        <p:nvPicPr>
          <p:cNvPr id="5" name="Содержимое 4" descr="Подарок.gif"/>
          <p:cNvPicPr>
            <a:picLocks noGrp="1" noChangeAspect="1"/>
          </p:cNvPicPr>
          <p:nvPr>
            <p:ph sz="half" idx="1"/>
          </p:nvPr>
        </p:nvPicPr>
        <p:blipFill>
          <a:blip r:embed="rId2"/>
          <a:stretch>
            <a:fillRect/>
          </a:stretch>
        </p:blipFill>
        <p:spPr>
          <a:xfrm>
            <a:off x="1066800" y="2209800"/>
            <a:ext cx="2144268" cy="3200400"/>
          </a:xfrm>
        </p:spPr>
      </p:pic>
      <p:sp>
        <p:nvSpPr>
          <p:cNvPr id="4" name="Содержимое 3"/>
          <p:cNvSpPr>
            <a:spLocks noGrp="1"/>
          </p:cNvSpPr>
          <p:nvPr>
            <p:ph sz="half" idx="2"/>
          </p:nvPr>
        </p:nvSpPr>
        <p:spPr>
          <a:xfrm>
            <a:off x="3810000" y="1600200"/>
            <a:ext cx="4876800" cy="4530725"/>
          </a:xfrm>
        </p:spPr>
        <p:txBody>
          <a:bodyPr/>
          <a:lstStyle/>
          <a:p>
            <a:pPr>
              <a:buNone/>
            </a:pPr>
            <a:r>
              <a:rPr lang="ru-RU" b="1" dirty="0">
                <a:solidFill>
                  <a:schemeClr val="tx1"/>
                </a:solidFill>
                <a:latin typeface="+mn-lt"/>
                <a:ea typeface="+mn-ea"/>
                <a:cs typeface="+mn-cs"/>
              </a:rPr>
              <a:t>Риторическое </a:t>
            </a:r>
            <a:r>
              <a:rPr lang="ru-RU" b="1" dirty="0" smtClean="0">
                <a:solidFill>
                  <a:schemeClr val="tx1"/>
                </a:solidFill>
                <a:latin typeface="+mn-lt"/>
                <a:ea typeface="+mn-ea"/>
                <a:cs typeface="+mn-cs"/>
              </a:rPr>
              <a:t>обращение - фигура </a:t>
            </a:r>
            <a:r>
              <a:rPr lang="ru-RU" b="1" dirty="0">
                <a:solidFill>
                  <a:schemeClr val="tx1"/>
                </a:solidFill>
                <a:latin typeface="+mn-lt"/>
                <a:ea typeface="+mn-ea"/>
                <a:cs typeface="+mn-cs"/>
              </a:rPr>
              <a:t>речи, в которой в форме обращения выражается отношение автора к тому, о чем говорится</a:t>
            </a:r>
            <a:r>
              <a:rPr lang="ru-RU" b="1" dirty="0" smtClean="0">
                <a:solidFill>
                  <a:schemeClr val="tx1"/>
                </a:solidFill>
                <a:latin typeface="+mn-lt"/>
                <a:ea typeface="+mn-ea"/>
                <a:cs typeface="+mn-cs"/>
              </a:rPr>
              <a:t>.</a:t>
            </a:r>
          </a:p>
          <a:p>
            <a:pPr>
              <a:buNone/>
            </a:pPr>
            <a:r>
              <a:rPr lang="ru-RU" b="1" i="1" dirty="0" smtClean="0">
                <a:solidFill>
                  <a:schemeClr val="tx1"/>
                </a:solidFill>
                <a:latin typeface="+mn-lt"/>
                <a:ea typeface="+mn-ea"/>
                <a:cs typeface="+mn-cs"/>
              </a:rPr>
              <a:t>Милые </a:t>
            </a:r>
            <a:r>
              <a:rPr lang="ru-RU" b="1" i="1" dirty="0">
                <a:solidFill>
                  <a:schemeClr val="tx1"/>
                </a:solidFill>
                <a:latin typeface="+mn-lt"/>
                <a:ea typeface="+mn-ea"/>
                <a:cs typeface="+mn-cs"/>
              </a:rPr>
              <a:t>мои! Да кто же, кроме нас, о нас самих думать будет? (В. Войнович</a:t>
            </a:r>
            <a:r>
              <a:rPr lang="ru-RU" sz="2000" b="1" i="1" dirty="0">
                <a:solidFill>
                  <a:schemeClr val="tx1"/>
                </a:solidFill>
                <a:latin typeface="+mn-lt"/>
                <a:ea typeface="+mn-ea"/>
                <a:cs typeface="+mn-cs"/>
              </a:rPr>
              <a:t>)</a:t>
            </a:r>
            <a:endParaRPr lang="ru-RU" sz="2000" i="1" dirty="0">
              <a:solidFill>
                <a:schemeClr val="tx1"/>
              </a:solidFill>
              <a:latin typeface="+mn-lt"/>
              <a:ea typeface="+mn-ea"/>
              <a:cs typeface="+mn-cs"/>
            </a:endParaRPr>
          </a:p>
          <a:p>
            <a:pPr>
              <a:buNone/>
            </a:pPr>
            <a:endParaRPr lang="ru-RU" sz="20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Риторический вопрос</a:t>
            </a:r>
            <a:endParaRPr lang="ru-RU" dirty="0"/>
          </a:p>
        </p:txBody>
      </p:sp>
      <p:sp>
        <p:nvSpPr>
          <p:cNvPr id="3" name="Содержимое 2"/>
          <p:cNvSpPr>
            <a:spLocks noGrp="1"/>
          </p:cNvSpPr>
          <p:nvPr>
            <p:ph sz="half" idx="1"/>
          </p:nvPr>
        </p:nvSpPr>
        <p:spPr/>
        <p:txBody>
          <a:bodyPr/>
          <a:lstStyle/>
          <a:p>
            <a:pPr>
              <a:buNone/>
            </a:pPr>
            <a:r>
              <a:rPr lang="ru-RU" sz="2000" b="1" dirty="0">
                <a:solidFill>
                  <a:schemeClr val="tx1"/>
                </a:solidFill>
                <a:latin typeface="+mn-lt"/>
                <a:ea typeface="+mn-ea"/>
                <a:cs typeface="+mn-cs"/>
              </a:rPr>
              <a:t>Риторический </a:t>
            </a:r>
            <a:r>
              <a:rPr lang="ru-RU" sz="2000" b="1" dirty="0" smtClean="0">
                <a:solidFill>
                  <a:schemeClr val="tx1"/>
                </a:solidFill>
                <a:latin typeface="+mn-lt"/>
                <a:ea typeface="+mn-ea"/>
                <a:cs typeface="+mn-cs"/>
              </a:rPr>
              <a:t>вопрос - выражение </a:t>
            </a:r>
            <a:r>
              <a:rPr lang="ru-RU" sz="2000" b="1" dirty="0">
                <a:solidFill>
                  <a:schemeClr val="tx1"/>
                </a:solidFill>
                <a:latin typeface="+mn-lt"/>
                <a:ea typeface="+mn-ea"/>
                <a:cs typeface="+mn-cs"/>
              </a:rPr>
              <a:t>утверждения в вопросительной </a:t>
            </a:r>
            <a:r>
              <a:rPr lang="ru-RU" sz="2000" b="1" dirty="0" smtClean="0">
                <a:solidFill>
                  <a:schemeClr val="tx1"/>
                </a:solidFill>
                <a:latin typeface="+mn-lt"/>
                <a:ea typeface="+mn-ea"/>
                <a:cs typeface="+mn-cs"/>
              </a:rPr>
              <a:t>форме</a:t>
            </a:r>
          </a:p>
          <a:p>
            <a:pPr>
              <a:buNone/>
            </a:pPr>
            <a:r>
              <a:rPr lang="ru-RU" sz="2000" b="1" i="1" dirty="0" smtClean="0">
                <a:solidFill>
                  <a:schemeClr val="tx1"/>
                </a:solidFill>
                <a:latin typeface="+mn-lt"/>
                <a:ea typeface="+mn-ea"/>
                <a:cs typeface="+mn-cs"/>
              </a:rPr>
              <a:t>Кто </a:t>
            </a:r>
            <a:r>
              <a:rPr lang="ru-RU" sz="2000" b="1" i="1" dirty="0">
                <a:solidFill>
                  <a:schemeClr val="tx1"/>
                </a:solidFill>
                <a:latin typeface="+mn-lt"/>
                <a:ea typeface="+mn-ea"/>
                <a:cs typeface="+mn-cs"/>
              </a:rPr>
              <a:t>из нас не любовался восходом солнца, летним разнотравьем лугов, бушующим морем? Кто не восторгался оттенками красок вечернего неба? Кто не замирал в восхищении от вида внезапно возникшей долины в горных ущельях? (В. Астафьев)</a:t>
            </a:r>
            <a:endParaRPr lang="ru-RU" sz="2000" i="1" dirty="0">
              <a:solidFill>
                <a:schemeClr val="tx1"/>
              </a:solidFill>
              <a:latin typeface="+mn-lt"/>
              <a:ea typeface="+mn-ea"/>
              <a:cs typeface="+mn-cs"/>
            </a:endParaRPr>
          </a:p>
          <a:p>
            <a:pPr>
              <a:buNone/>
            </a:pPr>
            <a:endParaRPr lang="ru-RU" sz="2000" dirty="0"/>
          </a:p>
        </p:txBody>
      </p:sp>
      <p:pic>
        <p:nvPicPr>
          <p:cNvPr id="5" name="Содержимое 4" descr="Васильев Мокрый луг.bmp"/>
          <p:cNvPicPr>
            <a:picLocks noGrp="1" noChangeAspect="1"/>
          </p:cNvPicPr>
          <p:nvPr>
            <p:ph sz="half" idx="2"/>
          </p:nvPr>
        </p:nvPicPr>
        <p:blipFill>
          <a:blip r:embed="rId2" cstate="email"/>
          <a:stretch>
            <a:fillRect/>
          </a:stretch>
        </p:blipFill>
        <p:spPr>
          <a:xfrm>
            <a:off x="4648200" y="2637956"/>
            <a:ext cx="4038600" cy="2455212"/>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anim calcmode="lin" valueType="num">
                                      <p:cBhvr>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WordArt 4"/>
          <p:cNvSpPr>
            <a:spLocks noChangeAspect="1" noChangeArrowheads="1" noChangeShapeType="1" noTextEdit="1"/>
          </p:cNvSpPr>
          <p:nvPr/>
        </p:nvSpPr>
        <p:spPr bwMode="auto">
          <a:xfrm>
            <a:off x="1066800" y="2133600"/>
            <a:ext cx="6373813" cy="2508250"/>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Потренируемся!</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sz="3400"/>
              <a:t>Отгадайте виды изобразительно-выразительных средств.</a:t>
            </a:r>
          </a:p>
        </p:txBody>
      </p:sp>
      <p:sp>
        <p:nvSpPr>
          <p:cNvPr id="30723" name="Rectangle 3"/>
          <p:cNvSpPr>
            <a:spLocks noGrp="1" noChangeArrowheads="1"/>
          </p:cNvSpPr>
          <p:nvPr>
            <p:ph type="body" idx="1"/>
          </p:nvPr>
        </p:nvSpPr>
        <p:spPr>
          <a:xfrm>
            <a:off x="457200" y="1600200"/>
            <a:ext cx="8229600" cy="4953000"/>
          </a:xfrm>
        </p:spPr>
        <p:txBody>
          <a:bodyPr/>
          <a:lstStyle/>
          <a:p>
            <a:pPr>
              <a:lnSpc>
                <a:spcPct val="80000"/>
              </a:lnSpc>
            </a:pPr>
            <a:r>
              <a:rPr lang="ru-RU" sz="2400"/>
              <a:t>«Съешь ещё тарелочку»</a:t>
            </a:r>
          </a:p>
          <a:p>
            <a:pPr>
              <a:lnSpc>
                <a:spcPct val="80000"/>
              </a:lnSpc>
            </a:pPr>
            <a:r>
              <a:rPr lang="ru-RU" sz="2400" b="1" i="1" u="sng"/>
              <a:t>Метонимия</a:t>
            </a:r>
          </a:p>
          <a:p>
            <a:pPr>
              <a:lnSpc>
                <a:spcPct val="80000"/>
              </a:lnSpc>
            </a:pPr>
            <a:r>
              <a:rPr lang="ru-RU" sz="2400"/>
              <a:t>«Все флаги в гости будут к нам»</a:t>
            </a:r>
          </a:p>
          <a:p>
            <a:pPr>
              <a:lnSpc>
                <a:spcPct val="80000"/>
              </a:lnSpc>
            </a:pPr>
            <a:r>
              <a:rPr lang="ru-RU" sz="2400" b="1" i="1" u="sng"/>
              <a:t>Синекдоха</a:t>
            </a:r>
          </a:p>
          <a:p>
            <a:pPr>
              <a:lnSpc>
                <a:spcPct val="80000"/>
              </a:lnSpc>
            </a:pPr>
            <a:r>
              <a:rPr lang="ru-RU" sz="2400"/>
              <a:t>«Крошки во рту не было»</a:t>
            </a:r>
          </a:p>
          <a:p>
            <a:pPr>
              <a:lnSpc>
                <a:spcPct val="80000"/>
              </a:lnSpc>
            </a:pPr>
            <a:r>
              <a:rPr lang="ru-RU" sz="2400" b="1" i="1" u="sng"/>
              <a:t>Литота</a:t>
            </a:r>
          </a:p>
          <a:p>
            <a:pPr>
              <a:lnSpc>
                <a:spcPct val="80000"/>
              </a:lnSpc>
            </a:pPr>
            <a:r>
              <a:rPr lang="ru-RU" sz="2400"/>
              <a:t>«Весь город говорил об этом»</a:t>
            </a:r>
          </a:p>
          <a:p>
            <a:pPr>
              <a:lnSpc>
                <a:spcPct val="80000"/>
              </a:lnSpc>
            </a:pPr>
            <a:r>
              <a:rPr lang="ru-RU" sz="2400" b="1" i="1" u="sng"/>
              <a:t>Метонимия</a:t>
            </a:r>
          </a:p>
          <a:p>
            <a:pPr>
              <a:lnSpc>
                <a:spcPct val="80000"/>
              </a:lnSpc>
            </a:pPr>
            <a:r>
              <a:rPr lang="ru-RU" sz="2400"/>
              <a:t>«Мужичок с ноготок»</a:t>
            </a:r>
          </a:p>
          <a:p>
            <a:pPr>
              <a:lnSpc>
                <a:spcPct val="80000"/>
              </a:lnSpc>
            </a:pPr>
            <a:r>
              <a:rPr lang="ru-RU" sz="2400" b="1" i="1" u="sng"/>
              <a:t>Литота</a:t>
            </a:r>
          </a:p>
          <a:p>
            <a:pPr>
              <a:lnSpc>
                <a:spcPct val="80000"/>
              </a:lnSpc>
            </a:pPr>
            <a:r>
              <a:rPr lang="ru-RU" sz="2400"/>
              <a:t>«О чём ты воешь, ветр ночной? О чём ты сетуешь безбожно?»</a:t>
            </a:r>
          </a:p>
          <a:p>
            <a:pPr>
              <a:lnSpc>
                <a:spcPct val="80000"/>
              </a:lnSpc>
            </a:pPr>
            <a:r>
              <a:rPr lang="ru-RU" sz="2400" b="1" i="1" u="sng"/>
              <a:t>Олицетворение и обращение</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Запишите новые слова в словарь. Выучите их дома</a:t>
            </a:r>
            <a:endParaRPr lang="ru-RU" dirty="0"/>
          </a:p>
        </p:txBody>
      </p:sp>
      <p:sp>
        <p:nvSpPr>
          <p:cNvPr id="6" name="Содержимое 5"/>
          <p:cNvSpPr>
            <a:spLocks noGrp="1"/>
          </p:cNvSpPr>
          <p:nvPr>
            <p:ph idx="1"/>
          </p:nvPr>
        </p:nvSpPr>
        <p:spPr/>
        <p:txBody>
          <a:bodyPr/>
          <a:lstStyle/>
          <a:p>
            <a:pPr>
              <a:buNone/>
            </a:pPr>
            <a:r>
              <a:rPr lang="ru-RU" dirty="0" smtClean="0"/>
              <a:t>Антенна, антициклон, антология, апартаменты, апелляция, аплодисменты, апогей, аппарат, аппетит, аппликация, артиллерия, архаизм, асимметрия, ассамблея, аттестат, аттракцион, аудитория.</a:t>
            </a:r>
            <a:endParaRPr lang="ru-RU"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457200" y="381000"/>
          <a:ext cx="8229600" cy="5308600"/>
        </p:xfrm>
        <a:graphic>
          <a:graphicData uri="http://schemas.openxmlformats.org/drawingml/2006/table">
            <a:tbl>
              <a:tblPr firstRow="1" bandRow="1">
                <a:tableStyleId>{BC89EF96-8CEA-46FF-86C4-4CE0E7609802}</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a:t>
                      </a:r>
                      <a:r>
                        <a:rPr lang="ru-RU" sz="1800" b="1" kern="1200" dirty="0" err="1" smtClean="0">
                          <a:solidFill>
                            <a:schemeClr val="tx1"/>
                          </a:solidFill>
                          <a:latin typeface="+mn-lt"/>
                          <a:ea typeface="+mn-ea"/>
                          <a:cs typeface="+mn-cs"/>
                        </a:rPr>
                        <a:t>телевидеоманы</a:t>
                      </a:r>
                      <a:r>
                        <a:rPr lang="ru-RU" sz="1800" b="1" kern="1200" dirty="0" smtClean="0">
                          <a:solidFill>
                            <a:schemeClr val="tx1"/>
                          </a:solidFill>
                          <a:latin typeface="+mn-lt"/>
                          <a:ea typeface="+mn-ea"/>
                          <a:cs typeface="+mn-cs"/>
                        </a:rPr>
                        <a:t>, «электронные почтальоны»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Контекстные синонимы</a:t>
                      </a:r>
                    </a:p>
                    <a:p>
                      <a:endParaRPr lang="ru-RU" b="1" i="1"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«дар данайцев»</a:t>
                      </a:r>
                      <a:endParaRPr lang="ru-RU"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Фразеологизм</a:t>
                      </a:r>
                      <a:endParaRPr lang="ru-RU" sz="1800" kern="1200" dirty="0" smtClean="0">
                        <a:solidFill>
                          <a:schemeClr val="tx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a:t>
                      </a:r>
                      <a:r>
                        <a:rPr lang="ru-RU" sz="1800" b="1" kern="1200" dirty="0" err="1" smtClean="0">
                          <a:solidFill>
                            <a:schemeClr val="tx1"/>
                          </a:solidFill>
                          <a:latin typeface="+mn-lt"/>
                          <a:ea typeface="+mn-ea"/>
                          <a:cs typeface="+mn-cs"/>
                        </a:rPr>
                        <a:t>роботообразные</a:t>
                      </a:r>
                      <a:r>
                        <a:rPr lang="ru-RU" sz="1800" b="1" kern="1200" dirty="0" smtClean="0">
                          <a:solidFill>
                            <a:schemeClr val="tx1"/>
                          </a:solidFill>
                          <a:latin typeface="+mn-lt"/>
                          <a:ea typeface="+mn-ea"/>
                          <a:cs typeface="+mn-cs"/>
                        </a:rPr>
                        <a:t>» — «</a:t>
                      </a:r>
                      <a:r>
                        <a:rPr lang="ru-RU" sz="1800" b="1" kern="1200" dirty="0" err="1" smtClean="0">
                          <a:solidFill>
                            <a:schemeClr val="tx1"/>
                          </a:solidFill>
                          <a:latin typeface="+mn-lt"/>
                          <a:ea typeface="+mn-ea"/>
                          <a:cs typeface="+mn-cs"/>
                        </a:rPr>
                        <a:t>наркообразные</a:t>
                      </a:r>
                      <a:r>
                        <a:rPr lang="ru-RU" sz="1800" b="1" kern="1200" dirty="0" smtClean="0">
                          <a:solidFill>
                            <a:schemeClr val="tx1"/>
                          </a:solidFill>
                          <a:latin typeface="+mn-lt"/>
                          <a:ea typeface="+mn-ea"/>
                          <a:cs typeface="+mn-cs"/>
                        </a:rPr>
                        <a:t>»</a:t>
                      </a:r>
                      <a:endParaRPr lang="ru-RU"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Контекстные антонимы, окказионализмы</a:t>
                      </a:r>
                      <a:endParaRPr lang="ru-RU" sz="1800" kern="1200" dirty="0" smtClean="0">
                        <a:solidFill>
                          <a:schemeClr val="tx1"/>
                        </a:solidFill>
                        <a:latin typeface="+mn-lt"/>
                        <a:ea typeface="+mn-ea"/>
                        <a:cs typeface="+mn-cs"/>
                      </a:endParaRPr>
                    </a:p>
                  </a:txBody>
                  <a:tcPr/>
                </a:tc>
              </a:tr>
              <a:tr h="370840">
                <a:tc>
                  <a:txBody>
                    <a:bodyPr/>
                    <a:lstStyle/>
                    <a:p>
                      <a:r>
                        <a:rPr lang="ru-RU" sz="1800" b="1" kern="1200" dirty="0" smtClean="0">
                          <a:solidFill>
                            <a:schemeClr val="tx1"/>
                          </a:solidFill>
                          <a:latin typeface="+mn-lt"/>
                          <a:ea typeface="+mn-ea"/>
                          <a:cs typeface="+mn-cs"/>
                        </a:rPr>
                        <a:t>«мы были везде: во всех городах, во всех странах, на всей планете»</a:t>
                      </a:r>
                      <a:endParaRPr lang="ru-RU" b="1"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Градация</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«смотрим, смотрим, в промежутках … жуем, жуем, жуем…»</a:t>
                      </a:r>
                      <a:endParaRPr lang="ru-RU"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Повторы</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«душа человеческая», «человек разумный»</a:t>
                      </a:r>
                      <a:endParaRPr lang="ru-RU"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Инверсия</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r>
              <a:tr h="370840">
                <a:tc>
                  <a:txBody>
                    <a:bodyPr/>
                    <a:lstStyle/>
                    <a:p>
                      <a:r>
                        <a:rPr lang="ru-RU" sz="1800" b="1" kern="1200" dirty="0" smtClean="0">
                          <a:solidFill>
                            <a:schemeClr val="tx1"/>
                          </a:solidFill>
                          <a:latin typeface="+mn-lt"/>
                          <a:ea typeface="+mn-ea"/>
                          <a:cs typeface="+mn-cs"/>
                        </a:rPr>
                        <a:t>«В нас бунтует подавленная, не находящая реализации часть нашего живого существа»,</a:t>
                      </a:r>
                      <a:endParaRPr lang="ru-RU" sz="1800" kern="1200" dirty="0" smtClean="0">
                        <a:solidFill>
                          <a:schemeClr val="tx1"/>
                        </a:solidFill>
                        <a:latin typeface="+mn-lt"/>
                        <a:ea typeface="+mn-ea"/>
                        <a:cs typeface="+mn-cs"/>
                      </a:endParaRPr>
                    </a:p>
                    <a:p>
                      <a:r>
                        <a:rPr lang="ru-RU" sz="1800" b="1" kern="1200" dirty="0" smtClean="0">
                          <a:solidFill>
                            <a:schemeClr val="tx1"/>
                          </a:solidFill>
                          <a:latin typeface="+mn-lt"/>
                          <a:ea typeface="+mn-ea"/>
                          <a:cs typeface="+mn-cs"/>
                        </a:rPr>
                        <a:t>«мы прикованы к телеэкранам и видеомагнитофонам»</a:t>
                      </a:r>
                      <a:endParaRPr lang="ru-RU"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Метафора</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r>
            </a:tbl>
          </a:graphicData>
        </a:graphic>
      </p:graphicFrame>
      <p:sp>
        <p:nvSpPr>
          <p:cNvPr id="6" name="Прямоугольник 5"/>
          <p:cNvSpPr/>
          <p:nvPr/>
        </p:nvSpPr>
        <p:spPr>
          <a:xfrm>
            <a:off x="4572000" y="381000"/>
            <a:ext cx="4114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4572000" y="990600"/>
            <a:ext cx="41148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8" name="Прямоугольник 7"/>
          <p:cNvSpPr/>
          <p:nvPr/>
        </p:nvSpPr>
        <p:spPr>
          <a:xfrm>
            <a:off x="4572000" y="1447800"/>
            <a:ext cx="4114800" cy="609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
        <p:nvSpPr>
          <p:cNvPr id="9" name="Прямоугольник 8"/>
          <p:cNvSpPr/>
          <p:nvPr/>
        </p:nvSpPr>
        <p:spPr>
          <a:xfrm>
            <a:off x="4572000" y="2057400"/>
            <a:ext cx="4114800"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0" name="Прямоугольник 9"/>
          <p:cNvSpPr/>
          <p:nvPr/>
        </p:nvSpPr>
        <p:spPr>
          <a:xfrm>
            <a:off x="4572000" y="2667000"/>
            <a:ext cx="4114800"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11" name="Прямоугольник 10"/>
          <p:cNvSpPr/>
          <p:nvPr/>
        </p:nvSpPr>
        <p:spPr>
          <a:xfrm>
            <a:off x="4572000" y="3581400"/>
            <a:ext cx="4114800" cy="609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2" name="Прямоугольник 11"/>
          <p:cNvSpPr/>
          <p:nvPr/>
        </p:nvSpPr>
        <p:spPr>
          <a:xfrm>
            <a:off x="4572000" y="4191000"/>
            <a:ext cx="4114800" cy="1524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9" presetClass="exit" presetSubtype="0" fill="hold" grpId="0" nodeType="clickEffect">
                                  <p:stCondLst>
                                    <p:cond delay="0"/>
                                  </p:stCondLst>
                                  <p:childTnLst>
                                    <p:animEffect transition="out" filter="dissolv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9" presetClass="exit" presetSubtype="0" fill="hold" grpId="0" nodeType="clickEffect">
                                  <p:stCondLst>
                                    <p:cond delay="0"/>
                                  </p:stCondLst>
                                  <p:childTnLst>
                                    <p:animEffect transition="out" filter="dissolv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0" restart="whenNotActive" fill="hold" evtFilter="cancelBubble" nodeType="interactiveSeq">
                <p:stCondLst>
                  <p:cond evt="onClick" delay="0">
                    <p:tgtEl>
                      <p:spTgt spid="9"/>
                    </p:tgtEl>
                  </p:cond>
                </p:stCondLst>
                <p:endSync evt="end" delay="0">
                  <p:rtn val="all"/>
                </p:endSync>
                <p:childTnLst>
                  <p:par>
                    <p:cTn id="21" fill="hold">
                      <p:stCondLst>
                        <p:cond delay="0"/>
                      </p:stCondLst>
                      <p:childTnLst>
                        <p:par>
                          <p:cTn id="22" fill="hold">
                            <p:stCondLst>
                              <p:cond delay="0"/>
                            </p:stCondLst>
                            <p:childTnLst>
                              <p:par>
                                <p:cTn id="23" presetID="9" presetClass="exit" presetSubtype="0" fill="hold" grpId="0" nodeType="clickEffect">
                                  <p:stCondLst>
                                    <p:cond delay="0"/>
                                  </p:stCondLst>
                                  <p:childTnLst>
                                    <p:animEffect transition="out" filter="dissolv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26" restart="whenNotActive" fill="hold" evtFilter="cancelBubble" nodeType="interactiveSeq">
                <p:stCondLst>
                  <p:cond evt="onClick" delay="0">
                    <p:tgtEl>
                      <p:spTgt spid="10"/>
                    </p:tgtEl>
                  </p:cond>
                </p:stCondLst>
                <p:endSync evt="end" delay="0">
                  <p:rtn val="all"/>
                </p:endSync>
                <p:childTnLst>
                  <p:par>
                    <p:cTn id="27" fill="hold">
                      <p:stCondLst>
                        <p:cond delay="0"/>
                      </p:stCondLst>
                      <p:childTnLst>
                        <p:par>
                          <p:cTn id="28" fill="hold">
                            <p:stCondLst>
                              <p:cond delay="0"/>
                            </p:stCondLst>
                            <p:childTnLst>
                              <p:par>
                                <p:cTn id="29" presetID="9" presetClass="exit" presetSubtype="0" fill="hold" grpId="0" nodeType="clickEffect">
                                  <p:stCondLst>
                                    <p:cond delay="0"/>
                                  </p:stCondLst>
                                  <p:childTnLst>
                                    <p:animEffect transition="out" filter="dissolve">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38" restart="whenNotActive" fill="hold" evtFilter="cancelBubble" nodeType="interactiveSeq">
                <p:stCondLst>
                  <p:cond evt="onClick" delay="0">
                    <p:tgtEl>
                      <p:spTgt spid="12"/>
                    </p:tgtEl>
                  </p:cond>
                </p:stCondLst>
                <p:endSync evt="end" delay="0">
                  <p:rtn val="all"/>
                </p:endSync>
                <p:childTnLst>
                  <p:par>
                    <p:cTn id="39" fill="hold">
                      <p:stCondLst>
                        <p:cond delay="0"/>
                      </p:stCondLst>
                      <p:childTnLst>
                        <p:par>
                          <p:cTn id="40" fill="hold">
                            <p:stCondLst>
                              <p:cond delay="0"/>
                            </p:stCondLst>
                            <p:childTnLst>
                              <p:par>
                                <p:cTn id="41" presetID="9" presetClass="exit" presetSubtype="0" fill="hold" grpId="0" nodeType="clickEffect">
                                  <p:stCondLst>
                                    <p:cond delay="0"/>
                                  </p:stCondLst>
                                  <p:childTnLst>
                                    <p:animEffect transition="out" filter="dissolv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81000" y="228602"/>
          <a:ext cx="8458202" cy="5440678"/>
        </p:xfrm>
        <a:graphic>
          <a:graphicData uri="http://schemas.openxmlformats.org/drawingml/2006/table">
            <a:tbl>
              <a:tblPr firstRow="1" bandRow="1">
                <a:tableStyleId>{616DA210-FB5B-4158-B5E0-FEB733F419BA}</a:tableStyleId>
              </a:tblPr>
              <a:tblGrid>
                <a:gridCol w="5486400"/>
                <a:gridCol w="2971802"/>
              </a:tblGrid>
              <a:tr h="87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«неспособные сами ни петь, ни плясать, ни кричать, ни смеяться, ни играть, ни разыгрывать друг друга»</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Ряд однородных членов предложения</a:t>
                      </a:r>
                    </a:p>
                    <a:p>
                      <a:endParaRPr lang="ru-RU" b="1" i="1" dirty="0">
                        <a:solidFill>
                          <a:schemeClr val="tx1"/>
                        </a:solidFill>
                      </a:endParaRPr>
                    </a:p>
                  </a:txBody>
                  <a:tcPr/>
                </a:tc>
              </a:tr>
              <a:tr h="87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А человек разумный — разве в этом случае разумный?</a:t>
                      </a:r>
                      <a:endParaRPr lang="ru-RU"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 Риторический вопрос</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r>
              <a:tr h="455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«как невольники на галерах»</a:t>
                      </a:r>
                      <a:endParaRPr lang="ru-RU" sz="1800" kern="1200" dirty="0" smtClean="0">
                        <a:solidFill>
                          <a:schemeClr val="tx1"/>
                        </a:solidFill>
                        <a:latin typeface="+mn-lt"/>
                        <a:ea typeface="+mn-ea"/>
                        <a:cs typeface="+mn-cs"/>
                      </a:endParaRPr>
                    </a:p>
                  </a:txBody>
                  <a:tcPr/>
                </a:tc>
                <a:tc>
                  <a:txBody>
                    <a:bodyPr/>
                    <a:lstStyle/>
                    <a:p>
                      <a:r>
                        <a:rPr lang="ru-RU" sz="1800" b="1" kern="1200" dirty="0" smtClean="0">
                          <a:solidFill>
                            <a:schemeClr val="tx1"/>
                          </a:solidFill>
                          <a:latin typeface="+mn-lt"/>
                          <a:ea typeface="+mn-ea"/>
                          <a:cs typeface="+mn-cs"/>
                        </a:rPr>
                        <a:t>Сравнительный оборот</a:t>
                      </a:r>
                      <a:endParaRPr lang="ru-RU" b="1" i="1" dirty="0">
                        <a:solidFill>
                          <a:schemeClr val="tx1"/>
                        </a:solidFill>
                      </a:endParaRPr>
                    </a:p>
                  </a:txBody>
                  <a:tcPr/>
                </a:tc>
              </a:tr>
              <a:tr h="870857">
                <a:tc>
                  <a:txBody>
                    <a:bodyPr/>
                    <a:lstStyle/>
                    <a:p>
                      <a:r>
                        <a:rPr lang="ru-RU" sz="1800" b="1" kern="1200" dirty="0" smtClean="0">
                          <a:solidFill>
                            <a:schemeClr val="tx1"/>
                          </a:solidFill>
                          <a:latin typeface="+mn-lt"/>
                          <a:ea typeface="+mn-ea"/>
                          <a:cs typeface="+mn-cs"/>
                        </a:rPr>
                        <a:t>(1) Почему люди все время недовольны телевидением, этим величайшим даром цивилизации? (2) Потому что это дар данайцев.</a:t>
                      </a:r>
                      <a:endParaRPr lang="ru-RU" sz="1800" kern="1200" dirty="0" smtClean="0">
                        <a:solidFill>
                          <a:schemeClr val="tx1"/>
                        </a:solidFill>
                        <a:latin typeface="+mn-lt"/>
                        <a:ea typeface="+mn-ea"/>
                        <a:cs typeface="+mn-cs"/>
                      </a:endParaRPr>
                    </a:p>
                    <a:p>
                      <a:r>
                        <a:rPr lang="ru-RU" sz="1800" b="1" kern="1200" dirty="0" smtClean="0">
                          <a:solidFill>
                            <a:schemeClr val="tx1"/>
                          </a:solidFill>
                          <a:latin typeface="+mn-lt"/>
                          <a:ea typeface="+mn-ea"/>
                          <a:cs typeface="+mn-cs"/>
                        </a:rPr>
                        <a:t>(15)По телевидению мы были везде: во всех городах, во всех странах, на всей планете — и слышали обо всем. (16) Но что это дает? (17) Общее впечатление без переживания.</a:t>
                      </a:r>
                      <a:endParaRPr lang="ru-RU"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Вопросно-ответная форма построения</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r>
              <a:tr h="87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«гибельная суть… «культуры», «величайшим даром цивилизации»</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Эпитеты</a:t>
                      </a:r>
                      <a:endParaRPr lang="ru-RU" sz="1800" kern="1200" dirty="0" smtClean="0">
                        <a:solidFill>
                          <a:schemeClr val="tx1"/>
                        </a:solidFill>
                        <a:latin typeface="+mn-lt"/>
                        <a:ea typeface="+mn-ea"/>
                        <a:cs typeface="+mn-cs"/>
                      </a:endParaRPr>
                    </a:p>
                    <a:p>
                      <a:endParaRPr lang="ru-RU" b="1" i="1" dirty="0">
                        <a:solidFill>
                          <a:schemeClr val="tx1"/>
                        </a:solidFill>
                      </a:endParaRPr>
                    </a:p>
                  </a:txBody>
                  <a:tcPr/>
                </a:tc>
              </a:tr>
            </a:tbl>
          </a:graphicData>
        </a:graphic>
      </p:graphicFrame>
      <p:sp>
        <p:nvSpPr>
          <p:cNvPr id="3" name="Прямоугольник 2"/>
          <p:cNvSpPr/>
          <p:nvPr/>
        </p:nvSpPr>
        <p:spPr>
          <a:xfrm>
            <a:off x="5867400" y="228600"/>
            <a:ext cx="297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867400" y="1143000"/>
            <a:ext cx="297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5867400" y="2057400"/>
            <a:ext cx="2971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5867400" y="2514600"/>
            <a:ext cx="2971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5867400" y="4800600"/>
            <a:ext cx="2971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9" presetClass="exit" presetSubtype="0" fill="hold" grpId="0" nodeType="clickEffect">
                                  <p:stCondLst>
                                    <p:cond delay="0"/>
                                  </p:stCondLst>
                                  <p:childTnLst>
                                    <p:animEffect transition="out" filter="dissolv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4" restart="whenNotActive" fill="hold" evtFilter="cancelBubble" nodeType="interactiveSeq">
                <p:stCondLst>
                  <p:cond evt="onClick" delay="0">
                    <p:tgtEl>
                      <p:spTgt spid="5"/>
                    </p:tgtEl>
                  </p:cond>
                </p:stCondLst>
                <p:endSync evt="end" delay="0">
                  <p:rtn val="all"/>
                </p:endSync>
                <p:childTnLst>
                  <p:par>
                    <p:cTn id="15" fill="hold">
                      <p:stCondLst>
                        <p:cond delay="0"/>
                      </p:stCondLst>
                      <p:childTnLst>
                        <p:par>
                          <p:cTn id="16" fill="hold">
                            <p:stCondLst>
                              <p:cond delay="0"/>
                            </p:stCondLst>
                            <p:childTnLst>
                              <p:par>
                                <p:cTn id="17" presetID="9" presetClass="exit" presetSubtype="0" fill="hold" grpId="0" nodeType="clickEffect">
                                  <p:stCondLst>
                                    <p:cond delay="0"/>
                                  </p:stCondLst>
                                  <p:childTnLst>
                                    <p:animEffect transition="out" filter="dissolve">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20" restart="whenNotActive" fill="hold" evtFilter="cancelBubble" nodeType="interactiveSeq">
                <p:stCondLst>
                  <p:cond evt="onClick" delay="0">
                    <p:tgtEl>
                      <p:spTgt spid="6"/>
                    </p:tgtEl>
                  </p:cond>
                </p:stCondLst>
                <p:endSync evt="end" delay="0">
                  <p:rtn val="all"/>
                </p:endSync>
                <p:childTnLst>
                  <p:par>
                    <p:cTn id="21" fill="hold">
                      <p:stCondLst>
                        <p:cond delay="0"/>
                      </p:stCondLst>
                      <p:childTnLst>
                        <p:par>
                          <p:cTn id="22" fill="hold">
                            <p:stCondLst>
                              <p:cond delay="0"/>
                            </p:stCondLst>
                            <p:childTnLst>
                              <p:par>
                                <p:cTn id="23" presetID="9" presetClass="exit" presetSubtype="0" fill="hold" grpId="0" nodeType="clickEffect">
                                  <p:stCondLst>
                                    <p:cond delay="0"/>
                                  </p:stCondLst>
                                  <p:childTnLst>
                                    <p:animEffect transition="out" filter="dissolv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7"/>
                    </p:tgtEl>
                  </p:cond>
                </p:stCondLst>
                <p:endSync evt="end" delay="0">
                  <p:rtn val="all"/>
                </p:endSync>
                <p:childTnLst>
                  <p:par>
                    <p:cTn id="27" fill="hold">
                      <p:stCondLst>
                        <p:cond delay="0"/>
                      </p:stCondLst>
                      <p:childTnLst>
                        <p:par>
                          <p:cTn id="28" fill="hold">
                            <p:stCondLst>
                              <p:cond delay="0"/>
                            </p:stCondLst>
                            <p:childTnLst>
                              <p:par>
                                <p:cTn id="29" presetID="9" presetClass="exit" presetSubtype="0" fill="hold" grpId="0" nodeType="clickEffect">
                                  <p:stCondLst>
                                    <p:cond delay="0"/>
                                  </p:stCondLst>
                                  <p:childTnLst>
                                    <p:animEffect transition="out" filter="dissolv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3" grpId="0" animBg="1"/>
      <p:bldP spid="4" grpId="0" animBg="1"/>
      <p:bldP spid="5" grpId="0" animBg="1"/>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Какое средство выразительности использовано?</a:t>
            </a:r>
            <a:endParaRPr lang="ru-RU" dirty="0"/>
          </a:p>
        </p:txBody>
      </p:sp>
      <p:sp>
        <p:nvSpPr>
          <p:cNvPr id="3" name="Содержимое 2"/>
          <p:cNvSpPr>
            <a:spLocks noGrp="1"/>
          </p:cNvSpPr>
          <p:nvPr>
            <p:ph idx="1"/>
          </p:nvPr>
        </p:nvSpPr>
        <p:spPr>
          <a:xfrm>
            <a:off x="457200" y="1600201"/>
            <a:ext cx="8229600" cy="3276600"/>
          </a:xfrm>
        </p:spPr>
        <p:txBody>
          <a:bodyPr/>
          <a:lstStyle/>
          <a:p>
            <a:r>
              <a:rPr lang="ru-RU" sz="2400" b="1" dirty="0">
                <a:solidFill>
                  <a:schemeClr val="tx1"/>
                </a:solidFill>
                <a:latin typeface="+mn-lt"/>
                <a:ea typeface="+mn-ea"/>
                <a:cs typeface="+mn-cs"/>
              </a:rPr>
              <a:t>(1)Рассказать о тех, кто снимает шапки с чужих голов? (2)Кто портит телефоны-автоматы? (3)Кто разрушает автобусные остановки просто так, с тоски и от буйства сил? (4) Кто стонет и визжит во время сеанса в кинотеатре, выражая свое эстетическое чувство? (5)Кто врубает на всю ночь проигрыватели, чтобы повеселить соседей? </a:t>
            </a:r>
            <a:endParaRPr lang="ru-RU" sz="2400" dirty="0"/>
          </a:p>
        </p:txBody>
      </p:sp>
      <p:sp>
        <p:nvSpPr>
          <p:cNvPr id="4" name="Прямоугольник 3"/>
          <p:cNvSpPr/>
          <p:nvPr/>
        </p:nvSpPr>
        <p:spPr>
          <a:xfrm>
            <a:off x="2362200" y="4953000"/>
            <a:ext cx="4191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solidFill>
              </a:rPr>
              <a:t>Риторический вопрос</a:t>
            </a:r>
            <a:endParaRPr lang="ru-RU"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Какое средство выразительности использовано?</a:t>
            </a:r>
            <a:endParaRPr lang="ru-RU" dirty="0"/>
          </a:p>
        </p:txBody>
      </p:sp>
      <p:sp>
        <p:nvSpPr>
          <p:cNvPr id="3" name="Содержимое 2"/>
          <p:cNvSpPr>
            <a:spLocks noGrp="1"/>
          </p:cNvSpPr>
          <p:nvPr>
            <p:ph idx="1"/>
          </p:nvPr>
        </p:nvSpPr>
        <p:spPr>
          <a:xfrm>
            <a:off x="457200" y="1600201"/>
            <a:ext cx="8229600" cy="1371600"/>
          </a:xfrm>
        </p:spPr>
        <p:txBody>
          <a:bodyPr/>
          <a:lstStyle/>
          <a:p>
            <a:r>
              <a:rPr lang="ru-RU" b="1" dirty="0">
                <a:solidFill>
                  <a:schemeClr val="tx1"/>
                </a:solidFill>
                <a:latin typeface="+mn-lt"/>
                <a:ea typeface="+mn-ea"/>
                <a:cs typeface="+mn-cs"/>
              </a:rPr>
              <a:t>(17)И что же, пакостник унялся? (</a:t>
            </a:r>
            <a:r>
              <a:rPr lang="ru-RU" b="1" dirty="0" smtClean="0">
                <a:solidFill>
                  <a:schemeClr val="tx1"/>
                </a:solidFill>
                <a:latin typeface="+mn-lt"/>
                <a:ea typeface="+mn-ea"/>
                <a:cs typeface="+mn-cs"/>
              </a:rPr>
              <a:t>18)Притормозил</a:t>
            </a:r>
            <a:r>
              <a:rPr lang="ru-RU" b="1" dirty="0">
                <a:solidFill>
                  <a:schemeClr val="tx1"/>
                </a:solidFill>
                <a:latin typeface="+mn-lt"/>
                <a:ea typeface="+mn-ea"/>
                <a:cs typeface="+mn-cs"/>
              </a:rPr>
              <a:t>? (19)Засовестился? </a:t>
            </a:r>
            <a:endParaRPr lang="ru-RU" dirty="0"/>
          </a:p>
        </p:txBody>
      </p:sp>
      <p:sp>
        <p:nvSpPr>
          <p:cNvPr id="4" name="Прямоугольник 3"/>
          <p:cNvSpPr/>
          <p:nvPr/>
        </p:nvSpPr>
        <p:spPr>
          <a:xfrm>
            <a:off x="2362200" y="4953000"/>
            <a:ext cx="4191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solidFill>
              </a:rPr>
              <a:t>Парцелляция</a:t>
            </a:r>
            <a:endParaRPr lang="ru-RU"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Какое средство выразительности использовано?</a:t>
            </a:r>
            <a:endParaRPr lang="ru-RU" dirty="0"/>
          </a:p>
        </p:txBody>
      </p:sp>
      <p:sp>
        <p:nvSpPr>
          <p:cNvPr id="3" name="Содержимое 2"/>
          <p:cNvSpPr>
            <a:spLocks noGrp="1"/>
          </p:cNvSpPr>
          <p:nvPr>
            <p:ph idx="1"/>
          </p:nvPr>
        </p:nvSpPr>
        <p:spPr>
          <a:xfrm>
            <a:off x="457200" y="1600201"/>
            <a:ext cx="8229600" cy="3886200"/>
          </a:xfrm>
        </p:spPr>
        <p:txBody>
          <a:bodyPr/>
          <a:lstStyle/>
          <a:p>
            <a:r>
              <a:rPr lang="ru-RU" sz="2000" b="1" dirty="0">
                <a:solidFill>
                  <a:schemeClr val="tx1"/>
                </a:solidFill>
                <a:latin typeface="+mn-lt"/>
                <a:ea typeface="+mn-ea"/>
                <a:cs typeface="+mn-cs"/>
              </a:rPr>
              <a:t>Да он как пакостил, так и пакостит, причем, по наблюдениям моим, особенно охотно пакостит под запретными вывесками, потому что написаны они для проформы и покуражиться под ними пакостнику одно удовольствие, ему пакостная жизнь — цель жизни, пакостные дела — благо, пакостный спектакль — наслаждение, и тут никакие уговоры, никакие увещевания, никакая мораль, даже самая передовая, не годятся. </a:t>
            </a:r>
            <a:endParaRPr lang="ru-RU" sz="2000" dirty="0"/>
          </a:p>
        </p:txBody>
      </p:sp>
      <p:sp>
        <p:nvSpPr>
          <p:cNvPr id="4" name="Прямоугольник 3"/>
          <p:cNvSpPr/>
          <p:nvPr/>
        </p:nvSpPr>
        <p:spPr>
          <a:xfrm>
            <a:off x="2362200" y="4953000"/>
            <a:ext cx="4191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solidFill>
              </a:rPr>
              <a:t>Лексический повтор</a:t>
            </a:r>
            <a:endParaRPr lang="ru-RU"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Какое средство выразительности использовано?</a:t>
            </a:r>
            <a:endParaRPr lang="ru-RU" dirty="0"/>
          </a:p>
        </p:txBody>
      </p:sp>
      <p:sp>
        <p:nvSpPr>
          <p:cNvPr id="3" name="Содержимое 2"/>
          <p:cNvSpPr>
            <a:spLocks noGrp="1"/>
          </p:cNvSpPr>
          <p:nvPr>
            <p:ph idx="1"/>
          </p:nvPr>
        </p:nvSpPr>
        <p:spPr>
          <a:xfrm>
            <a:off x="457200" y="1600201"/>
            <a:ext cx="8229600" cy="1752600"/>
          </a:xfrm>
        </p:spPr>
        <p:txBody>
          <a:bodyPr/>
          <a:lstStyle/>
          <a:p>
            <a:r>
              <a:rPr lang="ru-RU" b="1" dirty="0">
                <a:solidFill>
                  <a:schemeClr val="tx1"/>
                </a:solidFill>
                <a:latin typeface="+mn-lt"/>
                <a:ea typeface="+mn-ea"/>
                <a:cs typeface="+mn-cs"/>
              </a:rPr>
              <a:t>Но пакостников по сравнению с порядочными людьми все же не так много. </a:t>
            </a:r>
            <a:endParaRPr lang="ru-RU" dirty="0"/>
          </a:p>
        </p:txBody>
      </p:sp>
      <p:sp>
        <p:nvSpPr>
          <p:cNvPr id="4" name="Прямоугольник 3"/>
          <p:cNvSpPr/>
          <p:nvPr/>
        </p:nvSpPr>
        <p:spPr>
          <a:xfrm>
            <a:off x="2438400" y="4038600"/>
            <a:ext cx="4191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solidFill>
              </a:rPr>
              <a:t>Антонимы</a:t>
            </a:r>
            <a:endParaRPr lang="ru-RU"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Какое средство выразительности использовано?</a:t>
            </a:r>
            <a:endParaRPr lang="ru-RU" dirty="0"/>
          </a:p>
        </p:txBody>
      </p:sp>
      <p:sp>
        <p:nvSpPr>
          <p:cNvPr id="3" name="Содержимое 2"/>
          <p:cNvSpPr>
            <a:spLocks noGrp="1"/>
          </p:cNvSpPr>
          <p:nvPr>
            <p:ph idx="1"/>
          </p:nvPr>
        </p:nvSpPr>
        <p:spPr>
          <a:xfrm>
            <a:off x="457200" y="1600201"/>
            <a:ext cx="8229600" cy="1828800"/>
          </a:xfrm>
        </p:spPr>
        <p:txBody>
          <a:bodyPr/>
          <a:lstStyle/>
          <a:p>
            <a:r>
              <a:rPr lang="ru-RU" b="1" dirty="0">
                <a:solidFill>
                  <a:schemeClr val="tx1"/>
                </a:solidFill>
                <a:latin typeface="+mn-lt"/>
                <a:ea typeface="+mn-ea"/>
                <a:cs typeface="+mn-cs"/>
              </a:rPr>
              <a:t>Не оттого ли, что мы примирились с ними, опустили руки?</a:t>
            </a:r>
            <a:endParaRPr lang="ru-RU" dirty="0"/>
          </a:p>
        </p:txBody>
      </p:sp>
      <p:sp>
        <p:nvSpPr>
          <p:cNvPr id="4" name="Прямоугольник 3"/>
          <p:cNvSpPr/>
          <p:nvPr/>
        </p:nvSpPr>
        <p:spPr>
          <a:xfrm>
            <a:off x="2362200" y="4953000"/>
            <a:ext cx="4191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solidFill>
              </a:rPr>
              <a:t>Риторический вопрос</a:t>
            </a:r>
            <a:endParaRPr lang="ru-RU"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Какое средство выразительности использовано?</a:t>
            </a:r>
            <a:endParaRPr lang="ru-RU" dirty="0"/>
          </a:p>
        </p:txBody>
      </p:sp>
      <p:sp>
        <p:nvSpPr>
          <p:cNvPr id="3" name="Содержимое 2"/>
          <p:cNvSpPr>
            <a:spLocks noGrp="1"/>
          </p:cNvSpPr>
          <p:nvPr>
            <p:ph idx="1"/>
          </p:nvPr>
        </p:nvSpPr>
        <p:spPr>
          <a:xfrm>
            <a:off x="457200" y="1600201"/>
            <a:ext cx="8229600" cy="1524000"/>
          </a:xfrm>
        </p:spPr>
        <p:txBody>
          <a:bodyPr/>
          <a:lstStyle/>
          <a:p>
            <a:r>
              <a:rPr lang="ru-RU" b="1" dirty="0">
                <a:solidFill>
                  <a:schemeClr val="tx1"/>
                </a:solidFill>
                <a:latin typeface="+mn-lt"/>
                <a:ea typeface="+mn-ea"/>
                <a:cs typeface="+mn-cs"/>
              </a:rPr>
              <a:t>Пакость чаще всего творится скрытно. </a:t>
            </a:r>
            <a:endParaRPr lang="ru-RU" dirty="0"/>
          </a:p>
        </p:txBody>
      </p:sp>
      <p:sp>
        <p:nvSpPr>
          <p:cNvPr id="4" name="Прямоугольник 3"/>
          <p:cNvSpPr/>
          <p:nvPr/>
        </p:nvSpPr>
        <p:spPr>
          <a:xfrm>
            <a:off x="2362200" y="4953000"/>
            <a:ext cx="4191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solidFill>
              </a:rPr>
              <a:t>Метонимия</a:t>
            </a:r>
            <a:endParaRPr lang="ru-RU"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u-RU" sz="3400"/>
              <a:t>Какое средство выразительности используется в предложениях?</a:t>
            </a:r>
          </a:p>
        </p:txBody>
      </p:sp>
      <p:sp>
        <p:nvSpPr>
          <p:cNvPr id="37891" name="Rectangle 3"/>
          <p:cNvSpPr>
            <a:spLocks noGrp="1" noChangeArrowheads="1"/>
          </p:cNvSpPr>
          <p:nvPr>
            <p:ph type="body" idx="1"/>
          </p:nvPr>
        </p:nvSpPr>
        <p:spPr/>
        <p:txBody>
          <a:bodyPr/>
          <a:lstStyle/>
          <a:p>
            <a:pPr>
              <a:lnSpc>
                <a:spcPct val="90000"/>
              </a:lnSpc>
            </a:pPr>
            <a:r>
              <a:rPr lang="ru-RU" sz="2800" dirty="0"/>
              <a:t>«Дяденька, </a:t>
            </a:r>
            <a:r>
              <a:rPr lang="ru-RU" sz="2800" dirty="0" smtClean="0"/>
              <a:t>что </a:t>
            </a:r>
            <a:r>
              <a:rPr lang="ru-RU" sz="2800" dirty="0"/>
              <a:t>вы делаете?» - зачирикали мальчишки.</a:t>
            </a:r>
          </a:p>
          <a:p>
            <a:pPr>
              <a:lnSpc>
                <a:spcPct val="90000"/>
              </a:lnSpc>
            </a:pPr>
            <a:r>
              <a:rPr lang="ru-RU" sz="2800" dirty="0"/>
              <a:t>Метафора «зачирикали»</a:t>
            </a:r>
          </a:p>
          <a:p>
            <a:pPr>
              <a:lnSpc>
                <a:spcPct val="90000"/>
              </a:lnSpc>
            </a:pPr>
            <a:r>
              <a:rPr lang="ru-RU" sz="2800" dirty="0"/>
              <a:t>Сегодня личные библиотеки в очень многих домах. Могу сказать, что вот книги попадают не тем, кому они нужны. Иногда служат украшением; приобретают из-за красивых корешков. Но и это не так страшно. Книга всегда найдёт того, кому она нужна.</a:t>
            </a:r>
          </a:p>
          <a:p>
            <a:pPr>
              <a:lnSpc>
                <a:spcPct val="90000"/>
              </a:lnSpc>
            </a:pPr>
            <a:r>
              <a:rPr lang="ru-RU" sz="2800" dirty="0"/>
              <a:t>Парцелляция</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lstStyle/>
          <a:p>
            <a:pPr algn="ctr"/>
            <a:r>
              <a:rPr lang="ru-RU" sz="2800"/>
              <a:t>Какие тропы выделены в тексте: «…От вёсел к берегу </a:t>
            </a:r>
            <a:r>
              <a:rPr lang="ru-RU" sz="2800" b="1" i="1"/>
              <a:t>кудрявый </a:t>
            </a:r>
            <a:r>
              <a:rPr lang="ru-RU" sz="2800"/>
              <a:t>след бежал»? (А. Фет)</a:t>
            </a:r>
          </a:p>
        </p:txBody>
      </p:sp>
      <p:sp>
        <p:nvSpPr>
          <p:cNvPr id="39941" name="Rectangle 5">
            <a:hlinkClick r:id="" action="ppaction://hlinkshowjump?jump=nextslide"/>
          </p:cNvPr>
          <p:cNvSpPr>
            <a:spLocks noChangeArrowheads="1"/>
          </p:cNvSpPr>
          <p:nvPr/>
        </p:nvSpPr>
        <p:spPr bwMode="auto">
          <a:xfrm>
            <a:off x="1219200" y="2590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39942" name="Rectangle 6"/>
          <p:cNvSpPr>
            <a:spLocks noChangeArrowheads="1"/>
          </p:cNvSpPr>
          <p:nvPr/>
        </p:nvSpPr>
        <p:spPr bwMode="auto">
          <a:xfrm>
            <a:off x="5105400" y="2590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39943" name="Rectangle 7"/>
          <p:cNvSpPr>
            <a:spLocks noChangeArrowheads="1"/>
          </p:cNvSpPr>
          <p:nvPr/>
        </p:nvSpPr>
        <p:spPr bwMode="auto">
          <a:xfrm>
            <a:off x="1219200" y="4724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Олицетворение</a:t>
            </a:r>
          </a:p>
        </p:txBody>
      </p:sp>
      <p:sp>
        <p:nvSpPr>
          <p:cNvPr id="39944" name="Rectangle 8"/>
          <p:cNvSpPr>
            <a:spLocks noChangeArrowheads="1"/>
          </p:cNvSpPr>
          <p:nvPr/>
        </p:nvSpPr>
        <p:spPr bwMode="auto">
          <a:xfrm>
            <a:off x="5181600" y="4724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Синекдоха</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9942"/>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39942"/>
                                        </p:tgtEl>
                                        <p:attrNameLst>
                                          <p:attrName>style.color</p:attrName>
                                        </p:attrNameLst>
                                      </p:cBhvr>
                                      <p:by>
                                        <p:hsl h="10842353" s="0" l="0"/>
                                      </p:by>
                                    </p:animClr>
                                    <p:animClr clrSpc="hsl" dir="cw">
                                      <p:cBhvr>
                                        <p:cTn id="7" dur="500" fill="hold"/>
                                        <p:tgtEl>
                                          <p:spTgt spid="39942"/>
                                        </p:tgtEl>
                                        <p:attrNameLst>
                                          <p:attrName>fillcolor</p:attrName>
                                        </p:attrNameLst>
                                      </p:cBhvr>
                                      <p:by>
                                        <p:hsl h="10842353" s="0" l="0"/>
                                      </p:by>
                                    </p:animClr>
                                    <p:animClr clrSpc="hsl" dir="cw">
                                      <p:cBhvr>
                                        <p:cTn id="8" dur="500" fill="hold"/>
                                        <p:tgtEl>
                                          <p:spTgt spid="39942"/>
                                        </p:tgtEl>
                                        <p:attrNameLst>
                                          <p:attrName>stroke.color</p:attrName>
                                        </p:attrNameLst>
                                      </p:cBhvr>
                                      <p:by>
                                        <p:hsl h="10842353" s="0" l="0"/>
                                      </p:by>
                                    </p:animClr>
                                    <p:set>
                                      <p:cBhvr>
                                        <p:cTn id="9" dur="500" fill="hold"/>
                                        <p:tgtEl>
                                          <p:spTgt spid="39942"/>
                                        </p:tgtEl>
                                        <p:attrNameLst>
                                          <p:attrName>fill.type</p:attrName>
                                        </p:attrNameLst>
                                      </p:cBhvr>
                                      <p:to>
                                        <p:strVal val="solid"/>
                                      </p:to>
                                    </p:set>
                                  </p:childTnLst>
                                </p:cTn>
                              </p:par>
                            </p:childTnLst>
                          </p:cTn>
                        </p:par>
                      </p:childTnLst>
                    </p:cTn>
                  </p:par>
                </p:childTnLst>
              </p:cTn>
              <p:nextCondLst>
                <p:cond evt="onClick" delay="0">
                  <p:tgtEl>
                    <p:spTgt spid="39942"/>
                  </p:tgtEl>
                </p:cond>
              </p:nextCondLst>
            </p:seq>
            <p:seq concurrent="1" nextAc="seek">
              <p:cTn id="10" restart="whenNotActive" fill="hold" evtFilter="cancelBubble" nodeType="interactiveSeq">
                <p:stCondLst>
                  <p:cond evt="onClick" delay="0">
                    <p:tgtEl>
                      <p:spTgt spid="39943"/>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39943"/>
                                        </p:tgtEl>
                                        <p:attrNameLst>
                                          <p:attrName>style.color</p:attrName>
                                        </p:attrNameLst>
                                      </p:cBhvr>
                                      <p:by>
                                        <p:hsl h="10842353" s="0" l="0"/>
                                      </p:by>
                                    </p:animClr>
                                    <p:animClr clrSpc="hsl" dir="cw">
                                      <p:cBhvr>
                                        <p:cTn id="15" dur="500" fill="hold"/>
                                        <p:tgtEl>
                                          <p:spTgt spid="39943"/>
                                        </p:tgtEl>
                                        <p:attrNameLst>
                                          <p:attrName>fillcolor</p:attrName>
                                        </p:attrNameLst>
                                      </p:cBhvr>
                                      <p:by>
                                        <p:hsl h="10842353" s="0" l="0"/>
                                      </p:by>
                                    </p:animClr>
                                    <p:animClr clrSpc="hsl" dir="cw">
                                      <p:cBhvr>
                                        <p:cTn id="16" dur="500" fill="hold"/>
                                        <p:tgtEl>
                                          <p:spTgt spid="39943"/>
                                        </p:tgtEl>
                                        <p:attrNameLst>
                                          <p:attrName>stroke.color</p:attrName>
                                        </p:attrNameLst>
                                      </p:cBhvr>
                                      <p:by>
                                        <p:hsl h="10842353" s="0" l="0"/>
                                      </p:by>
                                    </p:animClr>
                                    <p:set>
                                      <p:cBhvr>
                                        <p:cTn id="17" dur="500" fill="hold"/>
                                        <p:tgtEl>
                                          <p:spTgt spid="39943"/>
                                        </p:tgtEl>
                                        <p:attrNameLst>
                                          <p:attrName>fill.type</p:attrName>
                                        </p:attrNameLst>
                                      </p:cBhvr>
                                      <p:to>
                                        <p:strVal val="solid"/>
                                      </p:to>
                                    </p:set>
                                  </p:childTnLst>
                                </p:cTn>
                              </p:par>
                            </p:childTnLst>
                          </p:cTn>
                        </p:par>
                      </p:childTnLst>
                    </p:cTn>
                  </p:par>
                </p:childTnLst>
              </p:cTn>
              <p:nextCondLst>
                <p:cond evt="onClick" delay="0">
                  <p:tgtEl>
                    <p:spTgt spid="39943"/>
                  </p:tgtEl>
                </p:cond>
              </p:nextCondLst>
            </p:seq>
            <p:seq concurrent="1" nextAc="seek">
              <p:cTn id="18" restart="whenNotActive" fill="hold" evtFilter="cancelBubble" nodeType="interactiveSeq">
                <p:stCondLst>
                  <p:cond evt="onClick" delay="0">
                    <p:tgtEl>
                      <p:spTgt spid="39944"/>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39944"/>
                                        </p:tgtEl>
                                        <p:attrNameLst>
                                          <p:attrName>style.color</p:attrName>
                                        </p:attrNameLst>
                                      </p:cBhvr>
                                      <p:by>
                                        <p:hsl h="10842353" s="0" l="0"/>
                                      </p:by>
                                    </p:animClr>
                                    <p:animClr clrSpc="hsl" dir="cw">
                                      <p:cBhvr>
                                        <p:cTn id="23" dur="500" fill="hold"/>
                                        <p:tgtEl>
                                          <p:spTgt spid="39944"/>
                                        </p:tgtEl>
                                        <p:attrNameLst>
                                          <p:attrName>fillcolor</p:attrName>
                                        </p:attrNameLst>
                                      </p:cBhvr>
                                      <p:by>
                                        <p:hsl h="10842353" s="0" l="0"/>
                                      </p:by>
                                    </p:animClr>
                                    <p:animClr clrSpc="hsl" dir="cw">
                                      <p:cBhvr>
                                        <p:cTn id="24" dur="500" fill="hold"/>
                                        <p:tgtEl>
                                          <p:spTgt spid="39944"/>
                                        </p:tgtEl>
                                        <p:attrNameLst>
                                          <p:attrName>stroke.color</p:attrName>
                                        </p:attrNameLst>
                                      </p:cBhvr>
                                      <p:by>
                                        <p:hsl h="10842353" s="0" l="0"/>
                                      </p:by>
                                    </p:animClr>
                                    <p:set>
                                      <p:cBhvr>
                                        <p:cTn id="25" dur="500" fill="hold"/>
                                        <p:tgtEl>
                                          <p:spTgt spid="39944"/>
                                        </p:tgtEl>
                                        <p:attrNameLst>
                                          <p:attrName>fill.type</p:attrName>
                                        </p:attrNameLst>
                                      </p:cBhvr>
                                      <p:to>
                                        <p:strVal val="solid"/>
                                      </p:to>
                                    </p:set>
                                  </p:childTnLst>
                                </p:cTn>
                              </p:par>
                            </p:childTnLst>
                          </p:cTn>
                        </p:par>
                      </p:childTnLst>
                    </p:cTn>
                  </p:par>
                </p:childTnLst>
              </p:cTn>
              <p:nextCondLst>
                <p:cond evt="onClick" delay="0">
                  <p:tgtEl>
                    <p:spTgt spid="39944"/>
                  </p:tgtEl>
                </p:cond>
              </p:nextCondLst>
            </p:seq>
          </p:childTnLst>
        </p:cTn>
      </p:par>
    </p:tnLst>
    <p:bldLst>
      <p:bldP spid="39942" grpId="0" animBg="1"/>
      <p:bldP spid="39943" grpId="0" animBg="1"/>
      <p:bldP spid="399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a:t>Цели занятия:</a:t>
            </a:r>
          </a:p>
        </p:txBody>
      </p:sp>
      <p:sp>
        <p:nvSpPr>
          <p:cNvPr id="8195" name="Rectangle 3"/>
          <p:cNvSpPr>
            <a:spLocks noGrp="1" noChangeArrowheads="1"/>
          </p:cNvSpPr>
          <p:nvPr>
            <p:ph type="body" idx="1"/>
          </p:nvPr>
        </p:nvSpPr>
        <p:spPr/>
        <p:txBody>
          <a:bodyPr/>
          <a:lstStyle/>
          <a:p>
            <a:r>
              <a:rPr lang="ru-RU"/>
              <a:t>Систематизировать и обобщить знания о различных изобразительно-выразительных средствах</a:t>
            </a:r>
          </a:p>
          <a:p>
            <a:r>
              <a:rPr lang="ru-RU"/>
              <a:t>Уметь находить их в тексте</a:t>
            </a:r>
          </a:p>
          <a:p>
            <a:r>
              <a:rPr lang="ru-RU"/>
              <a:t>Уметь пользоваться этими средствами в речи</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457200" y="274638"/>
            <a:ext cx="7924800" cy="2163762"/>
          </a:xfrm>
        </p:spPr>
        <p:txBody>
          <a:bodyPr/>
          <a:lstStyle/>
          <a:p>
            <a:pPr algn="ctr"/>
            <a:r>
              <a:rPr lang="ru-RU" sz="3200"/>
              <a:t>Какой троп используется в тексте: «Мой Лизочек так уж мал, так уж мал, что из листика сирени сделал зонтик он для тени и гулял»? (А. Плещеев)</a:t>
            </a:r>
          </a:p>
        </p:txBody>
      </p:sp>
      <p:sp>
        <p:nvSpPr>
          <p:cNvPr id="41989" name="Rectangle 5"/>
          <p:cNvSpPr>
            <a:spLocks noChangeArrowheads="1"/>
          </p:cNvSpPr>
          <p:nvPr/>
        </p:nvSpPr>
        <p:spPr bwMode="auto">
          <a:xfrm>
            <a:off x="1066800" y="3048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
        <p:nvSpPr>
          <p:cNvPr id="41990" name="Rectangle 6"/>
          <p:cNvSpPr>
            <a:spLocks noChangeArrowheads="1"/>
          </p:cNvSpPr>
          <p:nvPr/>
        </p:nvSpPr>
        <p:spPr bwMode="auto">
          <a:xfrm>
            <a:off x="5257800" y="3048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41991" name="Rectangle 7">
            <a:hlinkClick r:id="" action="ppaction://hlinkshowjump?jump=nextslide"/>
          </p:cNvPr>
          <p:cNvSpPr>
            <a:spLocks noChangeArrowheads="1"/>
          </p:cNvSpPr>
          <p:nvPr/>
        </p:nvSpPr>
        <p:spPr bwMode="auto">
          <a:xfrm>
            <a:off x="990600" y="5029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Литота</a:t>
            </a:r>
          </a:p>
        </p:txBody>
      </p:sp>
      <p:sp>
        <p:nvSpPr>
          <p:cNvPr id="41992" name="Rectangle 8"/>
          <p:cNvSpPr>
            <a:spLocks noChangeArrowheads="1"/>
          </p:cNvSpPr>
          <p:nvPr/>
        </p:nvSpPr>
        <p:spPr bwMode="auto">
          <a:xfrm>
            <a:off x="5334000" y="5029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41989"/>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41989"/>
                                        </p:tgtEl>
                                        <p:attrNameLst>
                                          <p:attrName>style.color</p:attrName>
                                        </p:attrNameLst>
                                      </p:cBhvr>
                                      <p:by>
                                        <p:hsl h="10842353" s="0" l="0"/>
                                      </p:by>
                                    </p:animClr>
                                    <p:animClr clrSpc="hsl" dir="cw">
                                      <p:cBhvr>
                                        <p:cTn id="7" dur="500" fill="hold"/>
                                        <p:tgtEl>
                                          <p:spTgt spid="41989"/>
                                        </p:tgtEl>
                                        <p:attrNameLst>
                                          <p:attrName>fillcolor</p:attrName>
                                        </p:attrNameLst>
                                      </p:cBhvr>
                                      <p:by>
                                        <p:hsl h="10842353" s="0" l="0"/>
                                      </p:by>
                                    </p:animClr>
                                    <p:animClr clrSpc="hsl" dir="cw">
                                      <p:cBhvr>
                                        <p:cTn id="8" dur="500" fill="hold"/>
                                        <p:tgtEl>
                                          <p:spTgt spid="41989"/>
                                        </p:tgtEl>
                                        <p:attrNameLst>
                                          <p:attrName>stroke.color</p:attrName>
                                        </p:attrNameLst>
                                      </p:cBhvr>
                                      <p:by>
                                        <p:hsl h="10842353" s="0" l="0"/>
                                      </p:by>
                                    </p:animClr>
                                    <p:set>
                                      <p:cBhvr>
                                        <p:cTn id="9" dur="500" fill="hold"/>
                                        <p:tgtEl>
                                          <p:spTgt spid="41989"/>
                                        </p:tgtEl>
                                        <p:attrNameLst>
                                          <p:attrName>fill.type</p:attrName>
                                        </p:attrNameLst>
                                      </p:cBhvr>
                                      <p:to>
                                        <p:strVal val="solid"/>
                                      </p:to>
                                    </p:set>
                                  </p:childTnLst>
                                </p:cTn>
                              </p:par>
                            </p:childTnLst>
                          </p:cTn>
                        </p:par>
                      </p:childTnLst>
                    </p:cTn>
                  </p:par>
                </p:childTnLst>
              </p:cTn>
              <p:nextCondLst>
                <p:cond evt="onClick" delay="0">
                  <p:tgtEl>
                    <p:spTgt spid="41989"/>
                  </p:tgtEl>
                </p:cond>
              </p:nextCondLst>
            </p:seq>
            <p:seq concurrent="1" nextAc="seek">
              <p:cTn id="10" restart="whenNotActive" fill="hold" evtFilter="cancelBubble" nodeType="interactiveSeq">
                <p:stCondLst>
                  <p:cond evt="onClick" delay="0">
                    <p:tgtEl>
                      <p:spTgt spid="41990"/>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41990"/>
                                        </p:tgtEl>
                                        <p:attrNameLst>
                                          <p:attrName>style.color</p:attrName>
                                        </p:attrNameLst>
                                      </p:cBhvr>
                                      <p:by>
                                        <p:hsl h="10842353" s="0" l="0"/>
                                      </p:by>
                                    </p:animClr>
                                    <p:animClr clrSpc="hsl" dir="cw">
                                      <p:cBhvr>
                                        <p:cTn id="15" dur="500" fill="hold"/>
                                        <p:tgtEl>
                                          <p:spTgt spid="41990"/>
                                        </p:tgtEl>
                                        <p:attrNameLst>
                                          <p:attrName>fillcolor</p:attrName>
                                        </p:attrNameLst>
                                      </p:cBhvr>
                                      <p:by>
                                        <p:hsl h="10842353" s="0" l="0"/>
                                      </p:by>
                                    </p:animClr>
                                    <p:animClr clrSpc="hsl" dir="cw">
                                      <p:cBhvr>
                                        <p:cTn id="16" dur="500" fill="hold"/>
                                        <p:tgtEl>
                                          <p:spTgt spid="41990"/>
                                        </p:tgtEl>
                                        <p:attrNameLst>
                                          <p:attrName>stroke.color</p:attrName>
                                        </p:attrNameLst>
                                      </p:cBhvr>
                                      <p:by>
                                        <p:hsl h="10842353" s="0" l="0"/>
                                      </p:by>
                                    </p:animClr>
                                    <p:set>
                                      <p:cBhvr>
                                        <p:cTn id="17" dur="500" fill="hold"/>
                                        <p:tgtEl>
                                          <p:spTgt spid="41990"/>
                                        </p:tgtEl>
                                        <p:attrNameLst>
                                          <p:attrName>fill.type</p:attrName>
                                        </p:attrNameLst>
                                      </p:cBhvr>
                                      <p:to>
                                        <p:strVal val="solid"/>
                                      </p:to>
                                    </p:set>
                                  </p:childTnLst>
                                </p:cTn>
                              </p:par>
                            </p:childTnLst>
                          </p:cTn>
                        </p:par>
                      </p:childTnLst>
                    </p:cTn>
                  </p:par>
                </p:childTnLst>
              </p:cTn>
              <p:nextCondLst>
                <p:cond evt="onClick" delay="0">
                  <p:tgtEl>
                    <p:spTgt spid="41990"/>
                  </p:tgtEl>
                </p:cond>
              </p:nextCondLst>
            </p:seq>
            <p:seq concurrent="1" nextAc="seek">
              <p:cTn id="18" restart="whenNotActive" fill="hold" evtFilter="cancelBubble" nodeType="interactiveSeq">
                <p:stCondLst>
                  <p:cond evt="onClick" delay="0">
                    <p:tgtEl>
                      <p:spTgt spid="41992"/>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41992"/>
                                        </p:tgtEl>
                                        <p:attrNameLst>
                                          <p:attrName>style.color</p:attrName>
                                        </p:attrNameLst>
                                      </p:cBhvr>
                                      <p:by>
                                        <p:hsl h="10842353" s="0" l="0"/>
                                      </p:by>
                                    </p:animClr>
                                    <p:animClr clrSpc="hsl" dir="cw">
                                      <p:cBhvr>
                                        <p:cTn id="23" dur="500" fill="hold"/>
                                        <p:tgtEl>
                                          <p:spTgt spid="41992"/>
                                        </p:tgtEl>
                                        <p:attrNameLst>
                                          <p:attrName>fillcolor</p:attrName>
                                        </p:attrNameLst>
                                      </p:cBhvr>
                                      <p:by>
                                        <p:hsl h="10842353" s="0" l="0"/>
                                      </p:by>
                                    </p:animClr>
                                    <p:animClr clrSpc="hsl" dir="cw">
                                      <p:cBhvr>
                                        <p:cTn id="24" dur="500" fill="hold"/>
                                        <p:tgtEl>
                                          <p:spTgt spid="41992"/>
                                        </p:tgtEl>
                                        <p:attrNameLst>
                                          <p:attrName>stroke.color</p:attrName>
                                        </p:attrNameLst>
                                      </p:cBhvr>
                                      <p:by>
                                        <p:hsl h="10842353" s="0" l="0"/>
                                      </p:by>
                                    </p:animClr>
                                    <p:set>
                                      <p:cBhvr>
                                        <p:cTn id="25" dur="500" fill="hold"/>
                                        <p:tgtEl>
                                          <p:spTgt spid="41992"/>
                                        </p:tgtEl>
                                        <p:attrNameLst>
                                          <p:attrName>fill.type</p:attrName>
                                        </p:attrNameLst>
                                      </p:cBhvr>
                                      <p:to>
                                        <p:strVal val="solid"/>
                                      </p:to>
                                    </p:set>
                                  </p:childTnLst>
                                </p:cTn>
                              </p:par>
                            </p:childTnLst>
                          </p:cTn>
                        </p:par>
                      </p:childTnLst>
                    </p:cTn>
                  </p:par>
                </p:childTnLst>
              </p:cTn>
              <p:nextCondLst>
                <p:cond evt="onClick" delay="0">
                  <p:tgtEl>
                    <p:spTgt spid="41992"/>
                  </p:tgtEl>
                </p:cond>
              </p:nextCondLst>
            </p:seq>
          </p:childTnLst>
        </p:cTn>
      </p:par>
    </p:tnLst>
    <p:bldLst>
      <p:bldP spid="41989" grpId="0" animBg="1"/>
      <p:bldP spid="41990" grpId="0" animBg="1"/>
      <p:bldP spid="4199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274638"/>
            <a:ext cx="8305800" cy="1858962"/>
          </a:xfrm>
        </p:spPr>
        <p:txBody>
          <a:bodyPr/>
          <a:lstStyle/>
          <a:p>
            <a:pPr algn="ctr"/>
            <a:r>
              <a:rPr lang="ru-RU" sz="2400"/>
              <a:t>Какой троп используется в тексте: «Но вот, насытясь разрушеньем и наглым буйством утомясь, Нева обратно повлеклась, своим любуясь возмущеньем и покидая с небреженьем свою добычу»? (А. С. Пушкин)</a:t>
            </a:r>
          </a:p>
        </p:txBody>
      </p:sp>
      <p:sp>
        <p:nvSpPr>
          <p:cNvPr id="44037" name="Rectangle 5"/>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44038" name="Rectangle 6"/>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44039" name="Rectangle 7">
            <a:hlinkClick r:id="" action="ppaction://hlinkshowjump?jump=nextslide"/>
          </p:cNvPr>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Олицетворение</a:t>
            </a:r>
          </a:p>
        </p:txBody>
      </p:sp>
      <p:sp>
        <p:nvSpPr>
          <p:cNvPr id="44040" name="Rectangle 8"/>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44037"/>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44037"/>
                                        </p:tgtEl>
                                        <p:attrNameLst>
                                          <p:attrName>style.color</p:attrName>
                                        </p:attrNameLst>
                                      </p:cBhvr>
                                      <p:by>
                                        <p:hsl h="10842353" s="0" l="0"/>
                                      </p:by>
                                    </p:animClr>
                                    <p:animClr clrSpc="hsl" dir="cw">
                                      <p:cBhvr>
                                        <p:cTn id="7" dur="500" fill="hold"/>
                                        <p:tgtEl>
                                          <p:spTgt spid="44037"/>
                                        </p:tgtEl>
                                        <p:attrNameLst>
                                          <p:attrName>fillcolor</p:attrName>
                                        </p:attrNameLst>
                                      </p:cBhvr>
                                      <p:by>
                                        <p:hsl h="10842353" s="0" l="0"/>
                                      </p:by>
                                    </p:animClr>
                                    <p:animClr clrSpc="hsl" dir="cw">
                                      <p:cBhvr>
                                        <p:cTn id="8" dur="500" fill="hold"/>
                                        <p:tgtEl>
                                          <p:spTgt spid="44037"/>
                                        </p:tgtEl>
                                        <p:attrNameLst>
                                          <p:attrName>stroke.color</p:attrName>
                                        </p:attrNameLst>
                                      </p:cBhvr>
                                      <p:by>
                                        <p:hsl h="10842353" s="0" l="0"/>
                                      </p:by>
                                    </p:animClr>
                                    <p:set>
                                      <p:cBhvr>
                                        <p:cTn id="9" dur="500" fill="hold"/>
                                        <p:tgtEl>
                                          <p:spTgt spid="44037"/>
                                        </p:tgtEl>
                                        <p:attrNameLst>
                                          <p:attrName>fill.type</p:attrName>
                                        </p:attrNameLst>
                                      </p:cBhvr>
                                      <p:to>
                                        <p:strVal val="solid"/>
                                      </p:to>
                                    </p:set>
                                  </p:childTnLst>
                                </p:cTn>
                              </p:par>
                            </p:childTnLst>
                          </p:cTn>
                        </p:par>
                      </p:childTnLst>
                    </p:cTn>
                  </p:par>
                </p:childTnLst>
              </p:cTn>
              <p:nextCondLst>
                <p:cond evt="onClick" delay="0">
                  <p:tgtEl>
                    <p:spTgt spid="44037"/>
                  </p:tgtEl>
                </p:cond>
              </p:nextCondLst>
            </p:seq>
            <p:seq concurrent="1" nextAc="seek">
              <p:cTn id="10" restart="whenNotActive" fill="hold" evtFilter="cancelBubble" nodeType="interactiveSeq">
                <p:stCondLst>
                  <p:cond evt="onClick" delay="0">
                    <p:tgtEl>
                      <p:spTgt spid="44038"/>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44038"/>
                                        </p:tgtEl>
                                        <p:attrNameLst>
                                          <p:attrName>style.color</p:attrName>
                                        </p:attrNameLst>
                                      </p:cBhvr>
                                      <p:by>
                                        <p:hsl h="10842353" s="0" l="0"/>
                                      </p:by>
                                    </p:animClr>
                                    <p:animClr clrSpc="hsl" dir="cw">
                                      <p:cBhvr>
                                        <p:cTn id="15" dur="500" fill="hold"/>
                                        <p:tgtEl>
                                          <p:spTgt spid="44038"/>
                                        </p:tgtEl>
                                        <p:attrNameLst>
                                          <p:attrName>fillcolor</p:attrName>
                                        </p:attrNameLst>
                                      </p:cBhvr>
                                      <p:by>
                                        <p:hsl h="10842353" s="0" l="0"/>
                                      </p:by>
                                    </p:animClr>
                                    <p:animClr clrSpc="hsl" dir="cw">
                                      <p:cBhvr>
                                        <p:cTn id="16" dur="500" fill="hold"/>
                                        <p:tgtEl>
                                          <p:spTgt spid="44038"/>
                                        </p:tgtEl>
                                        <p:attrNameLst>
                                          <p:attrName>stroke.color</p:attrName>
                                        </p:attrNameLst>
                                      </p:cBhvr>
                                      <p:by>
                                        <p:hsl h="10842353" s="0" l="0"/>
                                      </p:by>
                                    </p:animClr>
                                    <p:set>
                                      <p:cBhvr>
                                        <p:cTn id="17" dur="500" fill="hold"/>
                                        <p:tgtEl>
                                          <p:spTgt spid="44038"/>
                                        </p:tgtEl>
                                        <p:attrNameLst>
                                          <p:attrName>fill.type</p:attrName>
                                        </p:attrNameLst>
                                      </p:cBhvr>
                                      <p:to>
                                        <p:strVal val="solid"/>
                                      </p:to>
                                    </p:set>
                                  </p:childTnLst>
                                </p:cTn>
                              </p:par>
                            </p:childTnLst>
                          </p:cTn>
                        </p:par>
                      </p:childTnLst>
                    </p:cTn>
                  </p:par>
                </p:childTnLst>
              </p:cTn>
              <p:nextCondLst>
                <p:cond evt="onClick" delay="0">
                  <p:tgtEl>
                    <p:spTgt spid="44038"/>
                  </p:tgtEl>
                </p:cond>
              </p:nextCondLst>
            </p:seq>
            <p:seq concurrent="1" nextAc="seek">
              <p:cTn id="18" restart="whenNotActive" fill="hold" evtFilter="cancelBubble" nodeType="interactiveSeq">
                <p:stCondLst>
                  <p:cond evt="onClick" delay="0">
                    <p:tgtEl>
                      <p:spTgt spid="44040"/>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44040"/>
                                        </p:tgtEl>
                                        <p:attrNameLst>
                                          <p:attrName>style.color</p:attrName>
                                        </p:attrNameLst>
                                      </p:cBhvr>
                                      <p:by>
                                        <p:hsl h="10842353" s="0" l="0"/>
                                      </p:by>
                                    </p:animClr>
                                    <p:animClr clrSpc="hsl" dir="cw">
                                      <p:cBhvr>
                                        <p:cTn id="23" dur="500" fill="hold"/>
                                        <p:tgtEl>
                                          <p:spTgt spid="44040"/>
                                        </p:tgtEl>
                                        <p:attrNameLst>
                                          <p:attrName>fillcolor</p:attrName>
                                        </p:attrNameLst>
                                      </p:cBhvr>
                                      <p:by>
                                        <p:hsl h="10842353" s="0" l="0"/>
                                      </p:by>
                                    </p:animClr>
                                    <p:animClr clrSpc="hsl" dir="cw">
                                      <p:cBhvr>
                                        <p:cTn id="24" dur="500" fill="hold"/>
                                        <p:tgtEl>
                                          <p:spTgt spid="44040"/>
                                        </p:tgtEl>
                                        <p:attrNameLst>
                                          <p:attrName>stroke.color</p:attrName>
                                        </p:attrNameLst>
                                      </p:cBhvr>
                                      <p:by>
                                        <p:hsl h="10842353" s="0" l="0"/>
                                      </p:by>
                                    </p:animClr>
                                    <p:set>
                                      <p:cBhvr>
                                        <p:cTn id="25" dur="500" fill="hold"/>
                                        <p:tgtEl>
                                          <p:spTgt spid="44040"/>
                                        </p:tgtEl>
                                        <p:attrNameLst>
                                          <p:attrName>fill.type</p:attrName>
                                        </p:attrNameLst>
                                      </p:cBhvr>
                                      <p:to>
                                        <p:strVal val="solid"/>
                                      </p:to>
                                    </p:set>
                                  </p:childTnLst>
                                </p:cTn>
                              </p:par>
                            </p:childTnLst>
                          </p:cTn>
                        </p:par>
                      </p:childTnLst>
                    </p:cTn>
                  </p:par>
                </p:childTnLst>
              </p:cTn>
              <p:nextCondLst>
                <p:cond evt="onClick" delay="0">
                  <p:tgtEl>
                    <p:spTgt spid="44040"/>
                  </p:tgtEl>
                </p:cond>
              </p:nextCondLst>
            </p:seq>
          </p:childTnLst>
        </p:cTn>
      </p:par>
    </p:tnLst>
    <p:bldLst>
      <p:bldP spid="44037" grpId="0" animBg="1"/>
      <p:bldP spid="44038" grpId="0" animBg="1"/>
      <p:bldP spid="4404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pPr algn="ctr"/>
            <a:r>
              <a:rPr lang="ru-RU" sz="3200"/>
              <a:t>Какая стилистическая фигура используется в тексте: «Люблю я пышное природы увяданье…» (А. С. Пушкин)?</a:t>
            </a:r>
          </a:p>
        </p:txBody>
      </p:sp>
      <p:sp>
        <p:nvSpPr>
          <p:cNvPr id="46085" name="Rectangle 5"/>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Эллипсис</a:t>
            </a:r>
          </a:p>
        </p:txBody>
      </p:sp>
      <p:sp>
        <p:nvSpPr>
          <p:cNvPr id="46086" name="Rectangle 6"/>
          <p:cNvSpPr>
            <a:spLocks noChangeArrowheads="1"/>
          </p:cNvSpPr>
          <p:nvPr/>
        </p:nvSpPr>
        <p:spPr bwMode="auto">
          <a:xfrm>
            <a:off x="1219200" y="2438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Гадация</a:t>
            </a:r>
          </a:p>
        </p:txBody>
      </p:sp>
      <p:sp>
        <p:nvSpPr>
          <p:cNvPr id="46087" name="Rectangle 7"/>
          <p:cNvSpPr>
            <a:spLocks noChangeArrowheads="1"/>
          </p:cNvSpPr>
          <p:nvPr/>
        </p:nvSpPr>
        <p:spPr bwMode="auto">
          <a:xfrm>
            <a:off x="5181600" y="2362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Инверсия</a:t>
            </a:r>
          </a:p>
        </p:txBody>
      </p:sp>
      <p:sp>
        <p:nvSpPr>
          <p:cNvPr id="46088" name="Rectangle 8">
            <a:hlinkClick r:id="" action="ppaction://hlinkshowjump?jump=nextslide"/>
          </p:cNvPr>
          <p:cNvSpPr>
            <a:spLocks noChangeArrowheads="1"/>
          </p:cNvSpPr>
          <p:nvPr/>
        </p:nvSpPr>
        <p:spPr bwMode="auto">
          <a:xfrm>
            <a:off x="5257800" y="4800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Оксюморон</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46086"/>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46086"/>
                                        </p:tgtEl>
                                        <p:attrNameLst>
                                          <p:attrName>style.color</p:attrName>
                                        </p:attrNameLst>
                                      </p:cBhvr>
                                      <p:by>
                                        <p:hsl h="10842353" s="0" l="0"/>
                                      </p:by>
                                    </p:animClr>
                                    <p:animClr clrSpc="hsl" dir="cw">
                                      <p:cBhvr>
                                        <p:cTn id="7" dur="500" fill="hold"/>
                                        <p:tgtEl>
                                          <p:spTgt spid="46086"/>
                                        </p:tgtEl>
                                        <p:attrNameLst>
                                          <p:attrName>fillcolor</p:attrName>
                                        </p:attrNameLst>
                                      </p:cBhvr>
                                      <p:by>
                                        <p:hsl h="10842353" s="0" l="0"/>
                                      </p:by>
                                    </p:animClr>
                                    <p:animClr clrSpc="hsl" dir="cw">
                                      <p:cBhvr>
                                        <p:cTn id="8" dur="500" fill="hold"/>
                                        <p:tgtEl>
                                          <p:spTgt spid="46086"/>
                                        </p:tgtEl>
                                        <p:attrNameLst>
                                          <p:attrName>stroke.color</p:attrName>
                                        </p:attrNameLst>
                                      </p:cBhvr>
                                      <p:by>
                                        <p:hsl h="10842353" s="0" l="0"/>
                                      </p:by>
                                    </p:animClr>
                                    <p:set>
                                      <p:cBhvr>
                                        <p:cTn id="9" dur="500" fill="hold"/>
                                        <p:tgtEl>
                                          <p:spTgt spid="46086"/>
                                        </p:tgtEl>
                                        <p:attrNameLst>
                                          <p:attrName>fill.type</p:attrName>
                                        </p:attrNameLst>
                                      </p:cBhvr>
                                      <p:to>
                                        <p:strVal val="solid"/>
                                      </p:to>
                                    </p:set>
                                  </p:childTnLst>
                                </p:cTn>
                              </p:par>
                            </p:childTnLst>
                          </p:cTn>
                        </p:par>
                      </p:childTnLst>
                    </p:cTn>
                  </p:par>
                </p:childTnLst>
              </p:cTn>
              <p:nextCondLst>
                <p:cond evt="onClick" delay="0">
                  <p:tgtEl>
                    <p:spTgt spid="46086"/>
                  </p:tgtEl>
                </p:cond>
              </p:nextCondLst>
            </p:seq>
            <p:seq concurrent="1" nextAc="seek">
              <p:cTn id="10" restart="whenNotActive" fill="hold" evtFilter="cancelBubble" nodeType="interactiveSeq">
                <p:stCondLst>
                  <p:cond evt="onClick" delay="0">
                    <p:tgtEl>
                      <p:spTgt spid="46087"/>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46087"/>
                                        </p:tgtEl>
                                        <p:attrNameLst>
                                          <p:attrName>style.color</p:attrName>
                                        </p:attrNameLst>
                                      </p:cBhvr>
                                      <p:by>
                                        <p:hsl h="10842353" s="0" l="0"/>
                                      </p:by>
                                    </p:animClr>
                                    <p:animClr clrSpc="hsl" dir="cw">
                                      <p:cBhvr>
                                        <p:cTn id="15" dur="500" fill="hold"/>
                                        <p:tgtEl>
                                          <p:spTgt spid="46087"/>
                                        </p:tgtEl>
                                        <p:attrNameLst>
                                          <p:attrName>fillcolor</p:attrName>
                                        </p:attrNameLst>
                                      </p:cBhvr>
                                      <p:by>
                                        <p:hsl h="10842353" s="0" l="0"/>
                                      </p:by>
                                    </p:animClr>
                                    <p:animClr clrSpc="hsl" dir="cw">
                                      <p:cBhvr>
                                        <p:cTn id="16" dur="500" fill="hold"/>
                                        <p:tgtEl>
                                          <p:spTgt spid="46087"/>
                                        </p:tgtEl>
                                        <p:attrNameLst>
                                          <p:attrName>stroke.color</p:attrName>
                                        </p:attrNameLst>
                                      </p:cBhvr>
                                      <p:by>
                                        <p:hsl h="10842353" s="0" l="0"/>
                                      </p:by>
                                    </p:animClr>
                                    <p:set>
                                      <p:cBhvr>
                                        <p:cTn id="17" dur="500" fill="hold"/>
                                        <p:tgtEl>
                                          <p:spTgt spid="46087"/>
                                        </p:tgtEl>
                                        <p:attrNameLst>
                                          <p:attrName>fill.type</p:attrName>
                                        </p:attrNameLst>
                                      </p:cBhvr>
                                      <p:to>
                                        <p:strVal val="solid"/>
                                      </p:to>
                                    </p:set>
                                  </p:childTnLst>
                                </p:cTn>
                              </p:par>
                            </p:childTnLst>
                          </p:cTn>
                        </p:par>
                      </p:childTnLst>
                    </p:cTn>
                  </p:par>
                </p:childTnLst>
              </p:cTn>
              <p:nextCondLst>
                <p:cond evt="onClick" delay="0">
                  <p:tgtEl>
                    <p:spTgt spid="46087"/>
                  </p:tgtEl>
                </p:cond>
              </p:nextCondLst>
            </p:seq>
            <p:seq concurrent="1" nextAc="seek">
              <p:cTn id="18" restart="whenNotActive" fill="hold" evtFilter="cancelBubble" nodeType="interactiveSeq">
                <p:stCondLst>
                  <p:cond evt="onClick" delay="0">
                    <p:tgtEl>
                      <p:spTgt spid="46085"/>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46085"/>
                                        </p:tgtEl>
                                        <p:attrNameLst>
                                          <p:attrName>style.color</p:attrName>
                                        </p:attrNameLst>
                                      </p:cBhvr>
                                      <p:by>
                                        <p:hsl h="10842353" s="0" l="0"/>
                                      </p:by>
                                    </p:animClr>
                                    <p:animClr clrSpc="hsl" dir="cw">
                                      <p:cBhvr>
                                        <p:cTn id="23" dur="500" fill="hold"/>
                                        <p:tgtEl>
                                          <p:spTgt spid="46085"/>
                                        </p:tgtEl>
                                        <p:attrNameLst>
                                          <p:attrName>fillcolor</p:attrName>
                                        </p:attrNameLst>
                                      </p:cBhvr>
                                      <p:by>
                                        <p:hsl h="10842353" s="0" l="0"/>
                                      </p:by>
                                    </p:animClr>
                                    <p:animClr clrSpc="hsl" dir="cw">
                                      <p:cBhvr>
                                        <p:cTn id="24" dur="500" fill="hold"/>
                                        <p:tgtEl>
                                          <p:spTgt spid="46085"/>
                                        </p:tgtEl>
                                        <p:attrNameLst>
                                          <p:attrName>stroke.color</p:attrName>
                                        </p:attrNameLst>
                                      </p:cBhvr>
                                      <p:by>
                                        <p:hsl h="10842353" s="0" l="0"/>
                                      </p:by>
                                    </p:animClr>
                                    <p:set>
                                      <p:cBhvr>
                                        <p:cTn id="25" dur="500" fill="hold"/>
                                        <p:tgtEl>
                                          <p:spTgt spid="46085"/>
                                        </p:tgtEl>
                                        <p:attrNameLst>
                                          <p:attrName>fill.type</p:attrName>
                                        </p:attrNameLst>
                                      </p:cBhvr>
                                      <p:to>
                                        <p:strVal val="solid"/>
                                      </p:to>
                                    </p:set>
                                  </p:childTnLst>
                                </p:cTn>
                              </p:par>
                            </p:childTnLst>
                          </p:cTn>
                        </p:par>
                      </p:childTnLst>
                    </p:cTn>
                  </p:par>
                </p:childTnLst>
              </p:cTn>
              <p:nextCondLst>
                <p:cond evt="onClick" delay="0">
                  <p:tgtEl>
                    <p:spTgt spid="46085"/>
                  </p:tgtEl>
                </p:cond>
              </p:nextCondLst>
            </p:seq>
          </p:childTnLst>
        </p:cTn>
      </p:par>
    </p:tnLst>
    <p:bldLst>
      <p:bldP spid="46085" grpId="0" animBg="1"/>
      <p:bldP spid="46086" grpId="0" animBg="1"/>
      <p:bldP spid="46087"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1524000" y="274638"/>
            <a:ext cx="7162800" cy="5821362"/>
          </a:xfrm>
        </p:spPr>
        <p:txBody>
          <a:bodyPr/>
          <a:lstStyle/>
          <a:p>
            <a:pPr algn="r"/>
            <a:r>
              <a:rPr lang="ru-RU" sz="2000"/>
              <a:t>Какой троп используется в стихотворении М. Ю. Лермонтова «Чаша жизни»?</a:t>
            </a:r>
            <a:br>
              <a:rPr lang="ru-RU" sz="2000"/>
            </a:br>
            <a:r>
              <a:rPr lang="ru-RU" sz="2000" b="1" i="1"/>
              <a:t>Мы пьём из чаши бытия</a:t>
            </a:r>
            <a:br>
              <a:rPr lang="ru-RU" sz="2000" b="1" i="1"/>
            </a:br>
            <a:r>
              <a:rPr lang="ru-RU" sz="2000" b="1" i="1"/>
              <a:t>С закрытыми очами,</a:t>
            </a:r>
            <a:br>
              <a:rPr lang="ru-RU" sz="2000" b="1" i="1"/>
            </a:br>
            <a:r>
              <a:rPr lang="ru-RU" sz="2000" b="1" i="1"/>
              <a:t>Златые омочив края</a:t>
            </a:r>
            <a:br>
              <a:rPr lang="ru-RU" sz="2000" b="1" i="1"/>
            </a:br>
            <a:r>
              <a:rPr lang="ru-RU" sz="2000" b="1" i="1"/>
              <a:t>Своими же слезами</a:t>
            </a:r>
            <a:br>
              <a:rPr lang="ru-RU" sz="2000" b="1" i="1"/>
            </a:br>
            <a:r>
              <a:rPr lang="ru-RU" sz="2000" b="1" i="1"/>
              <a:t/>
            </a:r>
            <a:br>
              <a:rPr lang="ru-RU" sz="2000" b="1" i="1"/>
            </a:br>
            <a:r>
              <a:rPr lang="ru-RU" sz="2000" b="1" i="1"/>
              <a:t>Когда ж пред смертью с глаз</a:t>
            </a:r>
            <a:br>
              <a:rPr lang="ru-RU" sz="2000" b="1" i="1"/>
            </a:br>
            <a:r>
              <a:rPr lang="ru-RU" sz="2000" b="1" i="1"/>
              <a:t>Завязка упадёт,</a:t>
            </a:r>
            <a:br>
              <a:rPr lang="ru-RU" sz="2000" b="1" i="1"/>
            </a:br>
            <a:r>
              <a:rPr lang="ru-RU" sz="2000" b="1" i="1"/>
              <a:t>И всё, что обольщало нас,</a:t>
            </a:r>
            <a:br>
              <a:rPr lang="ru-RU" sz="2000" b="1" i="1"/>
            </a:br>
            <a:r>
              <a:rPr lang="ru-RU" sz="2000" b="1" i="1"/>
              <a:t>С завязкой исчезает – </a:t>
            </a:r>
            <a:br>
              <a:rPr lang="ru-RU" sz="2000" b="1" i="1"/>
            </a:br>
            <a:r>
              <a:rPr lang="ru-RU" sz="2000" b="1" i="1"/>
              <a:t/>
            </a:r>
            <a:br>
              <a:rPr lang="ru-RU" sz="2000" b="1" i="1"/>
            </a:br>
            <a:r>
              <a:rPr lang="ru-RU" sz="2000" b="1" i="1"/>
              <a:t>Тогда мы видим, что пуста</a:t>
            </a:r>
            <a:br>
              <a:rPr lang="ru-RU" sz="2000" b="1" i="1"/>
            </a:br>
            <a:r>
              <a:rPr lang="ru-RU" sz="2000" b="1" i="1"/>
              <a:t>Была златая чаша,</a:t>
            </a:r>
            <a:br>
              <a:rPr lang="ru-RU" sz="2000" b="1" i="1"/>
            </a:br>
            <a:r>
              <a:rPr lang="ru-RU" sz="2000" b="1" i="1"/>
              <a:t>Что в ней напиток был – мечта </a:t>
            </a:r>
            <a:br>
              <a:rPr lang="ru-RU" sz="2000" b="1" i="1"/>
            </a:br>
            <a:r>
              <a:rPr lang="ru-RU" sz="2000" b="1" i="1"/>
              <a:t>И что она – не наша!</a:t>
            </a:r>
            <a:br>
              <a:rPr lang="ru-RU" sz="2000" b="1" i="1"/>
            </a:br>
            <a:r>
              <a:rPr lang="ru-RU" sz="2000"/>
              <a:t/>
            </a:r>
            <a:br>
              <a:rPr lang="ru-RU" sz="2000"/>
            </a:br>
            <a:endParaRPr lang="ru-RU" sz="2000"/>
          </a:p>
        </p:txBody>
      </p:sp>
      <p:sp>
        <p:nvSpPr>
          <p:cNvPr id="48133" name="Rectangle 5"/>
          <p:cNvSpPr>
            <a:spLocks noChangeArrowheads="1"/>
          </p:cNvSpPr>
          <p:nvPr/>
        </p:nvSpPr>
        <p:spPr bwMode="auto">
          <a:xfrm>
            <a:off x="381000" y="4419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48134" name="Rectangle 6">
            <a:hlinkClick r:id="" action="ppaction://hlinkshowjump?jump=nextslide"/>
          </p:cNvPr>
          <p:cNvSpPr>
            <a:spLocks noChangeArrowheads="1"/>
          </p:cNvSpPr>
          <p:nvPr/>
        </p:nvSpPr>
        <p:spPr bwMode="auto">
          <a:xfrm>
            <a:off x="381000" y="1981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Развёрнутая </a:t>
            </a:r>
          </a:p>
          <a:p>
            <a:pPr algn="ctr"/>
            <a:r>
              <a:rPr lang="ru-RU" sz="2400" b="1">
                <a:solidFill>
                  <a:schemeClr val="bg1"/>
                </a:solidFill>
              </a:rPr>
              <a:t>метафора</a:t>
            </a:r>
          </a:p>
        </p:txBody>
      </p:sp>
      <p:sp>
        <p:nvSpPr>
          <p:cNvPr id="48135" name="Rectangle 7"/>
          <p:cNvSpPr>
            <a:spLocks noChangeArrowheads="1"/>
          </p:cNvSpPr>
          <p:nvPr/>
        </p:nvSpPr>
        <p:spPr bwMode="auto">
          <a:xfrm>
            <a:off x="381000" y="5638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Олицетворение</a:t>
            </a:r>
          </a:p>
        </p:txBody>
      </p:sp>
      <p:sp>
        <p:nvSpPr>
          <p:cNvPr id="48136" name="Rectangle 8"/>
          <p:cNvSpPr>
            <a:spLocks noChangeArrowheads="1"/>
          </p:cNvSpPr>
          <p:nvPr/>
        </p:nvSpPr>
        <p:spPr bwMode="auto">
          <a:xfrm>
            <a:off x="381000" y="3200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48136"/>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48136"/>
                                        </p:tgtEl>
                                        <p:attrNameLst>
                                          <p:attrName>style.color</p:attrName>
                                        </p:attrNameLst>
                                      </p:cBhvr>
                                      <p:by>
                                        <p:hsl h="10842353" s="0" l="0"/>
                                      </p:by>
                                    </p:animClr>
                                    <p:animClr clrSpc="hsl" dir="cw">
                                      <p:cBhvr>
                                        <p:cTn id="7" dur="500" fill="hold"/>
                                        <p:tgtEl>
                                          <p:spTgt spid="48136"/>
                                        </p:tgtEl>
                                        <p:attrNameLst>
                                          <p:attrName>fillcolor</p:attrName>
                                        </p:attrNameLst>
                                      </p:cBhvr>
                                      <p:by>
                                        <p:hsl h="10842353" s="0" l="0"/>
                                      </p:by>
                                    </p:animClr>
                                    <p:animClr clrSpc="hsl" dir="cw">
                                      <p:cBhvr>
                                        <p:cTn id="8" dur="500" fill="hold"/>
                                        <p:tgtEl>
                                          <p:spTgt spid="48136"/>
                                        </p:tgtEl>
                                        <p:attrNameLst>
                                          <p:attrName>stroke.color</p:attrName>
                                        </p:attrNameLst>
                                      </p:cBhvr>
                                      <p:by>
                                        <p:hsl h="10842353" s="0" l="0"/>
                                      </p:by>
                                    </p:animClr>
                                    <p:set>
                                      <p:cBhvr>
                                        <p:cTn id="9" dur="500" fill="hold"/>
                                        <p:tgtEl>
                                          <p:spTgt spid="48136"/>
                                        </p:tgtEl>
                                        <p:attrNameLst>
                                          <p:attrName>fill.type</p:attrName>
                                        </p:attrNameLst>
                                      </p:cBhvr>
                                      <p:to>
                                        <p:strVal val="solid"/>
                                      </p:to>
                                    </p:set>
                                  </p:childTnLst>
                                </p:cTn>
                              </p:par>
                            </p:childTnLst>
                          </p:cTn>
                        </p:par>
                      </p:childTnLst>
                    </p:cTn>
                  </p:par>
                </p:childTnLst>
              </p:cTn>
              <p:nextCondLst>
                <p:cond evt="onClick" delay="0">
                  <p:tgtEl>
                    <p:spTgt spid="48136"/>
                  </p:tgtEl>
                </p:cond>
              </p:nextCondLst>
            </p:seq>
            <p:seq concurrent="1" nextAc="seek">
              <p:cTn id="10" restart="whenNotActive" fill="hold" evtFilter="cancelBubble" nodeType="interactiveSeq">
                <p:stCondLst>
                  <p:cond evt="onClick" delay="0">
                    <p:tgtEl>
                      <p:spTgt spid="48133"/>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48133"/>
                                        </p:tgtEl>
                                        <p:attrNameLst>
                                          <p:attrName>style.color</p:attrName>
                                        </p:attrNameLst>
                                      </p:cBhvr>
                                      <p:by>
                                        <p:hsl h="10842353" s="0" l="0"/>
                                      </p:by>
                                    </p:animClr>
                                    <p:animClr clrSpc="hsl" dir="cw">
                                      <p:cBhvr>
                                        <p:cTn id="15" dur="500" fill="hold"/>
                                        <p:tgtEl>
                                          <p:spTgt spid="48133"/>
                                        </p:tgtEl>
                                        <p:attrNameLst>
                                          <p:attrName>fillcolor</p:attrName>
                                        </p:attrNameLst>
                                      </p:cBhvr>
                                      <p:by>
                                        <p:hsl h="10842353" s="0" l="0"/>
                                      </p:by>
                                    </p:animClr>
                                    <p:animClr clrSpc="hsl" dir="cw">
                                      <p:cBhvr>
                                        <p:cTn id="16" dur="500" fill="hold"/>
                                        <p:tgtEl>
                                          <p:spTgt spid="48133"/>
                                        </p:tgtEl>
                                        <p:attrNameLst>
                                          <p:attrName>stroke.color</p:attrName>
                                        </p:attrNameLst>
                                      </p:cBhvr>
                                      <p:by>
                                        <p:hsl h="10842353" s="0" l="0"/>
                                      </p:by>
                                    </p:animClr>
                                    <p:set>
                                      <p:cBhvr>
                                        <p:cTn id="17" dur="500" fill="hold"/>
                                        <p:tgtEl>
                                          <p:spTgt spid="48133"/>
                                        </p:tgtEl>
                                        <p:attrNameLst>
                                          <p:attrName>fill.type</p:attrName>
                                        </p:attrNameLst>
                                      </p:cBhvr>
                                      <p:to>
                                        <p:strVal val="solid"/>
                                      </p:to>
                                    </p:set>
                                  </p:childTnLst>
                                </p:cTn>
                              </p:par>
                            </p:childTnLst>
                          </p:cTn>
                        </p:par>
                      </p:childTnLst>
                    </p:cTn>
                  </p:par>
                </p:childTnLst>
              </p:cTn>
              <p:nextCondLst>
                <p:cond evt="onClick" delay="0">
                  <p:tgtEl>
                    <p:spTgt spid="48133"/>
                  </p:tgtEl>
                </p:cond>
              </p:nextCondLst>
            </p:seq>
            <p:seq concurrent="1" nextAc="seek">
              <p:cTn id="18" restart="whenNotActive" fill="hold" evtFilter="cancelBubble" nodeType="interactiveSeq">
                <p:stCondLst>
                  <p:cond evt="onClick" delay="0">
                    <p:tgtEl>
                      <p:spTgt spid="48135"/>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48135"/>
                                        </p:tgtEl>
                                        <p:attrNameLst>
                                          <p:attrName>style.color</p:attrName>
                                        </p:attrNameLst>
                                      </p:cBhvr>
                                      <p:by>
                                        <p:hsl h="10842353" s="0" l="0"/>
                                      </p:by>
                                    </p:animClr>
                                    <p:animClr clrSpc="hsl" dir="cw">
                                      <p:cBhvr>
                                        <p:cTn id="23" dur="500" fill="hold"/>
                                        <p:tgtEl>
                                          <p:spTgt spid="48135"/>
                                        </p:tgtEl>
                                        <p:attrNameLst>
                                          <p:attrName>fillcolor</p:attrName>
                                        </p:attrNameLst>
                                      </p:cBhvr>
                                      <p:by>
                                        <p:hsl h="10842353" s="0" l="0"/>
                                      </p:by>
                                    </p:animClr>
                                    <p:animClr clrSpc="hsl" dir="cw">
                                      <p:cBhvr>
                                        <p:cTn id="24" dur="500" fill="hold"/>
                                        <p:tgtEl>
                                          <p:spTgt spid="48135"/>
                                        </p:tgtEl>
                                        <p:attrNameLst>
                                          <p:attrName>stroke.color</p:attrName>
                                        </p:attrNameLst>
                                      </p:cBhvr>
                                      <p:by>
                                        <p:hsl h="10842353" s="0" l="0"/>
                                      </p:by>
                                    </p:animClr>
                                    <p:set>
                                      <p:cBhvr>
                                        <p:cTn id="25" dur="500" fill="hold"/>
                                        <p:tgtEl>
                                          <p:spTgt spid="48135"/>
                                        </p:tgtEl>
                                        <p:attrNameLst>
                                          <p:attrName>fill.type</p:attrName>
                                        </p:attrNameLst>
                                      </p:cBhvr>
                                      <p:to>
                                        <p:strVal val="solid"/>
                                      </p:to>
                                    </p:set>
                                  </p:childTnLst>
                                </p:cTn>
                              </p:par>
                            </p:childTnLst>
                          </p:cTn>
                        </p:par>
                      </p:childTnLst>
                    </p:cTn>
                  </p:par>
                </p:childTnLst>
              </p:cTn>
              <p:nextCondLst>
                <p:cond evt="onClick" delay="0">
                  <p:tgtEl>
                    <p:spTgt spid="48135"/>
                  </p:tgtEl>
                </p:cond>
              </p:nextCondLst>
            </p:seq>
          </p:childTnLst>
        </p:cTn>
      </p:par>
    </p:tnLst>
    <p:bldLst>
      <p:bldP spid="48133" grpId="0" animBg="1"/>
      <p:bldP spid="48135" grpId="0" animBg="1"/>
      <p:bldP spid="4813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pPr algn="ctr"/>
            <a:r>
              <a:rPr lang="ru-RU" sz="2800"/>
              <a:t>Какие тропы выделены в тексте: «И </a:t>
            </a:r>
            <a:r>
              <a:rPr lang="ru-RU" sz="2800" b="1" i="1"/>
              <a:t>серебром </a:t>
            </a:r>
            <a:r>
              <a:rPr lang="ru-RU" sz="2800"/>
              <a:t>облиты </a:t>
            </a:r>
            <a:r>
              <a:rPr lang="ru-RU" sz="2800" b="1" i="1"/>
              <a:t>лунным,</a:t>
            </a:r>
            <a:r>
              <a:rPr lang="ru-RU" sz="2800"/>
              <a:t> деревья мимо нас летят, под нами </a:t>
            </a:r>
            <a:r>
              <a:rPr lang="ru-RU" sz="2800" b="1" i="1"/>
              <a:t>с грохотом чугунным мосты мгновенные </a:t>
            </a:r>
            <a:r>
              <a:rPr lang="ru-RU" sz="2800"/>
              <a:t>гремят» (А. Фет)?</a:t>
            </a:r>
          </a:p>
        </p:txBody>
      </p:sp>
      <p:sp>
        <p:nvSpPr>
          <p:cNvPr id="52229" name="Rectangle 5"/>
          <p:cNvSpPr>
            <a:spLocks noChangeArrowheads="1"/>
          </p:cNvSpPr>
          <p:nvPr/>
        </p:nvSpPr>
        <p:spPr bwMode="auto">
          <a:xfrm>
            <a:off x="990600" y="2590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52230" name="Rectangle 6"/>
          <p:cNvSpPr>
            <a:spLocks noChangeArrowheads="1"/>
          </p:cNvSpPr>
          <p:nvPr/>
        </p:nvSpPr>
        <p:spPr bwMode="auto">
          <a:xfrm>
            <a:off x="914400" y="5105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Синекдоха</a:t>
            </a:r>
          </a:p>
        </p:txBody>
      </p:sp>
      <p:sp>
        <p:nvSpPr>
          <p:cNvPr id="52231" name="Rectangle 7"/>
          <p:cNvSpPr>
            <a:spLocks noChangeArrowheads="1"/>
          </p:cNvSpPr>
          <p:nvPr/>
        </p:nvSpPr>
        <p:spPr bwMode="auto">
          <a:xfrm>
            <a:off x="5334000" y="5105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Метонимия</a:t>
            </a:r>
          </a:p>
        </p:txBody>
      </p:sp>
      <p:sp>
        <p:nvSpPr>
          <p:cNvPr id="52232" name="Rectangle 8">
            <a:hlinkClick r:id="" action="ppaction://hlinkshowjump?jump=nextslide"/>
          </p:cNvPr>
          <p:cNvSpPr>
            <a:spLocks noChangeArrowheads="1"/>
          </p:cNvSpPr>
          <p:nvPr/>
        </p:nvSpPr>
        <p:spPr bwMode="auto">
          <a:xfrm>
            <a:off x="5257800" y="2514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2229"/>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52229"/>
                                        </p:tgtEl>
                                        <p:attrNameLst>
                                          <p:attrName>style.color</p:attrName>
                                        </p:attrNameLst>
                                      </p:cBhvr>
                                      <p:by>
                                        <p:hsl h="10842353" s="0" l="0"/>
                                      </p:by>
                                    </p:animClr>
                                    <p:animClr clrSpc="hsl" dir="cw">
                                      <p:cBhvr>
                                        <p:cTn id="7" dur="500" fill="hold"/>
                                        <p:tgtEl>
                                          <p:spTgt spid="52229"/>
                                        </p:tgtEl>
                                        <p:attrNameLst>
                                          <p:attrName>fillcolor</p:attrName>
                                        </p:attrNameLst>
                                      </p:cBhvr>
                                      <p:by>
                                        <p:hsl h="10842353" s="0" l="0"/>
                                      </p:by>
                                    </p:animClr>
                                    <p:animClr clrSpc="hsl" dir="cw">
                                      <p:cBhvr>
                                        <p:cTn id="8" dur="500" fill="hold"/>
                                        <p:tgtEl>
                                          <p:spTgt spid="52229"/>
                                        </p:tgtEl>
                                        <p:attrNameLst>
                                          <p:attrName>stroke.color</p:attrName>
                                        </p:attrNameLst>
                                      </p:cBhvr>
                                      <p:by>
                                        <p:hsl h="10842353" s="0" l="0"/>
                                      </p:by>
                                    </p:animClr>
                                    <p:set>
                                      <p:cBhvr>
                                        <p:cTn id="9" dur="500" fill="hold"/>
                                        <p:tgtEl>
                                          <p:spTgt spid="52229"/>
                                        </p:tgtEl>
                                        <p:attrNameLst>
                                          <p:attrName>fill.type</p:attrName>
                                        </p:attrNameLst>
                                      </p:cBhvr>
                                      <p:to>
                                        <p:strVal val="solid"/>
                                      </p:to>
                                    </p:set>
                                  </p:childTnLst>
                                </p:cTn>
                              </p:par>
                            </p:childTnLst>
                          </p:cTn>
                        </p:par>
                      </p:childTnLst>
                    </p:cTn>
                  </p:par>
                </p:childTnLst>
              </p:cTn>
              <p:nextCondLst>
                <p:cond evt="onClick" delay="0">
                  <p:tgtEl>
                    <p:spTgt spid="52229"/>
                  </p:tgtEl>
                </p:cond>
              </p:nextCondLst>
            </p:seq>
            <p:seq concurrent="1" nextAc="seek">
              <p:cTn id="10" restart="whenNotActive" fill="hold" evtFilter="cancelBubble" nodeType="interactiveSeq">
                <p:stCondLst>
                  <p:cond evt="onClick" delay="0">
                    <p:tgtEl>
                      <p:spTgt spid="52230"/>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52230"/>
                                        </p:tgtEl>
                                        <p:attrNameLst>
                                          <p:attrName>style.color</p:attrName>
                                        </p:attrNameLst>
                                      </p:cBhvr>
                                      <p:by>
                                        <p:hsl h="10842353" s="0" l="0"/>
                                      </p:by>
                                    </p:animClr>
                                    <p:animClr clrSpc="hsl" dir="cw">
                                      <p:cBhvr>
                                        <p:cTn id="15" dur="500" fill="hold"/>
                                        <p:tgtEl>
                                          <p:spTgt spid="52230"/>
                                        </p:tgtEl>
                                        <p:attrNameLst>
                                          <p:attrName>fillcolor</p:attrName>
                                        </p:attrNameLst>
                                      </p:cBhvr>
                                      <p:by>
                                        <p:hsl h="10842353" s="0" l="0"/>
                                      </p:by>
                                    </p:animClr>
                                    <p:animClr clrSpc="hsl" dir="cw">
                                      <p:cBhvr>
                                        <p:cTn id="16" dur="500" fill="hold"/>
                                        <p:tgtEl>
                                          <p:spTgt spid="52230"/>
                                        </p:tgtEl>
                                        <p:attrNameLst>
                                          <p:attrName>stroke.color</p:attrName>
                                        </p:attrNameLst>
                                      </p:cBhvr>
                                      <p:by>
                                        <p:hsl h="10842353" s="0" l="0"/>
                                      </p:by>
                                    </p:animClr>
                                    <p:set>
                                      <p:cBhvr>
                                        <p:cTn id="17" dur="500" fill="hold"/>
                                        <p:tgtEl>
                                          <p:spTgt spid="52230"/>
                                        </p:tgtEl>
                                        <p:attrNameLst>
                                          <p:attrName>fill.type</p:attrName>
                                        </p:attrNameLst>
                                      </p:cBhvr>
                                      <p:to>
                                        <p:strVal val="solid"/>
                                      </p:to>
                                    </p:set>
                                  </p:childTnLst>
                                </p:cTn>
                              </p:par>
                            </p:childTnLst>
                          </p:cTn>
                        </p:par>
                      </p:childTnLst>
                    </p:cTn>
                  </p:par>
                </p:childTnLst>
              </p:cTn>
              <p:nextCondLst>
                <p:cond evt="onClick" delay="0">
                  <p:tgtEl>
                    <p:spTgt spid="52230"/>
                  </p:tgtEl>
                </p:cond>
              </p:nextCondLst>
            </p:seq>
            <p:seq concurrent="1" nextAc="seek">
              <p:cTn id="18" restart="whenNotActive" fill="hold" evtFilter="cancelBubble" nodeType="interactiveSeq">
                <p:stCondLst>
                  <p:cond evt="onClick" delay="0">
                    <p:tgtEl>
                      <p:spTgt spid="52231"/>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52231"/>
                                        </p:tgtEl>
                                        <p:attrNameLst>
                                          <p:attrName>style.color</p:attrName>
                                        </p:attrNameLst>
                                      </p:cBhvr>
                                      <p:by>
                                        <p:hsl h="10842353" s="0" l="0"/>
                                      </p:by>
                                    </p:animClr>
                                    <p:animClr clrSpc="hsl" dir="cw">
                                      <p:cBhvr>
                                        <p:cTn id="23" dur="500" fill="hold"/>
                                        <p:tgtEl>
                                          <p:spTgt spid="52231"/>
                                        </p:tgtEl>
                                        <p:attrNameLst>
                                          <p:attrName>fillcolor</p:attrName>
                                        </p:attrNameLst>
                                      </p:cBhvr>
                                      <p:by>
                                        <p:hsl h="10842353" s="0" l="0"/>
                                      </p:by>
                                    </p:animClr>
                                    <p:animClr clrSpc="hsl" dir="cw">
                                      <p:cBhvr>
                                        <p:cTn id="24" dur="500" fill="hold"/>
                                        <p:tgtEl>
                                          <p:spTgt spid="52231"/>
                                        </p:tgtEl>
                                        <p:attrNameLst>
                                          <p:attrName>stroke.color</p:attrName>
                                        </p:attrNameLst>
                                      </p:cBhvr>
                                      <p:by>
                                        <p:hsl h="10842353" s="0" l="0"/>
                                      </p:by>
                                    </p:animClr>
                                    <p:set>
                                      <p:cBhvr>
                                        <p:cTn id="25" dur="500" fill="hold"/>
                                        <p:tgtEl>
                                          <p:spTgt spid="52231"/>
                                        </p:tgtEl>
                                        <p:attrNameLst>
                                          <p:attrName>fill.type</p:attrName>
                                        </p:attrNameLst>
                                      </p:cBhvr>
                                      <p:to>
                                        <p:strVal val="solid"/>
                                      </p:to>
                                    </p:set>
                                  </p:childTnLst>
                                </p:cTn>
                              </p:par>
                            </p:childTnLst>
                          </p:cTn>
                        </p:par>
                      </p:childTnLst>
                    </p:cTn>
                  </p:par>
                </p:childTnLst>
              </p:cTn>
              <p:nextCondLst>
                <p:cond evt="onClick" delay="0">
                  <p:tgtEl>
                    <p:spTgt spid="52231"/>
                  </p:tgtEl>
                </p:cond>
              </p:nextCondLst>
            </p:seq>
          </p:childTnLst>
        </p:cTn>
      </p:par>
    </p:tnLst>
    <p:bldLst>
      <p:bldP spid="52229" grpId="0" animBg="1"/>
      <p:bldP spid="52230" grpId="0" animBg="1"/>
      <p:bldP spid="5223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305800" cy="1858962"/>
          </a:xfrm>
        </p:spPr>
        <p:txBody>
          <a:bodyPr/>
          <a:lstStyle/>
          <a:p>
            <a:pPr algn="ctr"/>
            <a:r>
              <a:rPr lang="ru-RU" sz="2800"/>
              <a:t>Какой троп используется в тексте: «Преграждённая Нева обратно шла, гневна, бурлива…»? (А. С. Пушкин)</a:t>
            </a:r>
          </a:p>
        </p:txBody>
      </p:sp>
      <p:sp>
        <p:nvSpPr>
          <p:cNvPr id="56323"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Оксюморон</a:t>
            </a:r>
          </a:p>
        </p:txBody>
      </p:sp>
      <p:sp>
        <p:nvSpPr>
          <p:cNvPr id="56324" name="Rectangle 4"/>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56325" name="Rectangle 5">
            <a:hlinkClick r:id="" action="ppaction://hlinkshowjump?jump=nextslide"/>
          </p:cNvPr>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Олицетворение</a:t>
            </a:r>
          </a:p>
        </p:txBody>
      </p:sp>
      <p:sp>
        <p:nvSpPr>
          <p:cNvPr id="56326" name="Rectangle 6"/>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6323"/>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56323"/>
                                        </p:tgtEl>
                                        <p:attrNameLst>
                                          <p:attrName>style.color</p:attrName>
                                        </p:attrNameLst>
                                      </p:cBhvr>
                                      <p:by>
                                        <p:hsl h="10842353" s="0" l="0"/>
                                      </p:by>
                                    </p:animClr>
                                    <p:animClr clrSpc="hsl" dir="cw">
                                      <p:cBhvr>
                                        <p:cTn id="7" dur="500" fill="hold"/>
                                        <p:tgtEl>
                                          <p:spTgt spid="56323"/>
                                        </p:tgtEl>
                                        <p:attrNameLst>
                                          <p:attrName>fillcolor</p:attrName>
                                        </p:attrNameLst>
                                      </p:cBhvr>
                                      <p:by>
                                        <p:hsl h="10842353" s="0" l="0"/>
                                      </p:by>
                                    </p:animClr>
                                    <p:animClr clrSpc="hsl" dir="cw">
                                      <p:cBhvr>
                                        <p:cTn id="8" dur="500" fill="hold"/>
                                        <p:tgtEl>
                                          <p:spTgt spid="56323"/>
                                        </p:tgtEl>
                                        <p:attrNameLst>
                                          <p:attrName>stroke.color</p:attrName>
                                        </p:attrNameLst>
                                      </p:cBhvr>
                                      <p:by>
                                        <p:hsl h="10842353" s="0" l="0"/>
                                      </p:by>
                                    </p:animClr>
                                    <p:set>
                                      <p:cBhvr>
                                        <p:cTn id="9" dur="500" fill="hold"/>
                                        <p:tgtEl>
                                          <p:spTgt spid="56323"/>
                                        </p:tgtEl>
                                        <p:attrNameLst>
                                          <p:attrName>fill.type</p:attrName>
                                        </p:attrNameLst>
                                      </p:cBhvr>
                                      <p:to>
                                        <p:strVal val="solid"/>
                                      </p:to>
                                    </p:set>
                                  </p:childTnLst>
                                </p:cTn>
                              </p:par>
                            </p:childTnLst>
                          </p:cTn>
                        </p:par>
                      </p:childTnLst>
                    </p:cTn>
                  </p:par>
                </p:childTnLst>
              </p:cTn>
              <p:nextCondLst>
                <p:cond evt="onClick" delay="0">
                  <p:tgtEl>
                    <p:spTgt spid="56323"/>
                  </p:tgtEl>
                </p:cond>
              </p:nextCondLst>
            </p:seq>
            <p:seq concurrent="1" nextAc="seek">
              <p:cTn id="10" restart="whenNotActive" fill="hold" evtFilter="cancelBubble" nodeType="interactiveSeq">
                <p:stCondLst>
                  <p:cond evt="onClick" delay="0">
                    <p:tgtEl>
                      <p:spTgt spid="56324"/>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56324"/>
                                        </p:tgtEl>
                                        <p:attrNameLst>
                                          <p:attrName>style.color</p:attrName>
                                        </p:attrNameLst>
                                      </p:cBhvr>
                                      <p:by>
                                        <p:hsl h="10842353" s="0" l="0"/>
                                      </p:by>
                                    </p:animClr>
                                    <p:animClr clrSpc="hsl" dir="cw">
                                      <p:cBhvr>
                                        <p:cTn id="15" dur="500" fill="hold"/>
                                        <p:tgtEl>
                                          <p:spTgt spid="56324"/>
                                        </p:tgtEl>
                                        <p:attrNameLst>
                                          <p:attrName>fillcolor</p:attrName>
                                        </p:attrNameLst>
                                      </p:cBhvr>
                                      <p:by>
                                        <p:hsl h="10842353" s="0" l="0"/>
                                      </p:by>
                                    </p:animClr>
                                    <p:animClr clrSpc="hsl" dir="cw">
                                      <p:cBhvr>
                                        <p:cTn id="16" dur="500" fill="hold"/>
                                        <p:tgtEl>
                                          <p:spTgt spid="56324"/>
                                        </p:tgtEl>
                                        <p:attrNameLst>
                                          <p:attrName>stroke.color</p:attrName>
                                        </p:attrNameLst>
                                      </p:cBhvr>
                                      <p:by>
                                        <p:hsl h="10842353" s="0" l="0"/>
                                      </p:by>
                                    </p:animClr>
                                    <p:set>
                                      <p:cBhvr>
                                        <p:cTn id="17" dur="500" fill="hold"/>
                                        <p:tgtEl>
                                          <p:spTgt spid="56324"/>
                                        </p:tgtEl>
                                        <p:attrNameLst>
                                          <p:attrName>fill.type</p:attrName>
                                        </p:attrNameLst>
                                      </p:cBhvr>
                                      <p:to>
                                        <p:strVal val="solid"/>
                                      </p:to>
                                    </p:set>
                                  </p:childTnLst>
                                </p:cTn>
                              </p:par>
                            </p:childTnLst>
                          </p:cTn>
                        </p:par>
                      </p:childTnLst>
                    </p:cTn>
                  </p:par>
                </p:childTnLst>
              </p:cTn>
              <p:nextCondLst>
                <p:cond evt="onClick" delay="0">
                  <p:tgtEl>
                    <p:spTgt spid="56324"/>
                  </p:tgtEl>
                </p:cond>
              </p:nextCondLst>
            </p:seq>
            <p:seq concurrent="1" nextAc="seek">
              <p:cTn id="18" restart="whenNotActive" fill="hold" evtFilter="cancelBubble" nodeType="interactiveSeq">
                <p:stCondLst>
                  <p:cond evt="onClick" delay="0">
                    <p:tgtEl>
                      <p:spTgt spid="56326"/>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56326"/>
                                        </p:tgtEl>
                                        <p:attrNameLst>
                                          <p:attrName>style.color</p:attrName>
                                        </p:attrNameLst>
                                      </p:cBhvr>
                                      <p:by>
                                        <p:hsl h="10842353" s="0" l="0"/>
                                      </p:by>
                                    </p:animClr>
                                    <p:animClr clrSpc="hsl" dir="cw">
                                      <p:cBhvr>
                                        <p:cTn id="23" dur="500" fill="hold"/>
                                        <p:tgtEl>
                                          <p:spTgt spid="56326"/>
                                        </p:tgtEl>
                                        <p:attrNameLst>
                                          <p:attrName>fillcolor</p:attrName>
                                        </p:attrNameLst>
                                      </p:cBhvr>
                                      <p:by>
                                        <p:hsl h="10842353" s="0" l="0"/>
                                      </p:by>
                                    </p:animClr>
                                    <p:animClr clrSpc="hsl" dir="cw">
                                      <p:cBhvr>
                                        <p:cTn id="24" dur="500" fill="hold"/>
                                        <p:tgtEl>
                                          <p:spTgt spid="56326"/>
                                        </p:tgtEl>
                                        <p:attrNameLst>
                                          <p:attrName>stroke.color</p:attrName>
                                        </p:attrNameLst>
                                      </p:cBhvr>
                                      <p:by>
                                        <p:hsl h="10842353" s="0" l="0"/>
                                      </p:by>
                                    </p:animClr>
                                    <p:set>
                                      <p:cBhvr>
                                        <p:cTn id="25" dur="500" fill="hold"/>
                                        <p:tgtEl>
                                          <p:spTgt spid="56326"/>
                                        </p:tgtEl>
                                        <p:attrNameLst>
                                          <p:attrName>fill.type</p:attrName>
                                        </p:attrNameLst>
                                      </p:cBhvr>
                                      <p:to>
                                        <p:strVal val="solid"/>
                                      </p:to>
                                    </p:set>
                                  </p:childTnLst>
                                </p:cTn>
                              </p:par>
                            </p:childTnLst>
                          </p:cTn>
                        </p:par>
                      </p:childTnLst>
                    </p:cTn>
                  </p:par>
                </p:childTnLst>
              </p:cTn>
              <p:nextCondLst>
                <p:cond evt="onClick" delay="0">
                  <p:tgtEl>
                    <p:spTgt spid="56326"/>
                  </p:tgtEl>
                </p:cond>
              </p:nextCondLst>
            </p:seq>
          </p:childTnLst>
        </p:cTn>
      </p:par>
    </p:tnLst>
    <p:bldLst>
      <p:bldP spid="56323" grpId="0" animBg="1"/>
      <p:bldP spid="56324" grpId="0" animBg="1"/>
      <p:bldP spid="5632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r>
              <a:rPr lang="ru-RU" sz="3200"/>
              <a:t>Какая стилистическая фигура используется в тексте: «О как мучительно тобою счастлив я!» (А. С. Пушкин)?</a:t>
            </a:r>
          </a:p>
        </p:txBody>
      </p:sp>
      <p:sp>
        <p:nvSpPr>
          <p:cNvPr id="57347" name="Rectangle 3"/>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Умолчание</a:t>
            </a:r>
          </a:p>
        </p:txBody>
      </p:sp>
      <p:sp>
        <p:nvSpPr>
          <p:cNvPr id="57348" name="Rectangle 4"/>
          <p:cNvSpPr>
            <a:spLocks noChangeArrowheads="1"/>
          </p:cNvSpPr>
          <p:nvPr/>
        </p:nvSpPr>
        <p:spPr bwMode="auto">
          <a:xfrm>
            <a:off x="1219200" y="2438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Гадация</a:t>
            </a:r>
          </a:p>
        </p:txBody>
      </p:sp>
      <p:sp>
        <p:nvSpPr>
          <p:cNvPr id="57349" name="Rectangle 5"/>
          <p:cNvSpPr>
            <a:spLocks noChangeArrowheads="1"/>
          </p:cNvSpPr>
          <p:nvPr/>
        </p:nvSpPr>
        <p:spPr bwMode="auto">
          <a:xfrm>
            <a:off x="5181600" y="2362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Инверсия</a:t>
            </a:r>
          </a:p>
        </p:txBody>
      </p:sp>
      <p:sp>
        <p:nvSpPr>
          <p:cNvPr id="57350" name="Rectangle 6">
            <a:hlinkClick r:id="" action="ppaction://hlinkshowjump?jump=nextslide"/>
          </p:cNvPr>
          <p:cNvSpPr>
            <a:spLocks noChangeArrowheads="1"/>
          </p:cNvSpPr>
          <p:nvPr/>
        </p:nvSpPr>
        <p:spPr bwMode="auto">
          <a:xfrm>
            <a:off x="5257800" y="4800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Оксюморон</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7348"/>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57348"/>
                                        </p:tgtEl>
                                        <p:attrNameLst>
                                          <p:attrName>style.color</p:attrName>
                                        </p:attrNameLst>
                                      </p:cBhvr>
                                      <p:by>
                                        <p:hsl h="10842353" s="0" l="0"/>
                                      </p:by>
                                    </p:animClr>
                                    <p:animClr clrSpc="hsl" dir="cw">
                                      <p:cBhvr>
                                        <p:cTn id="7" dur="500" fill="hold"/>
                                        <p:tgtEl>
                                          <p:spTgt spid="57348"/>
                                        </p:tgtEl>
                                        <p:attrNameLst>
                                          <p:attrName>fillcolor</p:attrName>
                                        </p:attrNameLst>
                                      </p:cBhvr>
                                      <p:by>
                                        <p:hsl h="10842353" s="0" l="0"/>
                                      </p:by>
                                    </p:animClr>
                                    <p:animClr clrSpc="hsl" dir="cw">
                                      <p:cBhvr>
                                        <p:cTn id="8" dur="500" fill="hold"/>
                                        <p:tgtEl>
                                          <p:spTgt spid="57348"/>
                                        </p:tgtEl>
                                        <p:attrNameLst>
                                          <p:attrName>stroke.color</p:attrName>
                                        </p:attrNameLst>
                                      </p:cBhvr>
                                      <p:by>
                                        <p:hsl h="10842353" s="0" l="0"/>
                                      </p:by>
                                    </p:animClr>
                                    <p:set>
                                      <p:cBhvr>
                                        <p:cTn id="9" dur="500" fill="hold"/>
                                        <p:tgtEl>
                                          <p:spTgt spid="57348"/>
                                        </p:tgtEl>
                                        <p:attrNameLst>
                                          <p:attrName>fill.type</p:attrName>
                                        </p:attrNameLst>
                                      </p:cBhvr>
                                      <p:to>
                                        <p:strVal val="solid"/>
                                      </p:to>
                                    </p:set>
                                  </p:childTnLst>
                                </p:cTn>
                              </p:par>
                            </p:childTnLst>
                          </p:cTn>
                        </p:par>
                      </p:childTnLst>
                    </p:cTn>
                  </p:par>
                </p:childTnLst>
              </p:cTn>
              <p:nextCondLst>
                <p:cond evt="onClick" delay="0">
                  <p:tgtEl>
                    <p:spTgt spid="57348"/>
                  </p:tgtEl>
                </p:cond>
              </p:nextCondLst>
            </p:seq>
            <p:seq concurrent="1" nextAc="seek">
              <p:cTn id="10" restart="whenNotActive" fill="hold" evtFilter="cancelBubble" nodeType="interactiveSeq">
                <p:stCondLst>
                  <p:cond evt="onClick" delay="0">
                    <p:tgtEl>
                      <p:spTgt spid="57349"/>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57349"/>
                                        </p:tgtEl>
                                        <p:attrNameLst>
                                          <p:attrName>style.color</p:attrName>
                                        </p:attrNameLst>
                                      </p:cBhvr>
                                      <p:by>
                                        <p:hsl h="10842353" s="0" l="0"/>
                                      </p:by>
                                    </p:animClr>
                                    <p:animClr clrSpc="hsl" dir="cw">
                                      <p:cBhvr>
                                        <p:cTn id="15" dur="500" fill="hold"/>
                                        <p:tgtEl>
                                          <p:spTgt spid="57349"/>
                                        </p:tgtEl>
                                        <p:attrNameLst>
                                          <p:attrName>fillcolor</p:attrName>
                                        </p:attrNameLst>
                                      </p:cBhvr>
                                      <p:by>
                                        <p:hsl h="10842353" s="0" l="0"/>
                                      </p:by>
                                    </p:animClr>
                                    <p:animClr clrSpc="hsl" dir="cw">
                                      <p:cBhvr>
                                        <p:cTn id="16" dur="500" fill="hold"/>
                                        <p:tgtEl>
                                          <p:spTgt spid="57349"/>
                                        </p:tgtEl>
                                        <p:attrNameLst>
                                          <p:attrName>stroke.color</p:attrName>
                                        </p:attrNameLst>
                                      </p:cBhvr>
                                      <p:by>
                                        <p:hsl h="10842353" s="0" l="0"/>
                                      </p:by>
                                    </p:animClr>
                                    <p:set>
                                      <p:cBhvr>
                                        <p:cTn id="17" dur="500" fill="hold"/>
                                        <p:tgtEl>
                                          <p:spTgt spid="57349"/>
                                        </p:tgtEl>
                                        <p:attrNameLst>
                                          <p:attrName>fill.type</p:attrName>
                                        </p:attrNameLst>
                                      </p:cBhvr>
                                      <p:to>
                                        <p:strVal val="solid"/>
                                      </p:to>
                                    </p:set>
                                  </p:childTnLst>
                                </p:cTn>
                              </p:par>
                            </p:childTnLst>
                          </p:cTn>
                        </p:par>
                      </p:childTnLst>
                    </p:cTn>
                  </p:par>
                </p:childTnLst>
              </p:cTn>
              <p:nextCondLst>
                <p:cond evt="onClick" delay="0">
                  <p:tgtEl>
                    <p:spTgt spid="57349"/>
                  </p:tgtEl>
                </p:cond>
              </p:nextCondLst>
            </p:seq>
            <p:seq concurrent="1" nextAc="seek">
              <p:cTn id="18" restart="whenNotActive" fill="hold" evtFilter="cancelBubble" nodeType="interactiveSeq">
                <p:stCondLst>
                  <p:cond evt="onClick" delay="0">
                    <p:tgtEl>
                      <p:spTgt spid="57347"/>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57347"/>
                                        </p:tgtEl>
                                        <p:attrNameLst>
                                          <p:attrName>style.color</p:attrName>
                                        </p:attrNameLst>
                                      </p:cBhvr>
                                      <p:by>
                                        <p:hsl h="10842353" s="0" l="0"/>
                                      </p:by>
                                    </p:animClr>
                                    <p:animClr clrSpc="hsl" dir="cw">
                                      <p:cBhvr>
                                        <p:cTn id="23" dur="500" fill="hold"/>
                                        <p:tgtEl>
                                          <p:spTgt spid="57347"/>
                                        </p:tgtEl>
                                        <p:attrNameLst>
                                          <p:attrName>fillcolor</p:attrName>
                                        </p:attrNameLst>
                                      </p:cBhvr>
                                      <p:by>
                                        <p:hsl h="10842353" s="0" l="0"/>
                                      </p:by>
                                    </p:animClr>
                                    <p:animClr clrSpc="hsl" dir="cw">
                                      <p:cBhvr>
                                        <p:cTn id="24" dur="500" fill="hold"/>
                                        <p:tgtEl>
                                          <p:spTgt spid="57347"/>
                                        </p:tgtEl>
                                        <p:attrNameLst>
                                          <p:attrName>stroke.color</p:attrName>
                                        </p:attrNameLst>
                                      </p:cBhvr>
                                      <p:by>
                                        <p:hsl h="10842353" s="0" l="0"/>
                                      </p:by>
                                    </p:animClr>
                                    <p:set>
                                      <p:cBhvr>
                                        <p:cTn id="25" dur="500" fill="hold"/>
                                        <p:tgtEl>
                                          <p:spTgt spid="57347"/>
                                        </p:tgtEl>
                                        <p:attrNameLst>
                                          <p:attrName>fill.type</p:attrName>
                                        </p:attrNameLst>
                                      </p:cBhvr>
                                      <p:to>
                                        <p:strVal val="solid"/>
                                      </p:to>
                                    </p:set>
                                  </p:childTnLst>
                                </p:cTn>
                              </p:par>
                            </p:childTnLst>
                          </p:cTn>
                        </p:par>
                      </p:childTnLst>
                    </p:cTn>
                  </p:par>
                </p:childTnLst>
              </p:cTn>
              <p:nextCondLst>
                <p:cond evt="onClick" delay="0">
                  <p:tgtEl>
                    <p:spTgt spid="57347"/>
                  </p:tgtEl>
                </p:cond>
              </p:nextCondLst>
            </p:seq>
          </p:childTnLst>
        </p:cTn>
      </p:par>
    </p:tnLst>
    <p:bldLst>
      <p:bldP spid="57347" grpId="0" animBg="1"/>
      <p:bldP spid="57348" grpId="0" animBg="1"/>
      <p:bldP spid="5734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305800" cy="1858962"/>
          </a:xfrm>
        </p:spPr>
        <p:txBody>
          <a:bodyPr/>
          <a:lstStyle/>
          <a:p>
            <a:pPr algn="ctr"/>
            <a:r>
              <a:rPr lang="ru-RU" sz="2800"/>
              <a:t>Какой троп используется в тексте: «Природой здесь нам суждено в Европу прорубить окно»? (А. С. Пушкин)</a:t>
            </a:r>
          </a:p>
        </p:txBody>
      </p:sp>
      <p:sp>
        <p:nvSpPr>
          <p:cNvPr id="58371"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58372" name="Rectangle 4">
            <a:hlinkClick r:id="" action="ppaction://hlinkshowjump?jump=nextslide"/>
          </p:cNvPr>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58373" name="Rectangle 5"/>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Олицетворение</a:t>
            </a:r>
          </a:p>
        </p:txBody>
      </p:sp>
      <p:sp>
        <p:nvSpPr>
          <p:cNvPr id="58374" name="Rectangle 6"/>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8371"/>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58371"/>
                                        </p:tgtEl>
                                        <p:attrNameLst>
                                          <p:attrName>style.color</p:attrName>
                                        </p:attrNameLst>
                                      </p:cBhvr>
                                      <p:by>
                                        <p:hsl h="10842353" s="0" l="0"/>
                                      </p:by>
                                    </p:animClr>
                                    <p:animClr clrSpc="hsl" dir="cw">
                                      <p:cBhvr>
                                        <p:cTn id="7" dur="500" fill="hold"/>
                                        <p:tgtEl>
                                          <p:spTgt spid="58371"/>
                                        </p:tgtEl>
                                        <p:attrNameLst>
                                          <p:attrName>fillcolor</p:attrName>
                                        </p:attrNameLst>
                                      </p:cBhvr>
                                      <p:by>
                                        <p:hsl h="10842353" s="0" l="0"/>
                                      </p:by>
                                    </p:animClr>
                                    <p:animClr clrSpc="hsl" dir="cw">
                                      <p:cBhvr>
                                        <p:cTn id="8" dur="500" fill="hold"/>
                                        <p:tgtEl>
                                          <p:spTgt spid="58371"/>
                                        </p:tgtEl>
                                        <p:attrNameLst>
                                          <p:attrName>stroke.color</p:attrName>
                                        </p:attrNameLst>
                                      </p:cBhvr>
                                      <p:by>
                                        <p:hsl h="10842353" s="0" l="0"/>
                                      </p:by>
                                    </p:animClr>
                                    <p:set>
                                      <p:cBhvr>
                                        <p:cTn id="9" dur="500" fill="hold"/>
                                        <p:tgtEl>
                                          <p:spTgt spid="58371"/>
                                        </p:tgtEl>
                                        <p:attrNameLst>
                                          <p:attrName>fill.type</p:attrName>
                                        </p:attrNameLst>
                                      </p:cBhvr>
                                      <p:to>
                                        <p:strVal val="solid"/>
                                      </p:to>
                                    </p:set>
                                  </p:childTnLst>
                                </p:cTn>
                              </p:par>
                            </p:childTnLst>
                          </p:cTn>
                        </p:par>
                      </p:childTnLst>
                    </p:cTn>
                  </p:par>
                </p:childTnLst>
              </p:cTn>
              <p:nextCondLst>
                <p:cond evt="onClick" delay="0">
                  <p:tgtEl>
                    <p:spTgt spid="58371"/>
                  </p:tgtEl>
                </p:cond>
              </p:nextCondLst>
            </p:seq>
            <p:seq concurrent="1" nextAc="seek">
              <p:cTn id="10" restart="whenNotActive" fill="hold" evtFilter="cancelBubble" nodeType="interactiveSeq">
                <p:stCondLst>
                  <p:cond evt="onClick" delay="0">
                    <p:tgtEl>
                      <p:spTgt spid="58374"/>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58374"/>
                                        </p:tgtEl>
                                        <p:attrNameLst>
                                          <p:attrName>style.color</p:attrName>
                                        </p:attrNameLst>
                                      </p:cBhvr>
                                      <p:by>
                                        <p:hsl h="10842353" s="0" l="0"/>
                                      </p:by>
                                    </p:animClr>
                                    <p:animClr clrSpc="hsl" dir="cw">
                                      <p:cBhvr>
                                        <p:cTn id="15" dur="500" fill="hold"/>
                                        <p:tgtEl>
                                          <p:spTgt spid="58374"/>
                                        </p:tgtEl>
                                        <p:attrNameLst>
                                          <p:attrName>fillcolor</p:attrName>
                                        </p:attrNameLst>
                                      </p:cBhvr>
                                      <p:by>
                                        <p:hsl h="10842353" s="0" l="0"/>
                                      </p:by>
                                    </p:animClr>
                                    <p:animClr clrSpc="hsl" dir="cw">
                                      <p:cBhvr>
                                        <p:cTn id="16" dur="500" fill="hold"/>
                                        <p:tgtEl>
                                          <p:spTgt spid="58374"/>
                                        </p:tgtEl>
                                        <p:attrNameLst>
                                          <p:attrName>stroke.color</p:attrName>
                                        </p:attrNameLst>
                                      </p:cBhvr>
                                      <p:by>
                                        <p:hsl h="10842353" s="0" l="0"/>
                                      </p:by>
                                    </p:animClr>
                                    <p:set>
                                      <p:cBhvr>
                                        <p:cTn id="17" dur="500" fill="hold"/>
                                        <p:tgtEl>
                                          <p:spTgt spid="58374"/>
                                        </p:tgtEl>
                                        <p:attrNameLst>
                                          <p:attrName>fill.type</p:attrName>
                                        </p:attrNameLst>
                                      </p:cBhvr>
                                      <p:to>
                                        <p:strVal val="solid"/>
                                      </p:to>
                                    </p:set>
                                  </p:childTnLst>
                                </p:cTn>
                              </p:par>
                            </p:childTnLst>
                          </p:cTn>
                        </p:par>
                      </p:childTnLst>
                    </p:cTn>
                  </p:par>
                </p:childTnLst>
              </p:cTn>
              <p:nextCondLst>
                <p:cond evt="onClick" delay="0">
                  <p:tgtEl>
                    <p:spTgt spid="58374"/>
                  </p:tgtEl>
                </p:cond>
              </p:nextCondLst>
            </p:seq>
            <p:seq concurrent="1" nextAc="seek">
              <p:cTn id="18" restart="whenNotActive" fill="hold" evtFilter="cancelBubble" nodeType="interactiveSeq">
                <p:stCondLst>
                  <p:cond evt="onClick" delay="0">
                    <p:tgtEl>
                      <p:spTgt spid="58373"/>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58373"/>
                                        </p:tgtEl>
                                        <p:attrNameLst>
                                          <p:attrName>style.color</p:attrName>
                                        </p:attrNameLst>
                                      </p:cBhvr>
                                      <p:by>
                                        <p:hsl h="10842353" s="0" l="0"/>
                                      </p:by>
                                    </p:animClr>
                                    <p:animClr clrSpc="hsl" dir="cw">
                                      <p:cBhvr>
                                        <p:cTn id="23" dur="500" fill="hold"/>
                                        <p:tgtEl>
                                          <p:spTgt spid="58373"/>
                                        </p:tgtEl>
                                        <p:attrNameLst>
                                          <p:attrName>fillcolor</p:attrName>
                                        </p:attrNameLst>
                                      </p:cBhvr>
                                      <p:by>
                                        <p:hsl h="10842353" s="0" l="0"/>
                                      </p:by>
                                    </p:animClr>
                                    <p:animClr clrSpc="hsl" dir="cw">
                                      <p:cBhvr>
                                        <p:cTn id="24" dur="500" fill="hold"/>
                                        <p:tgtEl>
                                          <p:spTgt spid="58373"/>
                                        </p:tgtEl>
                                        <p:attrNameLst>
                                          <p:attrName>stroke.color</p:attrName>
                                        </p:attrNameLst>
                                      </p:cBhvr>
                                      <p:by>
                                        <p:hsl h="10842353" s="0" l="0"/>
                                      </p:by>
                                    </p:animClr>
                                    <p:set>
                                      <p:cBhvr>
                                        <p:cTn id="25" dur="500" fill="hold"/>
                                        <p:tgtEl>
                                          <p:spTgt spid="58373"/>
                                        </p:tgtEl>
                                        <p:attrNameLst>
                                          <p:attrName>fill.type</p:attrName>
                                        </p:attrNameLst>
                                      </p:cBhvr>
                                      <p:to>
                                        <p:strVal val="solid"/>
                                      </p:to>
                                    </p:set>
                                  </p:childTnLst>
                                </p:cTn>
                              </p:par>
                            </p:childTnLst>
                          </p:cTn>
                        </p:par>
                      </p:childTnLst>
                    </p:cTn>
                  </p:par>
                </p:childTnLst>
              </p:cTn>
              <p:nextCondLst>
                <p:cond evt="onClick" delay="0">
                  <p:tgtEl>
                    <p:spTgt spid="58373"/>
                  </p:tgtEl>
                </p:cond>
              </p:nextCondLst>
            </p:seq>
          </p:childTnLst>
        </p:cTn>
      </p:par>
    </p:tnLst>
    <p:bldLst>
      <p:bldP spid="58371" grpId="0" animBg="1"/>
      <p:bldP spid="58373" grpId="0" animBg="1"/>
      <p:bldP spid="5837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305800" cy="1858962"/>
          </a:xfrm>
        </p:spPr>
        <p:txBody>
          <a:bodyPr/>
          <a:lstStyle/>
          <a:p>
            <a:pPr algn="ctr"/>
            <a:r>
              <a:rPr lang="ru-RU" sz="2800"/>
              <a:t>Какой троп используется в тексте: «Я видывал, как она косит: что взмах – то готова копна»? </a:t>
            </a:r>
            <a:br>
              <a:rPr lang="ru-RU" sz="2800"/>
            </a:br>
            <a:r>
              <a:rPr lang="ru-RU" sz="2800"/>
              <a:t>(Н. А. Некрасов)</a:t>
            </a:r>
          </a:p>
        </p:txBody>
      </p:sp>
      <p:sp>
        <p:nvSpPr>
          <p:cNvPr id="59395"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59396" name="Rectangle 4"/>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59397" name="Rectangle 5">
            <a:hlinkClick r:id="" action="ppaction://hlinkshowjump?jump=nextslide"/>
          </p:cNvPr>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Гипербола</a:t>
            </a:r>
          </a:p>
        </p:txBody>
      </p:sp>
      <p:sp>
        <p:nvSpPr>
          <p:cNvPr id="59398" name="Rectangle 6"/>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Метонимия</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9395"/>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59395"/>
                                        </p:tgtEl>
                                        <p:attrNameLst>
                                          <p:attrName>style.color</p:attrName>
                                        </p:attrNameLst>
                                      </p:cBhvr>
                                      <p:by>
                                        <p:hsl h="10842353" s="0" l="0"/>
                                      </p:by>
                                    </p:animClr>
                                    <p:animClr clrSpc="hsl" dir="cw">
                                      <p:cBhvr>
                                        <p:cTn id="7" dur="500" fill="hold"/>
                                        <p:tgtEl>
                                          <p:spTgt spid="59395"/>
                                        </p:tgtEl>
                                        <p:attrNameLst>
                                          <p:attrName>fillcolor</p:attrName>
                                        </p:attrNameLst>
                                      </p:cBhvr>
                                      <p:by>
                                        <p:hsl h="10842353" s="0" l="0"/>
                                      </p:by>
                                    </p:animClr>
                                    <p:animClr clrSpc="hsl" dir="cw">
                                      <p:cBhvr>
                                        <p:cTn id="8" dur="500" fill="hold"/>
                                        <p:tgtEl>
                                          <p:spTgt spid="59395"/>
                                        </p:tgtEl>
                                        <p:attrNameLst>
                                          <p:attrName>stroke.color</p:attrName>
                                        </p:attrNameLst>
                                      </p:cBhvr>
                                      <p:by>
                                        <p:hsl h="10842353" s="0" l="0"/>
                                      </p:by>
                                    </p:animClr>
                                    <p:set>
                                      <p:cBhvr>
                                        <p:cTn id="9" dur="500" fill="hold"/>
                                        <p:tgtEl>
                                          <p:spTgt spid="59395"/>
                                        </p:tgtEl>
                                        <p:attrNameLst>
                                          <p:attrName>fill.type</p:attrName>
                                        </p:attrNameLst>
                                      </p:cBhvr>
                                      <p:to>
                                        <p:strVal val="solid"/>
                                      </p:to>
                                    </p:set>
                                  </p:childTnLst>
                                </p:cTn>
                              </p:par>
                            </p:childTnLst>
                          </p:cTn>
                        </p:par>
                      </p:childTnLst>
                    </p:cTn>
                  </p:par>
                </p:childTnLst>
              </p:cTn>
              <p:nextCondLst>
                <p:cond evt="onClick" delay="0">
                  <p:tgtEl>
                    <p:spTgt spid="59395"/>
                  </p:tgtEl>
                </p:cond>
              </p:nextCondLst>
            </p:seq>
            <p:seq concurrent="1" nextAc="seek">
              <p:cTn id="10" restart="whenNotActive" fill="hold" evtFilter="cancelBubble" nodeType="interactiveSeq">
                <p:stCondLst>
                  <p:cond evt="onClick" delay="0">
                    <p:tgtEl>
                      <p:spTgt spid="59396"/>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59396"/>
                                        </p:tgtEl>
                                        <p:attrNameLst>
                                          <p:attrName>style.color</p:attrName>
                                        </p:attrNameLst>
                                      </p:cBhvr>
                                      <p:by>
                                        <p:hsl h="10842353" s="0" l="0"/>
                                      </p:by>
                                    </p:animClr>
                                    <p:animClr clrSpc="hsl" dir="cw">
                                      <p:cBhvr>
                                        <p:cTn id="15" dur="500" fill="hold"/>
                                        <p:tgtEl>
                                          <p:spTgt spid="59396"/>
                                        </p:tgtEl>
                                        <p:attrNameLst>
                                          <p:attrName>fillcolor</p:attrName>
                                        </p:attrNameLst>
                                      </p:cBhvr>
                                      <p:by>
                                        <p:hsl h="10842353" s="0" l="0"/>
                                      </p:by>
                                    </p:animClr>
                                    <p:animClr clrSpc="hsl" dir="cw">
                                      <p:cBhvr>
                                        <p:cTn id="16" dur="500" fill="hold"/>
                                        <p:tgtEl>
                                          <p:spTgt spid="59396"/>
                                        </p:tgtEl>
                                        <p:attrNameLst>
                                          <p:attrName>stroke.color</p:attrName>
                                        </p:attrNameLst>
                                      </p:cBhvr>
                                      <p:by>
                                        <p:hsl h="10842353" s="0" l="0"/>
                                      </p:by>
                                    </p:animClr>
                                    <p:set>
                                      <p:cBhvr>
                                        <p:cTn id="17" dur="500" fill="hold"/>
                                        <p:tgtEl>
                                          <p:spTgt spid="59396"/>
                                        </p:tgtEl>
                                        <p:attrNameLst>
                                          <p:attrName>fill.type</p:attrName>
                                        </p:attrNameLst>
                                      </p:cBhvr>
                                      <p:to>
                                        <p:strVal val="solid"/>
                                      </p:to>
                                    </p:set>
                                  </p:childTnLst>
                                </p:cTn>
                              </p:par>
                            </p:childTnLst>
                          </p:cTn>
                        </p:par>
                      </p:childTnLst>
                    </p:cTn>
                  </p:par>
                </p:childTnLst>
              </p:cTn>
              <p:nextCondLst>
                <p:cond evt="onClick" delay="0">
                  <p:tgtEl>
                    <p:spTgt spid="59396"/>
                  </p:tgtEl>
                </p:cond>
              </p:nextCondLst>
            </p:seq>
            <p:seq concurrent="1" nextAc="seek">
              <p:cTn id="18" restart="whenNotActive" fill="hold" evtFilter="cancelBubble" nodeType="interactiveSeq">
                <p:stCondLst>
                  <p:cond evt="onClick" delay="0">
                    <p:tgtEl>
                      <p:spTgt spid="59398"/>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59398"/>
                                        </p:tgtEl>
                                        <p:attrNameLst>
                                          <p:attrName>style.color</p:attrName>
                                        </p:attrNameLst>
                                      </p:cBhvr>
                                      <p:by>
                                        <p:hsl h="10842353" s="0" l="0"/>
                                      </p:by>
                                    </p:animClr>
                                    <p:animClr clrSpc="hsl" dir="cw">
                                      <p:cBhvr>
                                        <p:cTn id="23" dur="500" fill="hold"/>
                                        <p:tgtEl>
                                          <p:spTgt spid="59398"/>
                                        </p:tgtEl>
                                        <p:attrNameLst>
                                          <p:attrName>fillcolor</p:attrName>
                                        </p:attrNameLst>
                                      </p:cBhvr>
                                      <p:by>
                                        <p:hsl h="10842353" s="0" l="0"/>
                                      </p:by>
                                    </p:animClr>
                                    <p:animClr clrSpc="hsl" dir="cw">
                                      <p:cBhvr>
                                        <p:cTn id="24" dur="500" fill="hold"/>
                                        <p:tgtEl>
                                          <p:spTgt spid="59398"/>
                                        </p:tgtEl>
                                        <p:attrNameLst>
                                          <p:attrName>stroke.color</p:attrName>
                                        </p:attrNameLst>
                                      </p:cBhvr>
                                      <p:by>
                                        <p:hsl h="10842353" s="0" l="0"/>
                                      </p:by>
                                    </p:animClr>
                                    <p:set>
                                      <p:cBhvr>
                                        <p:cTn id="25" dur="500" fill="hold"/>
                                        <p:tgtEl>
                                          <p:spTgt spid="59398"/>
                                        </p:tgtEl>
                                        <p:attrNameLst>
                                          <p:attrName>fill.type</p:attrName>
                                        </p:attrNameLst>
                                      </p:cBhvr>
                                      <p:to>
                                        <p:strVal val="solid"/>
                                      </p:to>
                                    </p:set>
                                  </p:childTnLst>
                                </p:cTn>
                              </p:par>
                            </p:childTnLst>
                          </p:cTn>
                        </p:par>
                      </p:childTnLst>
                    </p:cTn>
                  </p:par>
                </p:childTnLst>
              </p:cTn>
              <p:nextCondLst>
                <p:cond evt="onClick" delay="0">
                  <p:tgtEl>
                    <p:spTgt spid="59398"/>
                  </p:tgtEl>
                </p:cond>
              </p:nextCondLst>
            </p:seq>
          </p:childTnLst>
        </p:cTn>
      </p:par>
    </p:tnLst>
    <p:bldLst>
      <p:bldP spid="59395" grpId="0" animBg="1"/>
      <p:bldP spid="59396" grpId="0" animBg="1"/>
      <p:bldP spid="59398"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0" y="274638"/>
            <a:ext cx="6400800" cy="4602162"/>
          </a:xfrm>
        </p:spPr>
        <p:txBody>
          <a:bodyPr/>
          <a:lstStyle/>
          <a:p>
            <a:pPr algn="r"/>
            <a:r>
              <a:rPr lang="ru-RU" sz="2400"/>
              <a:t>Какая стилистическая фигура используется в стихотворении М. Цветаевой:</a:t>
            </a:r>
            <a:br>
              <a:rPr lang="ru-RU" sz="2400"/>
            </a:br>
            <a:r>
              <a:rPr lang="ru-RU" sz="2400"/>
              <a:t>полюбил богатый – бедную,</a:t>
            </a:r>
            <a:br>
              <a:rPr lang="ru-RU" sz="2400"/>
            </a:br>
            <a:r>
              <a:rPr lang="ru-RU" sz="2400"/>
              <a:t>Полюбил учёный – глупую,</a:t>
            </a:r>
            <a:br>
              <a:rPr lang="ru-RU" sz="2400"/>
            </a:br>
            <a:r>
              <a:rPr lang="ru-RU" sz="2400"/>
              <a:t>Полюбил румяный – бледную,</a:t>
            </a:r>
            <a:br>
              <a:rPr lang="ru-RU" sz="2400"/>
            </a:br>
            <a:r>
              <a:rPr lang="ru-RU" sz="2400"/>
              <a:t>Полюбил хороший – вредную:</a:t>
            </a:r>
            <a:br>
              <a:rPr lang="ru-RU" sz="2400"/>
            </a:br>
            <a:r>
              <a:rPr lang="ru-RU" sz="2400"/>
              <a:t>Золотой – полушку медную.</a:t>
            </a:r>
          </a:p>
        </p:txBody>
      </p:sp>
      <p:sp>
        <p:nvSpPr>
          <p:cNvPr id="60419" name="Rectangle 3">
            <a:hlinkClick r:id="" action="ppaction://hlinkshowjump?jump=nextslide"/>
          </p:cNvPr>
          <p:cNvSpPr>
            <a:spLocks noChangeArrowheads="1"/>
          </p:cNvSpPr>
          <p:nvPr/>
        </p:nvSpPr>
        <p:spPr bwMode="auto">
          <a:xfrm>
            <a:off x="381000" y="5562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Антитеза</a:t>
            </a:r>
          </a:p>
        </p:txBody>
      </p:sp>
      <p:sp>
        <p:nvSpPr>
          <p:cNvPr id="60420" name="Rectangle 4"/>
          <p:cNvSpPr>
            <a:spLocks noChangeArrowheads="1"/>
          </p:cNvSpPr>
          <p:nvPr/>
        </p:nvSpPr>
        <p:spPr bwMode="auto">
          <a:xfrm>
            <a:off x="381000" y="3124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Гадация</a:t>
            </a:r>
          </a:p>
        </p:txBody>
      </p:sp>
      <p:sp>
        <p:nvSpPr>
          <p:cNvPr id="60421" name="Rectangle 5"/>
          <p:cNvSpPr>
            <a:spLocks noChangeArrowheads="1"/>
          </p:cNvSpPr>
          <p:nvPr/>
        </p:nvSpPr>
        <p:spPr bwMode="auto">
          <a:xfrm>
            <a:off x="381000" y="1981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Инверсия</a:t>
            </a:r>
          </a:p>
        </p:txBody>
      </p:sp>
      <p:sp>
        <p:nvSpPr>
          <p:cNvPr id="60422" name="Rectangle 6">
            <a:hlinkClick r:id="" action="ppaction://hlinkshowjump?jump=nextslide"/>
          </p:cNvPr>
          <p:cNvSpPr>
            <a:spLocks noChangeArrowheads="1"/>
          </p:cNvSpPr>
          <p:nvPr/>
        </p:nvSpPr>
        <p:spPr bwMode="auto">
          <a:xfrm>
            <a:off x="381000" y="4343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Лексический </a:t>
            </a:r>
          </a:p>
          <a:p>
            <a:pPr algn="ctr"/>
            <a:r>
              <a:rPr lang="ru-RU" sz="2400" b="1">
                <a:solidFill>
                  <a:schemeClr val="bg1"/>
                </a:solidFill>
              </a:rPr>
              <a:t>повтор</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0420"/>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0420"/>
                                        </p:tgtEl>
                                        <p:attrNameLst>
                                          <p:attrName>style.color</p:attrName>
                                        </p:attrNameLst>
                                      </p:cBhvr>
                                      <p:by>
                                        <p:hsl h="10842353" s="0" l="0"/>
                                      </p:by>
                                    </p:animClr>
                                    <p:animClr clrSpc="hsl" dir="cw">
                                      <p:cBhvr>
                                        <p:cTn id="7" dur="500" fill="hold"/>
                                        <p:tgtEl>
                                          <p:spTgt spid="60420"/>
                                        </p:tgtEl>
                                        <p:attrNameLst>
                                          <p:attrName>fillcolor</p:attrName>
                                        </p:attrNameLst>
                                      </p:cBhvr>
                                      <p:by>
                                        <p:hsl h="10842353" s="0" l="0"/>
                                      </p:by>
                                    </p:animClr>
                                    <p:animClr clrSpc="hsl" dir="cw">
                                      <p:cBhvr>
                                        <p:cTn id="8" dur="500" fill="hold"/>
                                        <p:tgtEl>
                                          <p:spTgt spid="60420"/>
                                        </p:tgtEl>
                                        <p:attrNameLst>
                                          <p:attrName>stroke.color</p:attrName>
                                        </p:attrNameLst>
                                      </p:cBhvr>
                                      <p:by>
                                        <p:hsl h="10842353" s="0" l="0"/>
                                      </p:by>
                                    </p:animClr>
                                    <p:set>
                                      <p:cBhvr>
                                        <p:cTn id="9" dur="500" fill="hold"/>
                                        <p:tgtEl>
                                          <p:spTgt spid="60420"/>
                                        </p:tgtEl>
                                        <p:attrNameLst>
                                          <p:attrName>fill.type</p:attrName>
                                        </p:attrNameLst>
                                      </p:cBhvr>
                                      <p:to>
                                        <p:strVal val="solid"/>
                                      </p:to>
                                    </p:set>
                                  </p:childTnLst>
                                </p:cTn>
                              </p:par>
                            </p:childTnLst>
                          </p:cTn>
                        </p:par>
                      </p:childTnLst>
                    </p:cTn>
                  </p:par>
                </p:childTnLst>
              </p:cTn>
              <p:nextCondLst>
                <p:cond evt="onClick" delay="0">
                  <p:tgtEl>
                    <p:spTgt spid="60420"/>
                  </p:tgtEl>
                </p:cond>
              </p:nextCondLst>
            </p:seq>
            <p:seq concurrent="1" nextAc="seek">
              <p:cTn id="10" restart="whenNotActive" fill="hold" evtFilter="cancelBubble" nodeType="interactiveSeq">
                <p:stCondLst>
                  <p:cond evt="onClick" delay="0">
                    <p:tgtEl>
                      <p:spTgt spid="60421"/>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0421"/>
                                        </p:tgtEl>
                                        <p:attrNameLst>
                                          <p:attrName>style.color</p:attrName>
                                        </p:attrNameLst>
                                      </p:cBhvr>
                                      <p:by>
                                        <p:hsl h="10842353" s="0" l="0"/>
                                      </p:by>
                                    </p:animClr>
                                    <p:animClr clrSpc="hsl" dir="cw">
                                      <p:cBhvr>
                                        <p:cTn id="15" dur="500" fill="hold"/>
                                        <p:tgtEl>
                                          <p:spTgt spid="60421"/>
                                        </p:tgtEl>
                                        <p:attrNameLst>
                                          <p:attrName>fillcolor</p:attrName>
                                        </p:attrNameLst>
                                      </p:cBhvr>
                                      <p:by>
                                        <p:hsl h="10842353" s="0" l="0"/>
                                      </p:by>
                                    </p:animClr>
                                    <p:animClr clrSpc="hsl" dir="cw">
                                      <p:cBhvr>
                                        <p:cTn id="16" dur="500" fill="hold"/>
                                        <p:tgtEl>
                                          <p:spTgt spid="60421"/>
                                        </p:tgtEl>
                                        <p:attrNameLst>
                                          <p:attrName>stroke.color</p:attrName>
                                        </p:attrNameLst>
                                      </p:cBhvr>
                                      <p:by>
                                        <p:hsl h="10842353" s="0" l="0"/>
                                      </p:by>
                                    </p:animClr>
                                    <p:set>
                                      <p:cBhvr>
                                        <p:cTn id="17" dur="500" fill="hold"/>
                                        <p:tgtEl>
                                          <p:spTgt spid="60421"/>
                                        </p:tgtEl>
                                        <p:attrNameLst>
                                          <p:attrName>fill.type</p:attrName>
                                        </p:attrNameLst>
                                      </p:cBhvr>
                                      <p:to>
                                        <p:strVal val="solid"/>
                                      </p:to>
                                    </p:set>
                                  </p:childTnLst>
                                </p:cTn>
                              </p:par>
                            </p:childTnLst>
                          </p:cTn>
                        </p:par>
                      </p:childTnLst>
                    </p:cTn>
                  </p:par>
                </p:childTnLst>
              </p:cTn>
              <p:nextCondLst>
                <p:cond evt="onClick" delay="0">
                  <p:tgtEl>
                    <p:spTgt spid="60421"/>
                  </p:tgtEl>
                </p:cond>
              </p:nextCondLst>
            </p:seq>
            <p:seq concurrent="1" nextAc="seek">
              <p:cTn id="18" restart="whenNotActive" fill="hold" evtFilter="cancelBubble" nodeType="interactiveSeq">
                <p:stCondLst>
                  <p:cond evt="onClick" delay="0">
                    <p:tgtEl>
                      <p:spTgt spid="60422"/>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0422"/>
                                        </p:tgtEl>
                                        <p:attrNameLst>
                                          <p:attrName>style.color</p:attrName>
                                        </p:attrNameLst>
                                      </p:cBhvr>
                                      <p:by>
                                        <p:hsl h="10842353" s="0" l="0"/>
                                      </p:by>
                                    </p:animClr>
                                    <p:animClr clrSpc="hsl" dir="cw">
                                      <p:cBhvr>
                                        <p:cTn id="23" dur="500" fill="hold"/>
                                        <p:tgtEl>
                                          <p:spTgt spid="60422"/>
                                        </p:tgtEl>
                                        <p:attrNameLst>
                                          <p:attrName>fillcolor</p:attrName>
                                        </p:attrNameLst>
                                      </p:cBhvr>
                                      <p:by>
                                        <p:hsl h="10842353" s="0" l="0"/>
                                      </p:by>
                                    </p:animClr>
                                    <p:animClr clrSpc="hsl" dir="cw">
                                      <p:cBhvr>
                                        <p:cTn id="24" dur="500" fill="hold"/>
                                        <p:tgtEl>
                                          <p:spTgt spid="60422"/>
                                        </p:tgtEl>
                                        <p:attrNameLst>
                                          <p:attrName>stroke.color</p:attrName>
                                        </p:attrNameLst>
                                      </p:cBhvr>
                                      <p:by>
                                        <p:hsl h="10842353" s="0" l="0"/>
                                      </p:by>
                                    </p:animClr>
                                    <p:set>
                                      <p:cBhvr>
                                        <p:cTn id="25" dur="500" fill="hold"/>
                                        <p:tgtEl>
                                          <p:spTgt spid="60422"/>
                                        </p:tgtEl>
                                        <p:attrNameLst>
                                          <p:attrName>fill.type</p:attrName>
                                        </p:attrNameLst>
                                      </p:cBhvr>
                                      <p:to>
                                        <p:strVal val="solid"/>
                                      </p:to>
                                    </p:set>
                                  </p:childTnLst>
                                </p:cTn>
                              </p:par>
                            </p:childTnLst>
                          </p:cTn>
                        </p:par>
                      </p:childTnLst>
                    </p:cTn>
                  </p:par>
                </p:childTnLst>
              </p:cTn>
              <p:nextCondLst>
                <p:cond evt="onClick" delay="0">
                  <p:tgtEl>
                    <p:spTgt spid="60422"/>
                  </p:tgtEl>
                </p:cond>
              </p:nextCondLst>
            </p:seq>
          </p:childTnLst>
        </p:cTn>
      </p:par>
    </p:tnLst>
    <p:bldLst>
      <p:bldP spid="60420" grpId="0" animBg="1"/>
      <p:bldP spid="60421" grpId="0" animBg="1"/>
      <p:bldP spid="604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ru-RU"/>
              <a:t>Ответьте на вопросы:</a:t>
            </a:r>
          </a:p>
        </p:txBody>
      </p:sp>
      <p:sp>
        <p:nvSpPr>
          <p:cNvPr id="12291" name="Rectangle 3"/>
          <p:cNvSpPr>
            <a:spLocks noGrp="1" noChangeArrowheads="1"/>
          </p:cNvSpPr>
          <p:nvPr>
            <p:ph type="body" idx="1"/>
          </p:nvPr>
        </p:nvSpPr>
        <p:spPr/>
        <p:txBody>
          <a:bodyPr/>
          <a:lstStyle/>
          <a:p>
            <a:pPr>
              <a:lnSpc>
                <a:spcPct val="80000"/>
              </a:lnSpc>
            </a:pPr>
            <a:r>
              <a:rPr lang="ru-RU" sz="2800"/>
              <a:t>Что такое эпитет?</a:t>
            </a:r>
          </a:p>
          <a:p>
            <a:pPr>
              <a:lnSpc>
                <a:spcPct val="80000"/>
              </a:lnSpc>
            </a:pPr>
            <a:r>
              <a:rPr lang="ru-RU" sz="2800" i="1"/>
              <a:t>Это красочное определение</a:t>
            </a:r>
          </a:p>
          <a:p>
            <a:pPr>
              <a:lnSpc>
                <a:spcPct val="80000"/>
              </a:lnSpc>
            </a:pPr>
            <a:r>
              <a:rPr lang="ru-RU" sz="2800"/>
              <a:t>Что такое метафора?</a:t>
            </a:r>
          </a:p>
          <a:p>
            <a:pPr>
              <a:lnSpc>
                <a:spcPct val="80000"/>
              </a:lnSpc>
            </a:pPr>
            <a:r>
              <a:rPr lang="ru-RU" sz="2800" i="1"/>
              <a:t>Это слово в переносном значении</a:t>
            </a:r>
          </a:p>
          <a:p>
            <a:pPr>
              <a:lnSpc>
                <a:spcPct val="80000"/>
              </a:lnSpc>
            </a:pPr>
            <a:r>
              <a:rPr lang="ru-RU" sz="2800"/>
              <a:t>Что такое гипербола?</a:t>
            </a:r>
          </a:p>
          <a:p>
            <a:pPr>
              <a:lnSpc>
                <a:spcPct val="80000"/>
              </a:lnSpc>
            </a:pPr>
            <a:r>
              <a:rPr lang="ru-RU" sz="2800" i="1"/>
              <a:t>Это преувеличение</a:t>
            </a:r>
          </a:p>
          <a:p>
            <a:pPr>
              <a:lnSpc>
                <a:spcPct val="80000"/>
              </a:lnSpc>
            </a:pPr>
            <a:r>
              <a:rPr lang="ru-RU" sz="2800"/>
              <a:t>Что такое риторический вопрос?</a:t>
            </a:r>
          </a:p>
          <a:p>
            <a:pPr>
              <a:lnSpc>
                <a:spcPct val="80000"/>
              </a:lnSpc>
            </a:pPr>
            <a:r>
              <a:rPr lang="ru-RU" sz="2800" i="1"/>
              <a:t>Это вопрос, не требующий ответа</a:t>
            </a:r>
          </a:p>
          <a:p>
            <a:pPr>
              <a:lnSpc>
                <a:spcPct val="80000"/>
              </a:lnSpc>
            </a:pPr>
            <a:r>
              <a:rPr lang="ru-RU" sz="2800"/>
              <a:t>Что такое инверсия?</a:t>
            </a:r>
          </a:p>
          <a:p>
            <a:pPr>
              <a:lnSpc>
                <a:spcPct val="80000"/>
              </a:lnSpc>
            </a:pPr>
            <a:r>
              <a:rPr lang="ru-RU" sz="2800" i="1"/>
              <a:t>Это обратный порядок слов</a:t>
            </a:r>
          </a:p>
          <a:p>
            <a:pPr>
              <a:lnSpc>
                <a:spcPct val="80000"/>
              </a:lnSpc>
            </a:pPr>
            <a:endParaRPr lang="ru-RU" sz="2800"/>
          </a:p>
          <a:p>
            <a:pPr>
              <a:lnSpc>
                <a:spcPct val="80000"/>
              </a:lnSpc>
            </a:pPr>
            <a:endParaRPr lang="ru-RU" sz="2800"/>
          </a:p>
          <a:p>
            <a:pPr>
              <a:lnSpc>
                <a:spcPct val="80000"/>
              </a:lnSpc>
            </a:pPr>
            <a:endParaRPr lang="ru-RU" sz="280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305800" cy="1858962"/>
          </a:xfrm>
        </p:spPr>
        <p:txBody>
          <a:bodyPr/>
          <a:lstStyle/>
          <a:p>
            <a:pPr algn="ctr"/>
            <a:r>
              <a:rPr lang="ru-RU" sz="2800"/>
              <a:t>Какой троп используется в тексте: «Только слышно, на улице где-то одинокая бродит гармонь»? </a:t>
            </a:r>
            <a:br>
              <a:rPr lang="ru-RU" sz="2800"/>
            </a:br>
            <a:r>
              <a:rPr lang="ru-RU" sz="2800"/>
              <a:t>(М. Исаковский)</a:t>
            </a:r>
          </a:p>
        </p:txBody>
      </p:sp>
      <p:sp>
        <p:nvSpPr>
          <p:cNvPr id="61443"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61444" name="Rectangle 4"/>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61445" name="Rectangle 5">
            <a:hlinkClick r:id="" action="ppaction://hlinkshowjump?jump=nextslide"/>
          </p:cNvPr>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
        <p:nvSpPr>
          <p:cNvPr id="61446" name="Rectangle 6">
            <a:hlinkClick r:id="" action="ppaction://hlinkshowjump?jump=nextslide"/>
          </p:cNvPr>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Метонимия</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1443"/>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1443"/>
                                        </p:tgtEl>
                                        <p:attrNameLst>
                                          <p:attrName>style.color</p:attrName>
                                        </p:attrNameLst>
                                      </p:cBhvr>
                                      <p:by>
                                        <p:hsl h="10842353" s="0" l="0"/>
                                      </p:by>
                                    </p:animClr>
                                    <p:animClr clrSpc="hsl" dir="cw">
                                      <p:cBhvr>
                                        <p:cTn id="7" dur="500" fill="hold"/>
                                        <p:tgtEl>
                                          <p:spTgt spid="61443"/>
                                        </p:tgtEl>
                                        <p:attrNameLst>
                                          <p:attrName>fillcolor</p:attrName>
                                        </p:attrNameLst>
                                      </p:cBhvr>
                                      <p:by>
                                        <p:hsl h="10842353" s="0" l="0"/>
                                      </p:by>
                                    </p:animClr>
                                    <p:animClr clrSpc="hsl" dir="cw">
                                      <p:cBhvr>
                                        <p:cTn id="8" dur="500" fill="hold"/>
                                        <p:tgtEl>
                                          <p:spTgt spid="61443"/>
                                        </p:tgtEl>
                                        <p:attrNameLst>
                                          <p:attrName>stroke.color</p:attrName>
                                        </p:attrNameLst>
                                      </p:cBhvr>
                                      <p:by>
                                        <p:hsl h="10842353" s="0" l="0"/>
                                      </p:by>
                                    </p:animClr>
                                    <p:set>
                                      <p:cBhvr>
                                        <p:cTn id="9" dur="500" fill="hold"/>
                                        <p:tgtEl>
                                          <p:spTgt spid="61443"/>
                                        </p:tgtEl>
                                        <p:attrNameLst>
                                          <p:attrName>fill.type</p:attrName>
                                        </p:attrNameLst>
                                      </p:cBhvr>
                                      <p:to>
                                        <p:strVal val="solid"/>
                                      </p:to>
                                    </p:set>
                                  </p:childTnLst>
                                </p:cTn>
                              </p:par>
                            </p:childTnLst>
                          </p:cTn>
                        </p:par>
                      </p:childTnLst>
                    </p:cTn>
                  </p:par>
                </p:childTnLst>
              </p:cTn>
              <p:nextCondLst>
                <p:cond evt="onClick" delay="0">
                  <p:tgtEl>
                    <p:spTgt spid="61443"/>
                  </p:tgtEl>
                </p:cond>
              </p:nextCondLst>
            </p:seq>
            <p:seq concurrent="1" nextAc="seek">
              <p:cTn id="10" restart="whenNotActive" fill="hold" evtFilter="cancelBubble" nodeType="interactiveSeq">
                <p:stCondLst>
                  <p:cond evt="onClick" delay="0">
                    <p:tgtEl>
                      <p:spTgt spid="61444"/>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1444"/>
                                        </p:tgtEl>
                                        <p:attrNameLst>
                                          <p:attrName>style.color</p:attrName>
                                        </p:attrNameLst>
                                      </p:cBhvr>
                                      <p:by>
                                        <p:hsl h="10842353" s="0" l="0"/>
                                      </p:by>
                                    </p:animClr>
                                    <p:animClr clrSpc="hsl" dir="cw">
                                      <p:cBhvr>
                                        <p:cTn id="15" dur="500" fill="hold"/>
                                        <p:tgtEl>
                                          <p:spTgt spid="61444"/>
                                        </p:tgtEl>
                                        <p:attrNameLst>
                                          <p:attrName>fillcolor</p:attrName>
                                        </p:attrNameLst>
                                      </p:cBhvr>
                                      <p:by>
                                        <p:hsl h="10842353" s="0" l="0"/>
                                      </p:by>
                                    </p:animClr>
                                    <p:animClr clrSpc="hsl" dir="cw">
                                      <p:cBhvr>
                                        <p:cTn id="16" dur="500" fill="hold"/>
                                        <p:tgtEl>
                                          <p:spTgt spid="61444"/>
                                        </p:tgtEl>
                                        <p:attrNameLst>
                                          <p:attrName>stroke.color</p:attrName>
                                        </p:attrNameLst>
                                      </p:cBhvr>
                                      <p:by>
                                        <p:hsl h="10842353" s="0" l="0"/>
                                      </p:by>
                                    </p:animClr>
                                    <p:set>
                                      <p:cBhvr>
                                        <p:cTn id="17" dur="500" fill="hold"/>
                                        <p:tgtEl>
                                          <p:spTgt spid="61444"/>
                                        </p:tgtEl>
                                        <p:attrNameLst>
                                          <p:attrName>fill.type</p:attrName>
                                        </p:attrNameLst>
                                      </p:cBhvr>
                                      <p:to>
                                        <p:strVal val="solid"/>
                                      </p:to>
                                    </p:set>
                                  </p:childTnLst>
                                </p:cTn>
                              </p:par>
                            </p:childTnLst>
                          </p:cTn>
                        </p:par>
                      </p:childTnLst>
                    </p:cTn>
                  </p:par>
                </p:childTnLst>
              </p:cTn>
              <p:nextCondLst>
                <p:cond evt="onClick" delay="0">
                  <p:tgtEl>
                    <p:spTgt spid="61444"/>
                  </p:tgtEl>
                </p:cond>
              </p:nextCondLst>
            </p:seq>
            <p:seq concurrent="1" nextAc="seek">
              <p:cTn id="18" restart="whenNotActive" fill="hold" evtFilter="cancelBubble" nodeType="interactiveSeq">
                <p:stCondLst>
                  <p:cond evt="onClick" delay="0">
                    <p:tgtEl>
                      <p:spTgt spid="61445"/>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1445"/>
                                        </p:tgtEl>
                                        <p:attrNameLst>
                                          <p:attrName>style.color</p:attrName>
                                        </p:attrNameLst>
                                      </p:cBhvr>
                                      <p:by>
                                        <p:hsl h="10842353" s="0" l="0"/>
                                      </p:by>
                                    </p:animClr>
                                    <p:animClr clrSpc="hsl" dir="cw">
                                      <p:cBhvr>
                                        <p:cTn id="23" dur="500" fill="hold"/>
                                        <p:tgtEl>
                                          <p:spTgt spid="61445"/>
                                        </p:tgtEl>
                                        <p:attrNameLst>
                                          <p:attrName>fillcolor</p:attrName>
                                        </p:attrNameLst>
                                      </p:cBhvr>
                                      <p:by>
                                        <p:hsl h="10842353" s="0" l="0"/>
                                      </p:by>
                                    </p:animClr>
                                    <p:animClr clrSpc="hsl" dir="cw">
                                      <p:cBhvr>
                                        <p:cTn id="24" dur="500" fill="hold"/>
                                        <p:tgtEl>
                                          <p:spTgt spid="61445"/>
                                        </p:tgtEl>
                                        <p:attrNameLst>
                                          <p:attrName>stroke.color</p:attrName>
                                        </p:attrNameLst>
                                      </p:cBhvr>
                                      <p:by>
                                        <p:hsl h="10842353" s="0" l="0"/>
                                      </p:by>
                                    </p:animClr>
                                    <p:set>
                                      <p:cBhvr>
                                        <p:cTn id="25" dur="500" fill="hold"/>
                                        <p:tgtEl>
                                          <p:spTgt spid="61445"/>
                                        </p:tgtEl>
                                        <p:attrNameLst>
                                          <p:attrName>fill.type</p:attrName>
                                        </p:attrNameLst>
                                      </p:cBhvr>
                                      <p:to>
                                        <p:strVal val="solid"/>
                                      </p:to>
                                    </p:set>
                                  </p:childTnLst>
                                </p:cTn>
                              </p:par>
                            </p:childTnLst>
                          </p:cTn>
                        </p:par>
                      </p:childTnLst>
                    </p:cTn>
                  </p:par>
                </p:childTnLst>
              </p:cTn>
              <p:nextCondLst>
                <p:cond evt="onClick" delay="0">
                  <p:tgtEl>
                    <p:spTgt spid="61445"/>
                  </p:tgtEl>
                </p:cond>
              </p:nextCondLst>
            </p:seq>
          </p:childTnLst>
        </p:cTn>
      </p:par>
    </p:tnLst>
    <p:bldLst>
      <p:bldP spid="61443" grpId="0" animBg="1"/>
      <p:bldP spid="61444" grpId="0" animBg="1"/>
      <p:bldP spid="6144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ru-RU" sz="3200"/>
              <a:t>Какая стилистическая фигура используется в тексте: «Не жалею, не зову, не плачу, всё пройдёт, как с белых яблонь дым» (С. А. Есенин)?</a:t>
            </a:r>
          </a:p>
        </p:txBody>
      </p:sp>
      <p:sp>
        <p:nvSpPr>
          <p:cNvPr id="62467" name="Rectangle 3"/>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Умолчание</a:t>
            </a:r>
          </a:p>
        </p:txBody>
      </p:sp>
      <p:sp>
        <p:nvSpPr>
          <p:cNvPr id="62468" name="Rectangle 4">
            <a:hlinkClick r:id="" action="ppaction://hlinkshowjump?jump=nextslide"/>
          </p:cNvPr>
          <p:cNvSpPr>
            <a:spLocks noChangeArrowheads="1"/>
          </p:cNvSpPr>
          <p:nvPr/>
        </p:nvSpPr>
        <p:spPr bwMode="auto">
          <a:xfrm>
            <a:off x="1219200" y="2438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Градация</a:t>
            </a:r>
          </a:p>
        </p:txBody>
      </p:sp>
      <p:sp>
        <p:nvSpPr>
          <p:cNvPr id="62469" name="Rectangle 5"/>
          <p:cNvSpPr>
            <a:spLocks noChangeArrowheads="1"/>
          </p:cNvSpPr>
          <p:nvPr/>
        </p:nvSpPr>
        <p:spPr bwMode="auto">
          <a:xfrm>
            <a:off x="5181600" y="2362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Инверсия</a:t>
            </a:r>
          </a:p>
        </p:txBody>
      </p:sp>
      <p:sp>
        <p:nvSpPr>
          <p:cNvPr id="62470" name="Rectangle 6">
            <a:hlinkClick r:id="" action="ppaction://hlinkshowjump?jump=nextslide"/>
          </p:cNvPr>
          <p:cNvSpPr>
            <a:spLocks noChangeArrowheads="1"/>
          </p:cNvSpPr>
          <p:nvPr/>
        </p:nvSpPr>
        <p:spPr bwMode="auto">
          <a:xfrm>
            <a:off x="5257800" y="4800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Антитеза</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2469"/>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2469"/>
                                        </p:tgtEl>
                                        <p:attrNameLst>
                                          <p:attrName>style.color</p:attrName>
                                        </p:attrNameLst>
                                      </p:cBhvr>
                                      <p:by>
                                        <p:hsl h="10842353" s="0" l="0"/>
                                      </p:by>
                                    </p:animClr>
                                    <p:animClr clrSpc="hsl" dir="cw">
                                      <p:cBhvr>
                                        <p:cTn id="7" dur="500" fill="hold"/>
                                        <p:tgtEl>
                                          <p:spTgt spid="62469"/>
                                        </p:tgtEl>
                                        <p:attrNameLst>
                                          <p:attrName>fillcolor</p:attrName>
                                        </p:attrNameLst>
                                      </p:cBhvr>
                                      <p:by>
                                        <p:hsl h="10842353" s="0" l="0"/>
                                      </p:by>
                                    </p:animClr>
                                    <p:animClr clrSpc="hsl" dir="cw">
                                      <p:cBhvr>
                                        <p:cTn id="8" dur="500" fill="hold"/>
                                        <p:tgtEl>
                                          <p:spTgt spid="62469"/>
                                        </p:tgtEl>
                                        <p:attrNameLst>
                                          <p:attrName>stroke.color</p:attrName>
                                        </p:attrNameLst>
                                      </p:cBhvr>
                                      <p:by>
                                        <p:hsl h="10842353" s="0" l="0"/>
                                      </p:by>
                                    </p:animClr>
                                    <p:set>
                                      <p:cBhvr>
                                        <p:cTn id="9" dur="500" fill="hold"/>
                                        <p:tgtEl>
                                          <p:spTgt spid="62469"/>
                                        </p:tgtEl>
                                        <p:attrNameLst>
                                          <p:attrName>fill.type</p:attrName>
                                        </p:attrNameLst>
                                      </p:cBhvr>
                                      <p:to>
                                        <p:strVal val="solid"/>
                                      </p:to>
                                    </p:set>
                                  </p:childTnLst>
                                </p:cTn>
                              </p:par>
                            </p:childTnLst>
                          </p:cTn>
                        </p:par>
                      </p:childTnLst>
                    </p:cTn>
                  </p:par>
                </p:childTnLst>
              </p:cTn>
              <p:nextCondLst>
                <p:cond evt="onClick" delay="0">
                  <p:tgtEl>
                    <p:spTgt spid="62469"/>
                  </p:tgtEl>
                </p:cond>
              </p:nextCondLst>
            </p:seq>
            <p:seq concurrent="1" nextAc="seek">
              <p:cTn id="10" restart="whenNotActive" fill="hold" evtFilter="cancelBubble" nodeType="interactiveSeq">
                <p:stCondLst>
                  <p:cond evt="onClick" delay="0">
                    <p:tgtEl>
                      <p:spTgt spid="62467"/>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2467"/>
                                        </p:tgtEl>
                                        <p:attrNameLst>
                                          <p:attrName>style.color</p:attrName>
                                        </p:attrNameLst>
                                      </p:cBhvr>
                                      <p:by>
                                        <p:hsl h="10842353" s="0" l="0"/>
                                      </p:by>
                                    </p:animClr>
                                    <p:animClr clrSpc="hsl" dir="cw">
                                      <p:cBhvr>
                                        <p:cTn id="15" dur="500" fill="hold"/>
                                        <p:tgtEl>
                                          <p:spTgt spid="62467"/>
                                        </p:tgtEl>
                                        <p:attrNameLst>
                                          <p:attrName>fillcolor</p:attrName>
                                        </p:attrNameLst>
                                      </p:cBhvr>
                                      <p:by>
                                        <p:hsl h="10842353" s="0" l="0"/>
                                      </p:by>
                                    </p:animClr>
                                    <p:animClr clrSpc="hsl" dir="cw">
                                      <p:cBhvr>
                                        <p:cTn id="16" dur="500" fill="hold"/>
                                        <p:tgtEl>
                                          <p:spTgt spid="62467"/>
                                        </p:tgtEl>
                                        <p:attrNameLst>
                                          <p:attrName>stroke.color</p:attrName>
                                        </p:attrNameLst>
                                      </p:cBhvr>
                                      <p:by>
                                        <p:hsl h="10842353" s="0" l="0"/>
                                      </p:by>
                                    </p:animClr>
                                    <p:set>
                                      <p:cBhvr>
                                        <p:cTn id="17" dur="500" fill="hold"/>
                                        <p:tgtEl>
                                          <p:spTgt spid="62467"/>
                                        </p:tgtEl>
                                        <p:attrNameLst>
                                          <p:attrName>fill.type</p:attrName>
                                        </p:attrNameLst>
                                      </p:cBhvr>
                                      <p:to>
                                        <p:strVal val="solid"/>
                                      </p:to>
                                    </p:set>
                                  </p:childTnLst>
                                </p:cTn>
                              </p:par>
                            </p:childTnLst>
                          </p:cTn>
                        </p:par>
                      </p:childTnLst>
                    </p:cTn>
                  </p:par>
                </p:childTnLst>
              </p:cTn>
              <p:nextCondLst>
                <p:cond evt="onClick" delay="0">
                  <p:tgtEl>
                    <p:spTgt spid="62467"/>
                  </p:tgtEl>
                </p:cond>
              </p:nextCondLst>
            </p:seq>
            <p:seq concurrent="1" nextAc="seek">
              <p:cTn id="18" restart="whenNotActive" fill="hold" evtFilter="cancelBubble" nodeType="interactiveSeq">
                <p:stCondLst>
                  <p:cond evt="onClick" delay="0">
                    <p:tgtEl>
                      <p:spTgt spid="62470"/>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2470"/>
                                        </p:tgtEl>
                                        <p:attrNameLst>
                                          <p:attrName>style.color</p:attrName>
                                        </p:attrNameLst>
                                      </p:cBhvr>
                                      <p:by>
                                        <p:hsl h="10842353" s="0" l="0"/>
                                      </p:by>
                                    </p:animClr>
                                    <p:animClr clrSpc="hsl" dir="cw">
                                      <p:cBhvr>
                                        <p:cTn id="23" dur="500" fill="hold"/>
                                        <p:tgtEl>
                                          <p:spTgt spid="62470"/>
                                        </p:tgtEl>
                                        <p:attrNameLst>
                                          <p:attrName>fillcolor</p:attrName>
                                        </p:attrNameLst>
                                      </p:cBhvr>
                                      <p:by>
                                        <p:hsl h="10842353" s="0" l="0"/>
                                      </p:by>
                                    </p:animClr>
                                    <p:animClr clrSpc="hsl" dir="cw">
                                      <p:cBhvr>
                                        <p:cTn id="24" dur="500" fill="hold"/>
                                        <p:tgtEl>
                                          <p:spTgt spid="62470"/>
                                        </p:tgtEl>
                                        <p:attrNameLst>
                                          <p:attrName>stroke.color</p:attrName>
                                        </p:attrNameLst>
                                      </p:cBhvr>
                                      <p:by>
                                        <p:hsl h="10842353" s="0" l="0"/>
                                      </p:by>
                                    </p:animClr>
                                    <p:set>
                                      <p:cBhvr>
                                        <p:cTn id="25" dur="500" fill="hold"/>
                                        <p:tgtEl>
                                          <p:spTgt spid="62470"/>
                                        </p:tgtEl>
                                        <p:attrNameLst>
                                          <p:attrName>fill.type</p:attrName>
                                        </p:attrNameLst>
                                      </p:cBhvr>
                                      <p:to>
                                        <p:strVal val="solid"/>
                                      </p:to>
                                    </p:set>
                                  </p:childTnLst>
                                </p:cTn>
                              </p:par>
                            </p:childTnLst>
                          </p:cTn>
                        </p:par>
                      </p:childTnLst>
                    </p:cTn>
                  </p:par>
                </p:childTnLst>
              </p:cTn>
              <p:nextCondLst>
                <p:cond evt="onClick" delay="0">
                  <p:tgtEl>
                    <p:spTgt spid="62470"/>
                  </p:tgtEl>
                </p:cond>
              </p:nextCondLst>
            </p:seq>
          </p:childTnLst>
        </p:cTn>
      </p:par>
    </p:tnLst>
    <p:bldLst>
      <p:bldP spid="62467" grpId="0" animBg="1"/>
      <p:bldP spid="62469" grpId="0" animBg="1"/>
      <p:bldP spid="6247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305800" cy="1858962"/>
          </a:xfrm>
        </p:spPr>
        <p:txBody>
          <a:bodyPr/>
          <a:lstStyle/>
          <a:p>
            <a:pPr algn="ctr"/>
            <a:r>
              <a:rPr lang="ru-RU" sz="2800"/>
              <a:t>Какой троп используется в тексте: «Словно горы, из возмущённой глубины вставали волны…» </a:t>
            </a:r>
            <a:br>
              <a:rPr lang="ru-RU" sz="2800"/>
            </a:br>
            <a:r>
              <a:rPr lang="ru-RU" sz="2800"/>
              <a:t>(А. С. Пушкин)</a:t>
            </a:r>
          </a:p>
        </p:txBody>
      </p:sp>
      <p:sp>
        <p:nvSpPr>
          <p:cNvPr id="64515"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64516" name="Rectangle 4"/>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64517" name="Rectangle 5">
            <a:hlinkClick r:id="" action="ppaction://hlinkshowjump?jump=nextslide"/>
          </p:cNvPr>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Олицетворение</a:t>
            </a:r>
          </a:p>
        </p:txBody>
      </p:sp>
      <p:sp>
        <p:nvSpPr>
          <p:cNvPr id="64518" name="Rectangle 6">
            <a:hlinkClick r:id="" action="ppaction://hlinkshowjump?jump=nextslide"/>
          </p:cNvPr>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4515"/>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4515"/>
                                        </p:tgtEl>
                                        <p:attrNameLst>
                                          <p:attrName>style.color</p:attrName>
                                        </p:attrNameLst>
                                      </p:cBhvr>
                                      <p:by>
                                        <p:hsl h="10842353" s="0" l="0"/>
                                      </p:by>
                                    </p:animClr>
                                    <p:animClr clrSpc="hsl" dir="cw">
                                      <p:cBhvr>
                                        <p:cTn id="7" dur="500" fill="hold"/>
                                        <p:tgtEl>
                                          <p:spTgt spid="64515"/>
                                        </p:tgtEl>
                                        <p:attrNameLst>
                                          <p:attrName>fillcolor</p:attrName>
                                        </p:attrNameLst>
                                      </p:cBhvr>
                                      <p:by>
                                        <p:hsl h="10842353" s="0" l="0"/>
                                      </p:by>
                                    </p:animClr>
                                    <p:animClr clrSpc="hsl" dir="cw">
                                      <p:cBhvr>
                                        <p:cTn id="8" dur="500" fill="hold"/>
                                        <p:tgtEl>
                                          <p:spTgt spid="64515"/>
                                        </p:tgtEl>
                                        <p:attrNameLst>
                                          <p:attrName>stroke.color</p:attrName>
                                        </p:attrNameLst>
                                      </p:cBhvr>
                                      <p:by>
                                        <p:hsl h="10842353" s="0" l="0"/>
                                      </p:by>
                                    </p:animClr>
                                    <p:set>
                                      <p:cBhvr>
                                        <p:cTn id="9" dur="500" fill="hold"/>
                                        <p:tgtEl>
                                          <p:spTgt spid="64515"/>
                                        </p:tgtEl>
                                        <p:attrNameLst>
                                          <p:attrName>fill.type</p:attrName>
                                        </p:attrNameLst>
                                      </p:cBhvr>
                                      <p:to>
                                        <p:strVal val="solid"/>
                                      </p:to>
                                    </p:set>
                                  </p:childTnLst>
                                </p:cTn>
                              </p:par>
                            </p:childTnLst>
                          </p:cTn>
                        </p:par>
                      </p:childTnLst>
                    </p:cTn>
                  </p:par>
                </p:childTnLst>
              </p:cTn>
              <p:nextCondLst>
                <p:cond evt="onClick" delay="0">
                  <p:tgtEl>
                    <p:spTgt spid="64515"/>
                  </p:tgtEl>
                </p:cond>
              </p:nextCondLst>
            </p:seq>
            <p:seq concurrent="1" nextAc="seek">
              <p:cTn id="10" restart="whenNotActive" fill="hold" evtFilter="cancelBubble" nodeType="interactiveSeq">
                <p:stCondLst>
                  <p:cond evt="onClick" delay="0">
                    <p:tgtEl>
                      <p:spTgt spid="64516"/>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4516"/>
                                        </p:tgtEl>
                                        <p:attrNameLst>
                                          <p:attrName>style.color</p:attrName>
                                        </p:attrNameLst>
                                      </p:cBhvr>
                                      <p:by>
                                        <p:hsl h="10842353" s="0" l="0"/>
                                      </p:by>
                                    </p:animClr>
                                    <p:animClr clrSpc="hsl" dir="cw">
                                      <p:cBhvr>
                                        <p:cTn id="15" dur="500" fill="hold"/>
                                        <p:tgtEl>
                                          <p:spTgt spid="64516"/>
                                        </p:tgtEl>
                                        <p:attrNameLst>
                                          <p:attrName>fillcolor</p:attrName>
                                        </p:attrNameLst>
                                      </p:cBhvr>
                                      <p:by>
                                        <p:hsl h="10842353" s="0" l="0"/>
                                      </p:by>
                                    </p:animClr>
                                    <p:animClr clrSpc="hsl" dir="cw">
                                      <p:cBhvr>
                                        <p:cTn id="16" dur="500" fill="hold"/>
                                        <p:tgtEl>
                                          <p:spTgt spid="64516"/>
                                        </p:tgtEl>
                                        <p:attrNameLst>
                                          <p:attrName>stroke.color</p:attrName>
                                        </p:attrNameLst>
                                      </p:cBhvr>
                                      <p:by>
                                        <p:hsl h="10842353" s="0" l="0"/>
                                      </p:by>
                                    </p:animClr>
                                    <p:set>
                                      <p:cBhvr>
                                        <p:cTn id="17" dur="500" fill="hold"/>
                                        <p:tgtEl>
                                          <p:spTgt spid="64516"/>
                                        </p:tgtEl>
                                        <p:attrNameLst>
                                          <p:attrName>fill.type</p:attrName>
                                        </p:attrNameLst>
                                      </p:cBhvr>
                                      <p:to>
                                        <p:strVal val="solid"/>
                                      </p:to>
                                    </p:set>
                                  </p:childTnLst>
                                </p:cTn>
                              </p:par>
                            </p:childTnLst>
                          </p:cTn>
                        </p:par>
                      </p:childTnLst>
                    </p:cTn>
                  </p:par>
                </p:childTnLst>
              </p:cTn>
              <p:nextCondLst>
                <p:cond evt="onClick" delay="0">
                  <p:tgtEl>
                    <p:spTgt spid="64516"/>
                  </p:tgtEl>
                </p:cond>
              </p:nextCondLst>
            </p:seq>
            <p:seq concurrent="1" nextAc="seek">
              <p:cTn id="18" restart="whenNotActive" fill="hold" evtFilter="cancelBubble" nodeType="interactiveSeq">
                <p:stCondLst>
                  <p:cond evt="onClick" delay="0">
                    <p:tgtEl>
                      <p:spTgt spid="64517"/>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4517"/>
                                        </p:tgtEl>
                                        <p:attrNameLst>
                                          <p:attrName>style.color</p:attrName>
                                        </p:attrNameLst>
                                      </p:cBhvr>
                                      <p:by>
                                        <p:hsl h="10842353" s="0" l="0"/>
                                      </p:by>
                                    </p:animClr>
                                    <p:animClr clrSpc="hsl" dir="cw">
                                      <p:cBhvr>
                                        <p:cTn id="23" dur="500" fill="hold"/>
                                        <p:tgtEl>
                                          <p:spTgt spid="64517"/>
                                        </p:tgtEl>
                                        <p:attrNameLst>
                                          <p:attrName>fillcolor</p:attrName>
                                        </p:attrNameLst>
                                      </p:cBhvr>
                                      <p:by>
                                        <p:hsl h="10842353" s="0" l="0"/>
                                      </p:by>
                                    </p:animClr>
                                    <p:animClr clrSpc="hsl" dir="cw">
                                      <p:cBhvr>
                                        <p:cTn id="24" dur="500" fill="hold"/>
                                        <p:tgtEl>
                                          <p:spTgt spid="64517"/>
                                        </p:tgtEl>
                                        <p:attrNameLst>
                                          <p:attrName>stroke.color</p:attrName>
                                        </p:attrNameLst>
                                      </p:cBhvr>
                                      <p:by>
                                        <p:hsl h="10842353" s="0" l="0"/>
                                      </p:by>
                                    </p:animClr>
                                    <p:set>
                                      <p:cBhvr>
                                        <p:cTn id="25" dur="500" fill="hold"/>
                                        <p:tgtEl>
                                          <p:spTgt spid="64517"/>
                                        </p:tgtEl>
                                        <p:attrNameLst>
                                          <p:attrName>fill.type</p:attrName>
                                        </p:attrNameLst>
                                      </p:cBhvr>
                                      <p:to>
                                        <p:strVal val="solid"/>
                                      </p:to>
                                    </p:set>
                                  </p:childTnLst>
                                </p:cTn>
                              </p:par>
                            </p:childTnLst>
                          </p:cTn>
                        </p:par>
                      </p:childTnLst>
                    </p:cTn>
                  </p:par>
                </p:childTnLst>
              </p:cTn>
              <p:nextCondLst>
                <p:cond evt="onClick" delay="0">
                  <p:tgtEl>
                    <p:spTgt spid="64517"/>
                  </p:tgtEl>
                </p:cond>
              </p:nextCondLst>
            </p:seq>
          </p:childTnLst>
        </p:cTn>
      </p:par>
    </p:tnLst>
    <p:bldLst>
      <p:bldP spid="64515" grpId="0" animBg="1"/>
      <p:bldP spid="64516" grpId="0" animBg="1"/>
      <p:bldP spid="6451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305800" cy="1858962"/>
          </a:xfrm>
        </p:spPr>
        <p:txBody>
          <a:bodyPr/>
          <a:lstStyle/>
          <a:p>
            <a:pPr algn="ctr"/>
            <a:r>
              <a:rPr lang="ru-RU" sz="2400"/>
              <a:t>Какой троп используется в тексте: «Пусть заполнится годами жизни квота, стоит только вспомнить это диво, раздирает рот зевота шире Мексиканского залива» </a:t>
            </a:r>
            <a:br>
              <a:rPr lang="ru-RU" sz="2400"/>
            </a:br>
            <a:r>
              <a:rPr lang="ru-RU" sz="2400"/>
              <a:t>(В. В. Маяковский)</a:t>
            </a:r>
          </a:p>
        </p:txBody>
      </p:sp>
      <p:sp>
        <p:nvSpPr>
          <p:cNvPr id="65539"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65540" name="Rectangle 4"/>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65541" name="Rectangle 5">
            <a:hlinkClick r:id="" action="ppaction://hlinkshowjump?jump=nextslide"/>
          </p:cNvPr>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Гипербола</a:t>
            </a:r>
          </a:p>
        </p:txBody>
      </p:sp>
      <p:sp>
        <p:nvSpPr>
          <p:cNvPr id="65542" name="Rectangle 6"/>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Оксюморон</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5539"/>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5539"/>
                                        </p:tgtEl>
                                        <p:attrNameLst>
                                          <p:attrName>style.color</p:attrName>
                                        </p:attrNameLst>
                                      </p:cBhvr>
                                      <p:by>
                                        <p:hsl h="10842353" s="0" l="0"/>
                                      </p:by>
                                    </p:animClr>
                                    <p:animClr clrSpc="hsl" dir="cw">
                                      <p:cBhvr>
                                        <p:cTn id="7" dur="500" fill="hold"/>
                                        <p:tgtEl>
                                          <p:spTgt spid="65539"/>
                                        </p:tgtEl>
                                        <p:attrNameLst>
                                          <p:attrName>fillcolor</p:attrName>
                                        </p:attrNameLst>
                                      </p:cBhvr>
                                      <p:by>
                                        <p:hsl h="10842353" s="0" l="0"/>
                                      </p:by>
                                    </p:animClr>
                                    <p:animClr clrSpc="hsl" dir="cw">
                                      <p:cBhvr>
                                        <p:cTn id="8" dur="500" fill="hold"/>
                                        <p:tgtEl>
                                          <p:spTgt spid="65539"/>
                                        </p:tgtEl>
                                        <p:attrNameLst>
                                          <p:attrName>stroke.color</p:attrName>
                                        </p:attrNameLst>
                                      </p:cBhvr>
                                      <p:by>
                                        <p:hsl h="10842353" s="0" l="0"/>
                                      </p:by>
                                    </p:animClr>
                                    <p:set>
                                      <p:cBhvr>
                                        <p:cTn id="9" dur="500" fill="hold"/>
                                        <p:tgtEl>
                                          <p:spTgt spid="65539"/>
                                        </p:tgtEl>
                                        <p:attrNameLst>
                                          <p:attrName>fill.type</p:attrName>
                                        </p:attrNameLst>
                                      </p:cBhvr>
                                      <p:to>
                                        <p:strVal val="solid"/>
                                      </p:to>
                                    </p:set>
                                  </p:childTnLst>
                                </p:cTn>
                              </p:par>
                            </p:childTnLst>
                          </p:cTn>
                        </p:par>
                      </p:childTnLst>
                    </p:cTn>
                  </p:par>
                </p:childTnLst>
              </p:cTn>
              <p:nextCondLst>
                <p:cond evt="onClick" delay="0">
                  <p:tgtEl>
                    <p:spTgt spid="65539"/>
                  </p:tgtEl>
                </p:cond>
              </p:nextCondLst>
            </p:seq>
            <p:seq concurrent="1" nextAc="seek">
              <p:cTn id="10" restart="whenNotActive" fill="hold" evtFilter="cancelBubble" nodeType="interactiveSeq">
                <p:stCondLst>
                  <p:cond evt="onClick" delay="0">
                    <p:tgtEl>
                      <p:spTgt spid="65540"/>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5540"/>
                                        </p:tgtEl>
                                        <p:attrNameLst>
                                          <p:attrName>style.color</p:attrName>
                                        </p:attrNameLst>
                                      </p:cBhvr>
                                      <p:by>
                                        <p:hsl h="10842353" s="0" l="0"/>
                                      </p:by>
                                    </p:animClr>
                                    <p:animClr clrSpc="hsl" dir="cw">
                                      <p:cBhvr>
                                        <p:cTn id="15" dur="500" fill="hold"/>
                                        <p:tgtEl>
                                          <p:spTgt spid="65540"/>
                                        </p:tgtEl>
                                        <p:attrNameLst>
                                          <p:attrName>fillcolor</p:attrName>
                                        </p:attrNameLst>
                                      </p:cBhvr>
                                      <p:by>
                                        <p:hsl h="10842353" s="0" l="0"/>
                                      </p:by>
                                    </p:animClr>
                                    <p:animClr clrSpc="hsl" dir="cw">
                                      <p:cBhvr>
                                        <p:cTn id="16" dur="500" fill="hold"/>
                                        <p:tgtEl>
                                          <p:spTgt spid="65540"/>
                                        </p:tgtEl>
                                        <p:attrNameLst>
                                          <p:attrName>stroke.color</p:attrName>
                                        </p:attrNameLst>
                                      </p:cBhvr>
                                      <p:by>
                                        <p:hsl h="10842353" s="0" l="0"/>
                                      </p:by>
                                    </p:animClr>
                                    <p:set>
                                      <p:cBhvr>
                                        <p:cTn id="17" dur="500" fill="hold"/>
                                        <p:tgtEl>
                                          <p:spTgt spid="65540"/>
                                        </p:tgtEl>
                                        <p:attrNameLst>
                                          <p:attrName>fill.type</p:attrName>
                                        </p:attrNameLst>
                                      </p:cBhvr>
                                      <p:to>
                                        <p:strVal val="solid"/>
                                      </p:to>
                                    </p:set>
                                  </p:childTnLst>
                                </p:cTn>
                              </p:par>
                            </p:childTnLst>
                          </p:cTn>
                        </p:par>
                      </p:childTnLst>
                    </p:cTn>
                  </p:par>
                </p:childTnLst>
              </p:cTn>
              <p:nextCondLst>
                <p:cond evt="onClick" delay="0">
                  <p:tgtEl>
                    <p:spTgt spid="65540"/>
                  </p:tgtEl>
                </p:cond>
              </p:nextCondLst>
            </p:seq>
            <p:seq concurrent="1" nextAc="seek">
              <p:cTn id="18" restart="whenNotActive" fill="hold" evtFilter="cancelBubble" nodeType="interactiveSeq">
                <p:stCondLst>
                  <p:cond evt="onClick" delay="0">
                    <p:tgtEl>
                      <p:spTgt spid="65542"/>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5542"/>
                                        </p:tgtEl>
                                        <p:attrNameLst>
                                          <p:attrName>style.color</p:attrName>
                                        </p:attrNameLst>
                                      </p:cBhvr>
                                      <p:by>
                                        <p:hsl h="10842353" s="0" l="0"/>
                                      </p:by>
                                    </p:animClr>
                                    <p:animClr clrSpc="hsl" dir="cw">
                                      <p:cBhvr>
                                        <p:cTn id="23" dur="500" fill="hold"/>
                                        <p:tgtEl>
                                          <p:spTgt spid="65542"/>
                                        </p:tgtEl>
                                        <p:attrNameLst>
                                          <p:attrName>fillcolor</p:attrName>
                                        </p:attrNameLst>
                                      </p:cBhvr>
                                      <p:by>
                                        <p:hsl h="10842353" s="0" l="0"/>
                                      </p:by>
                                    </p:animClr>
                                    <p:animClr clrSpc="hsl" dir="cw">
                                      <p:cBhvr>
                                        <p:cTn id="24" dur="500" fill="hold"/>
                                        <p:tgtEl>
                                          <p:spTgt spid="65542"/>
                                        </p:tgtEl>
                                        <p:attrNameLst>
                                          <p:attrName>stroke.color</p:attrName>
                                        </p:attrNameLst>
                                      </p:cBhvr>
                                      <p:by>
                                        <p:hsl h="10842353" s="0" l="0"/>
                                      </p:by>
                                    </p:animClr>
                                    <p:set>
                                      <p:cBhvr>
                                        <p:cTn id="25" dur="500" fill="hold"/>
                                        <p:tgtEl>
                                          <p:spTgt spid="65542"/>
                                        </p:tgtEl>
                                        <p:attrNameLst>
                                          <p:attrName>fill.type</p:attrName>
                                        </p:attrNameLst>
                                      </p:cBhvr>
                                      <p:to>
                                        <p:strVal val="solid"/>
                                      </p:to>
                                    </p:set>
                                  </p:childTnLst>
                                </p:cTn>
                              </p:par>
                            </p:childTnLst>
                          </p:cTn>
                        </p:par>
                      </p:childTnLst>
                    </p:cTn>
                  </p:par>
                </p:childTnLst>
              </p:cTn>
              <p:nextCondLst>
                <p:cond evt="onClick" delay="0">
                  <p:tgtEl>
                    <p:spTgt spid="65542"/>
                  </p:tgtEl>
                </p:cond>
              </p:nextCondLst>
            </p:seq>
          </p:childTnLst>
        </p:cTn>
      </p:par>
    </p:tnLst>
    <p:bldLst>
      <p:bldP spid="65539" grpId="0" animBg="1"/>
      <p:bldP spid="65540" grpId="0" animBg="1"/>
      <p:bldP spid="6554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a:r>
              <a:rPr lang="ru-RU" sz="3200"/>
              <a:t>Какая стилистическая фигура используется в тексте: «Я – царь, я – раб, я – червь, я - Бог» (Г. Державин)?</a:t>
            </a:r>
          </a:p>
        </p:txBody>
      </p:sp>
      <p:sp>
        <p:nvSpPr>
          <p:cNvPr id="66563" name="Rectangle 3"/>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Лексический </a:t>
            </a:r>
          </a:p>
          <a:p>
            <a:pPr algn="ctr"/>
            <a:r>
              <a:rPr lang="ru-RU" sz="2400" b="1">
                <a:solidFill>
                  <a:schemeClr val="bg1"/>
                </a:solidFill>
              </a:rPr>
              <a:t>повтор</a:t>
            </a:r>
          </a:p>
        </p:txBody>
      </p:sp>
      <p:sp>
        <p:nvSpPr>
          <p:cNvPr id="66564" name="Rectangle 4"/>
          <p:cNvSpPr>
            <a:spLocks noChangeArrowheads="1"/>
          </p:cNvSpPr>
          <p:nvPr/>
        </p:nvSpPr>
        <p:spPr bwMode="auto">
          <a:xfrm>
            <a:off x="1219200" y="2438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Градация</a:t>
            </a:r>
          </a:p>
        </p:txBody>
      </p:sp>
      <p:sp>
        <p:nvSpPr>
          <p:cNvPr id="66565" name="Rectangle 5"/>
          <p:cNvSpPr>
            <a:spLocks noChangeArrowheads="1"/>
          </p:cNvSpPr>
          <p:nvPr/>
        </p:nvSpPr>
        <p:spPr bwMode="auto">
          <a:xfrm>
            <a:off x="5181600" y="2362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Оксюморон</a:t>
            </a:r>
          </a:p>
        </p:txBody>
      </p:sp>
      <p:sp>
        <p:nvSpPr>
          <p:cNvPr id="66566" name="Rectangle 6">
            <a:hlinkClick r:id="" action="ppaction://hlinkshowjump?jump=nextslide"/>
          </p:cNvPr>
          <p:cNvSpPr>
            <a:spLocks noChangeArrowheads="1"/>
          </p:cNvSpPr>
          <p:nvPr/>
        </p:nvSpPr>
        <p:spPr bwMode="auto">
          <a:xfrm>
            <a:off x="5257800" y="4800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Антитеза</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6565"/>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6565"/>
                                        </p:tgtEl>
                                        <p:attrNameLst>
                                          <p:attrName>style.color</p:attrName>
                                        </p:attrNameLst>
                                      </p:cBhvr>
                                      <p:by>
                                        <p:hsl h="10842353" s="0" l="0"/>
                                      </p:by>
                                    </p:animClr>
                                    <p:animClr clrSpc="hsl" dir="cw">
                                      <p:cBhvr>
                                        <p:cTn id="7" dur="500" fill="hold"/>
                                        <p:tgtEl>
                                          <p:spTgt spid="66565"/>
                                        </p:tgtEl>
                                        <p:attrNameLst>
                                          <p:attrName>fillcolor</p:attrName>
                                        </p:attrNameLst>
                                      </p:cBhvr>
                                      <p:by>
                                        <p:hsl h="10842353" s="0" l="0"/>
                                      </p:by>
                                    </p:animClr>
                                    <p:animClr clrSpc="hsl" dir="cw">
                                      <p:cBhvr>
                                        <p:cTn id="8" dur="500" fill="hold"/>
                                        <p:tgtEl>
                                          <p:spTgt spid="66565"/>
                                        </p:tgtEl>
                                        <p:attrNameLst>
                                          <p:attrName>stroke.color</p:attrName>
                                        </p:attrNameLst>
                                      </p:cBhvr>
                                      <p:by>
                                        <p:hsl h="10842353" s="0" l="0"/>
                                      </p:by>
                                    </p:animClr>
                                    <p:set>
                                      <p:cBhvr>
                                        <p:cTn id="9" dur="500" fill="hold"/>
                                        <p:tgtEl>
                                          <p:spTgt spid="66565"/>
                                        </p:tgtEl>
                                        <p:attrNameLst>
                                          <p:attrName>fill.type</p:attrName>
                                        </p:attrNameLst>
                                      </p:cBhvr>
                                      <p:to>
                                        <p:strVal val="solid"/>
                                      </p:to>
                                    </p:set>
                                  </p:childTnLst>
                                </p:cTn>
                              </p:par>
                            </p:childTnLst>
                          </p:cTn>
                        </p:par>
                      </p:childTnLst>
                    </p:cTn>
                  </p:par>
                </p:childTnLst>
              </p:cTn>
              <p:nextCondLst>
                <p:cond evt="onClick" delay="0">
                  <p:tgtEl>
                    <p:spTgt spid="66565"/>
                  </p:tgtEl>
                </p:cond>
              </p:nextCondLst>
            </p:seq>
            <p:seq concurrent="1" nextAc="seek">
              <p:cTn id="10" restart="whenNotActive" fill="hold" evtFilter="cancelBubble" nodeType="interactiveSeq">
                <p:stCondLst>
                  <p:cond evt="onClick" delay="0">
                    <p:tgtEl>
                      <p:spTgt spid="66563"/>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6563"/>
                                        </p:tgtEl>
                                        <p:attrNameLst>
                                          <p:attrName>style.color</p:attrName>
                                        </p:attrNameLst>
                                      </p:cBhvr>
                                      <p:by>
                                        <p:hsl h="10842353" s="0" l="0"/>
                                      </p:by>
                                    </p:animClr>
                                    <p:animClr clrSpc="hsl" dir="cw">
                                      <p:cBhvr>
                                        <p:cTn id="15" dur="500" fill="hold"/>
                                        <p:tgtEl>
                                          <p:spTgt spid="66563"/>
                                        </p:tgtEl>
                                        <p:attrNameLst>
                                          <p:attrName>fillcolor</p:attrName>
                                        </p:attrNameLst>
                                      </p:cBhvr>
                                      <p:by>
                                        <p:hsl h="10842353" s="0" l="0"/>
                                      </p:by>
                                    </p:animClr>
                                    <p:animClr clrSpc="hsl" dir="cw">
                                      <p:cBhvr>
                                        <p:cTn id="16" dur="500" fill="hold"/>
                                        <p:tgtEl>
                                          <p:spTgt spid="66563"/>
                                        </p:tgtEl>
                                        <p:attrNameLst>
                                          <p:attrName>stroke.color</p:attrName>
                                        </p:attrNameLst>
                                      </p:cBhvr>
                                      <p:by>
                                        <p:hsl h="10842353" s="0" l="0"/>
                                      </p:by>
                                    </p:animClr>
                                    <p:set>
                                      <p:cBhvr>
                                        <p:cTn id="17" dur="500" fill="hold"/>
                                        <p:tgtEl>
                                          <p:spTgt spid="66563"/>
                                        </p:tgtEl>
                                        <p:attrNameLst>
                                          <p:attrName>fill.type</p:attrName>
                                        </p:attrNameLst>
                                      </p:cBhvr>
                                      <p:to>
                                        <p:strVal val="solid"/>
                                      </p:to>
                                    </p:set>
                                  </p:childTnLst>
                                </p:cTn>
                              </p:par>
                            </p:childTnLst>
                          </p:cTn>
                        </p:par>
                      </p:childTnLst>
                    </p:cTn>
                  </p:par>
                </p:childTnLst>
              </p:cTn>
              <p:nextCondLst>
                <p:cond evt="onClick" delay="0">
                  <p:tgtEl>
                    <p:spTgt spid="66563"/>
                  </p:tgtEl>
                </p:cond>
              </p:nextCondLst>
            </p:seq>
            <p:seq concurrent="1" nextAc="seek">
              <p:cTn id="18" restart="whenNotActive" fill="hold" evtFilter="cancelBubble" nodeType="interactiveSeq">
                <p:stCondLst>
                  <p:cond evt="onClick" delay="0">
                    <p:tgtEl>
                      <p:spTgt spid="66564"/>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6564"/>
                                        </p:tgtEl>
                                        <p:attrNameLst>
                                          <p:attrName>style.color</p:attrName>
                                        </p:attrNameLst>
                                      </p:cBhvr>
                                      <p:by>
                                        <p:hsl h="10842353" s="0" l="0"/>
                                      </p:by>
                                    </p:animClr>
                                    <p:animClr clrSpc="hsl" dir="cw">
                                      <p:cBhvr>
                                        <p:cTn id="23" dur="500" fill="hold"/>
                                        <p:tgtEl>
                                          <p:spTgt spid="66564"/>
                                        </p:tgtEl>
                                        <p:attrNameLst>
                                          <p:attrName>fillcolor</p:attrName>
                                        </p:attrNameLst>
                                      </p:cBhvr>
                                      <p:by>
                                        <p:hsl h="10842353" s="0" l="0"/>
                                      </p:by>
                                    </p:animClr>
                                    <p:animClr clrSpc="hsl" dir="cw">
                                      <p:cBhvr>
                                        <p:cTn id="24" dur="500" fill="hold"/>
                                        <p:tgtEl>
                                          <p:spTgt spid="66564"/>
                                        </p:tgtEl>
                                        <p:attrNameLst>
                                          <p:attrName>stroke.color</p:attrName>
                                        </p:attrNameLst>
                                      </p:cBhvr>
                                      <p:by>
                                        <p:hsl h="10842353" s="0" l="0"/>
                                      </p:by>
                                    </p:animClr>
                                    <p:set>
                                      <p:cBhvr>
                                        <p:cTn id="25" dur="500" fill="hold"/>
                                        <p:tgtEl>
                                          <p:spTgt spid="66564"/>
                                        </p:tgtEl>
                                        <p:attrNameLst>
                                          <p:attrName>fill.type</p:attrName>
                                        </p:attrNameLst>
                                      </p:cBhvr>
                                      <p:to>
                                        <p:strVal val="solid"/>
                                      </p:to>
                                    </p:set>
                                  </p:childTnLst>
                                </p:cTn>
                              </p:par>
                            </p:childTnLst>
                          </p:cTn>
                        </p:par>
                      </p:childTnLst>
                    </p:cTn>
                  </p:par>
                </p:childTnLst>
              </p:cTn>
              <p:nextCondLst>
                <p:cond evt="onClick" delay="0">
                  <p:tgtEl>
                    <p:spTgt spid="66564"/>
                  </p:tgtEl>
                </p:cond>
              </p:nextCondLst>
            </p:seq>
          </p:childTnLst>
        </p:cTn>
      </p:par>
    </p:tnLst>
    <p:bldLst>
      <p:bldP spid="66563" grpId="0" animBg="1"/>
      <p:bldP spid="66564" grpId="0" animBg="1"/>
      <p:bldP spid="6656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305800" cy="1858962"/>
          </a:xfrm>
        </p:spPr>
        <p:txBody>
          <a:bodyPr/>
          <a:lstStyle/>
          <a:p>
            <a:pPr algn="ctr"/>
            <a:r>
              <a:rPr lang="ru-RU" sz="2800"/>
              <a:t>Какой троп используется в тексте: «Гирей сидел, потупя взор, янтарь в устах его дымился…» </a:t>
            </a:r>
            <a:br>
              <a:rPr lang="ru-RU" sz="2800"/>
            </a:br>
            <a:r>
              <a:rPr lang="ru-RU" sz="2800"/>
              <a:t>(А. Пушкин)</a:t>
            </a:r>
          </a:p>
        </p:txBody>
      </p:sp>
      <p:sp>
        <p:nvSpPr>
          <p:cNvPr id="68611"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68612" name="Rectangle 4"/>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68613" name="Rectangle 5">
            <a:hlinkClick r:id="" action="ppaction://hlinkshowjump?jump=nextslide"/>
          </p:cNvPr>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Метонимия</a:t>
            </a:r>
          </a:p>
        </p:txBody>
      </p:sp>
      <p:sp>
        <p:nvSpPr>
          <p:cNvPr id="68614" name="Rectangle 6"/>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8611"/>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8611"/>
                                        </p:tgtEl>
                                        <p:attrNameLst>
                                          <p:attrName>style.color</p:attrName>
                                        </p:attrNameLst>
                                      </p:cBhvr>
                                      <p:by>
                                        <p:hsl h="10842353" s="0" l="0"/>
                                      </p:by>
                                    </p:animClr>
                                    <p:animClr clrSpc="hsl" dir="cw">
                                      <p:cBhvr>
                                        <p:cTn id="7" dur="500" fill="hold"/>
                                        <p:tgtEl>
                                          <p:spTgt spid="68611"/>
                                        </p:tgtEl>
                                        <p:attrNameLst>
                                          <p:attrName>fillcolor</p:attrName>
                                        </p:attrNameLst>
                                      </p:cBhvr>
                                      <p:by>
                                        <p:hsl h="10842353" s="0" l="0"/>
                                      </p:by>
                                    </p:animClr>
                                    <p:animClr clrSpc="hsl" dir="cw">
                                      <p:cBhvr>
                                        <p:cTn id="8" dur="500" fill="hold"/>
                                        <p:tgtEl>
                                          <p:spTgt spid="68611"/>
                                        </p:tgtEl>
                                        <p:attrNameLst>
                                          <p:attrName>stroke.color</p:attrName>
                                        </p:attrNameLst>
                                      </p:cBhvr>
                                      <p:by>
                                        <p:hsl h="10842353" s="0" l="0"/>
                                      </p:by>
                                    </p:animClr>
                                    <p:set>
                                      <p:cBhvr>
                                        <p:cTn id="9" dur="500" fill="hold"/>
                                        <p:tgtEl>
                                          <p:spTgt spid="68611"/>
                                        </p:tgtEl>
                                        <p:attrNameLst>
                                          <p:attrName>fill.type</p:attrName>
                                        </p:attrNameLst>
                                      </p:cBhvr>
                                      <p:to>
                                        <p:strVal val="solid"/>
                                      </p:to>
                                    </p:set>
                                  </p:childTnLst>
                                </p:cTn>
                              </p:par>
                            </p:childTnLst>
                          </p:cTn>
                        </p:par>
                      </p:childTnLst>
                    </p:cTn>
                  </p:par>
                </p:childTnLst>
              </p:cTn>
              <p:nextCondLst>
                <p:cond evt="onClick" delay="0">
                  <p:tgtEl>
                    <p:spTgt spid="68611"/>
                  </p:tgtEl>
                </p:cond>
              </p:nextCondLst>
            </p:seq>
            <p:seq concurrent="1" nextAc="seek">
              <p:cTn id="10" restart="whenNotActive" fill="hold" evtFilter="cancelBubble" nodeType="interactiveSeq">
                <p:stCondLst>
                  <p:cond evt="onClick" delay="0">
                    <p:tgtEl>
                      <p:spTgt spid="68612"/>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8612"/>
                                        </p:tgtEl>
                                        <p:attrNameLst>
                                          <p:attrName>style.color</p:attrName>
                                        </p:attrNameLst>
                                      </p:cBhvr>
                                      <p:by>
                                        <p:hsl h="10842353" s="0" l="0"/>
                                      </p:by>
                                    </p:animClr>
                                    <p:animClr clrSpc="hsl" dir="cw">
                                      <p:cBhvr>
                                        <p:cTn id="15" dur="500" fill="hold"/>
                                        <p:tgtEl>
                                          <p:spTgt spid="68612"/>
                                        </p:tgtEl>
                                        <p:attrNameLst>
                                          <p:attrName>fillcolor</p:attrName>
                                        </p:attrNameLst>
                                      </p:cBhvr>
                                      <p:by>
                                        <p:hsl h="10842353" s="0" l="0"/>
                                      </p:by>
                                    </p:animClr>
                                    <p:animClr clrSpc="hsl" dir="cw">
                                      <p:cBhvr>
                                        <p:cTn id="16" dur="500" fill="hold"/>
                                        <p:tgtEl>
                                          <p:spTgt spid="68612"/>
                                        </p:tgtEl>
                                        <p:attrNameLst>
                                          <p:attrName>stroke.color</p:attrName>
                                        </p:attrNameLst>
                                      </p:cBhvr>
                                      <p:by>
                                        <p:hsl h="10842353" s="0" l="0"/>
                                      </p:by>
                                    </p:animClr>
                                    <p:set>
                                      <p:cBhvr>
                                        <p:cTn id="17" dur="500" fill="hold"/>
                                        <p:tgtEl>
                                          <p:spTgt spid="68612"/>
                                        </p:tgtEl>
                                        <p:attrNameLst>
                                          <p:attrName>fill.type</p:attrName>
                                        </p:attrNameLst>
                                      </p:cBhvr>
                                      <p:to>
                                        <p:strVal val="solid"/>
                                      </p:to>
                                    </p:set>
                                  </p:childTnLst>
                                </p:cTn>
                              </p:par>
                            </p:childTnLst>
                          </p:cTn>
                        </p:par>
                      </p:childTnLst>
                    </p:cTn>
                  </p:par>
                </p:childTnLst>
              </p:cTn>
              <p:nextCondLst>
                <p:cond evt="onClick" delay="0">
                  <p:tgtEl>
                    <p:spTgt spid="68612"/>
                  </p:tgtEl>
                </p:cond>
              </p:nextCondLst>
            </p:seq>
            <p:seq concurrent="1" nextAc="seek">
              <p:cTn id="18" restart="whenNotActive" fill="hold" evtFilter="cancelBubble" nodeType="interactiveSeq">
                <p:stCondLst>
                  <p:cond evt="onClick" delay="0">
                    <p:tgtEl>
                      <p:spTgt spid="68614"/>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8614"/>
                                        </p:tgtEl>
                                        <p:attrNameLst>
                                          <p:attrName>style.color</p:attrName>
                                        </p:attrNameLst>
                                      </p:cBhvr>
                                      <p:by>
                                        <p:hsl h="10842353" s="0" l="0"/>
                                      </p:by>
                                    </p:animClr>
                                    <p:animClr clrSpc="hsl" dir="cw">
                                      <p:cBhvr>
                                        <p:cTn id="23" dur="500" fill="hold"/>
                                        <p:tgtEl>
                                          <p:spTgt spid="68614"/>
                                        </p:tgtEl>
                                        <p:attrNameLst>
                                          <p:attrName>fillcolor</p:attrName>
                                        </p:attrNameLst>
                                      </p:cBhvr>
                                      <p:by>
                                        <p:hsl h="10842353" s="0" l="0"/>
                                      </p:by>
                                    </p:animClr>
                                    <p:animClr clrSpc="hsl" dir="cw">
                                      <p:cBhvr>
                                        <p:cTn id="24" dur="500" fill="hold"/>
                                        <p:tgtEl>
                                          <p:spTgt spid="68614"/>
                                        </p:tgtEl>
                                        <p:attrNameLst>
                                          <p:attrName>stroke.color</p:attrName>
                                        </p:attrNameLst>
                                      </p:cBhvr>
                                      <p:by>
                                        <p:hsl h="10842353" s="0" l="0"/>
                                      </p:by>
                                    </p:animClr>
                                    <p:set>
                                      <p:cBhvr>
                                        <p:cTn id="25" dur="500" fill="hold"/>
                                        <p:tgtEl>
                                          <p:spTgt spid="68614"/>
                                        </p:tgtEl>
                                        <p:attrNameLst>
                                          <p:attrName>fill.type</p:attrName>
                                        </p:attrNameLst>
                                      </p:cBhvr>
                                      <p:to>
                                        <p:strVal val="solid"/>
                                      </p:to>
                                    </p:set>
                                  </p:childTnLst>
                                </p:cTn>
                              </p:par>
                            </p:childTnLst>
                          </p:cTn>
                        </p:par>
                      </p:childTnLst>
                    </p:cTn>
                  </p:par>
                </p:childTnLst>
              </p:cTn>
              <p:nextCondLst>
                <p:cond evt="onClick" delay="0">
                  <p:tgtEl>
                    <p:spTgt spid="68614"/>
                  </p:tgtEl>
                </p:cond>
              </p:nextCondLst>
            </p:seq>
          </p:childTnLst>
        </p:cTn>
      </p:par>
    </p:tnLst>
    <p:bldLst>
      <p:bldP spid="68611" grpId="0" animBg="1"/>
      <p:bldP spid="68612" grpId="0" animBg="1"/>
      <p:bldP spid="6861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8305800" cy="1858962"/>
          </a:xfrm>
        </p:spPr>
        <p:txBody>
          <a:bodyPr/>
          <a:lstStyle/>
          <a:p>
            <a:pPr algn="ctr"/>
            <a:r>
              <a:rPr lang="ru-RU" sz="2800"/>
              <a:t>Какой троп используется в тексте: «Злые волны, как воры, лезут в окна…» </a:t>
            </a:r>
            <a:br>
              <a:rPr lang="ru-RU" sz="2800"/>
            </a:br>
            <a:r>
              <a:rPr lang="ru-RU" sz="2800"/>
              <a:t>(А. С. Пушкин)</a:t>
            </a:r>
          </a:p>
        </p:txBody>
      </p:sp>
      <p:sp>
        <p:nvSpPr>
          <p:cNvPr id="69635" name="Rectangle 3"/>
          <p:cNvSpPr>
            <a:spLocks noChangeArrowheads="1"/>
          </p:cNvSpPr>
          <p:nvPr/>
        </p:nvSpPr>
        <p:spPr bwMode="auto">
          <a:xfrm>
            <a:off x="11430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Эпитет</a:t>
            </a:r>
          </a:p>
        </p:txBody>
      </p:sp>
      <p:sp>
        <p:nvSpPr>
          <p:cNvPr id="69636" name="Rectangle 4"/>
          <p:cNvSpPr>
            <a:spLocks noChangeArrowheads="1"/>
          </p:cNvSpPr>
          <p:nvPr/>
        </p:nvSpPr>
        <p:spPr bwMode="auto">
          <a:xfrm>
            <a:off x="5105400" y="26670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Метафора</a:t>
            </a:r>
          </a:p>
        </p:txBody>
      </p:sp>
      <p:sp>
        <p:nvSpPr>
          <p:cNvPr id="69637" name="Rectangle 5"/>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Олицетворение</a:t>
            </a:r>
          </a:p>
        </p:txBody>
      </p:sp>
      <p:sp>
        <p:nvSpPr>
          <p:cNvPr id="69638" name="Rectangle 6">
            <a:hlinkClick r:id="" action="ppaction://hlinkshowjump?jump=nextslide"/>
          </p:cNvPr>
          <p:cNvSpPr>
            <a:spLocks noChangeArrowheads="1"/>
          </p:cNvSpPr>
          <p:nvPr/>
        </p:nvSpPr>
        <p:spPr bwMode="auto">
          <a:xfrm>
            <a:off x="51816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Сравнение</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9635"/>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9635"/>
                                        </p:tgtEl>
                                        <p:attrNameLst>
                                          <p:attrName>style.color</p:attrName>
                                        </p:attrNameLst>
                                      </p:cBhvr>
                                      <p:by>
                                        <p:hsl h="10842353" s="0" l="0"/>
                                      </p:by>
                                    </p:animClr>
                                    <p:animClr clrSpc="hsl" dir="cw">
                                      <p:cBhvr>
                                        <p:cTn id="7" dur="500" fill="hold"/>
                                        <p:tgtEl>
                                          <p:spTgt spid="69635"/>
                                        </p:tgtEl>
                                        <p:attrNameLst>
                                          <p:attrName>fillcolor</p:attrName>
                                        </p:attrNameLst>
                                      </p:cBhvr>
                                      <p:by>
                                        <p:hsl h="10842353" s="0" l="0"/>
                                      </p:by>
                                    </p:animClr>
                                    <p:animClr clrSpc="hsl" dir="cw">
                                      <p:cBhvr>
                                        <p:cTn id="8" dur="500" fill="hold"/>
                                        <p:tgtEl>
                                          <p:spTgt spid="69635"/>
                                        </p:tgtEl>
                                        <p:attrNameLst>
                                          <p:attrName>stroke.color</p:attrName>
                                        </p:attrNameLst>
                                      </p:cBhvr>
                                      <p:by>
                                        <p:hsl h="10842353" s="0" l="0"/>
                                      </p:by>
                                    </p:animClr>
                                    <p:set>
                                      <p:cBhvr>
                                        <p:cTn id="9" dur="500" fill="hold"/>
                                        <p:tgtEl>
                                          <p:spTgt spid="69635"/>
                                        </p:tgtEl>
                                        <p:attrNameLst>
                                          <p:attrName>fill.type</p:attrName>
                                        </p:attrNameLst>
                                      </p:cBhvr>
                                      <p:to>
                                        <p:strVal val="solid"/>
                                      </p:to>
                                    </p:set>
                                  </p:childTnLst>
                                </p:cTn>
                              </p:par>
                            </p:childTnLst>
                          </p:cTn>
                        </p:par>
                      </p:childTnLst>
                    </p:cTn>
                  </p:par>
                </p:childTnLst>
              </p:cTn>
              <p:nextCondLst>
                <p:cond evt="onClick" delay="0">
                  <p:tgtEl>
                    <p:spTgt spid="69635"/>
                  </p:tgtEl>
                </p:cond>
              </p:nextCondLst>
            </p:seq>
            <p:seq concurrent="1" nextAc="seek">
              <p:cTn id="10" restart="whenNotActive" fill="hold" evtFilter="cancelBubble" nodeType="interactiveSeq">
                <p:stCondLst>
                  <p:cond evt="onClick" delay="0">
                    <p:tgtEl>
                      <p:spTgt spid="69636"/>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9636"/>
                                        </p:tgtEl>
                                        <p:attrNameLst>
                                          <p:attrName>style.color</p:attrName>
                                        </p:attrNameLst>
                                      </p:cBhvr>
                                      <p:by>
                                        <p:hsl h="10842353" s="0" l="0"/>
                                      </p:by>
                                    </p:animClr>
                                    <p:animClr clrSpc="hsl" dir="cw">
                                      <p:cBhvr>
                                        <p:cTn id="15" dur="500" fill="hold"/>
                                        <p:tgtEl>
                                          <p:spTgt spid="69636"/>
                                        </p:tgtEl>
                                        <p:attrNameLst>
                                          <p:attrName>fillcolor</p:attrName>
                                        </p:attrNameLst>
                                      </p:cBhvr>
                                      <p:by>
                                        <p:hsl h="10842353" s="0" l="0"/>
                                      </p:by>
                                    </p:animClr>
                                    <p:animClr clrSpc="hsl" dir="cw">
                                      <p:cBhvr>
                                        <p:cTn id="16" dur="500" fill="hold"/>
                                        <p:tgtEl>
                                          <p:spTgt spid="69636"/>
                                        </p:tgtEl>
                                        <p:attrNameLst>
                                          <p:attrName>stroke.color</p:attrName>
                                        </p:attrNameLst>
                                      </p:cBhvr>
                                      <p:by>
                                        <p:hsl h="10842353" s="0" l="0"/>
                                      </p:by>
                                    </p:animClr>
                                    <p:set>
                                      <p:cBhvr>
                                        <p:cTn id="17" dur="500" fill="hold"/>
                                        <p:tgtEl>
                                          <p:spTgt spid="69636"/>
                                        </p:tgtEl>
                                        <p:attrNameLst>
                                          <p:attrName>fill.type</p:attrName>
                                        </p:attrNameLst>
                                      </p:cBhvr>
                                      <p:to>
                                        <p:strVal val="solid"/>
                                      </p:to>
                                    </p:set>
                                  </p:childTnLst>
                                </p:cTn>
                              </p:par>
                            </p:childTnLst>
                          </p:cTn>
                        </p:par>
                      </p:childTnLst>
                    </p:cTn>
                  </p:par>
                </p:childTnLst>
              </p:cTn>
              <p:nextCondLst>
                <p:cond evt="onClick" delay="0">
                  <p:tgtEl>
                    <p:spTgt spid="69636"/>
                  </p:tgtEl>
                </p:cond>
              </p:nextCondLst>
            </p:seq>
            <p:seq concurrent="1" nextAc="seek">
              <p:cTn id="18" restart="whenNotActive" fill="hold" evtFilter="cancelBubble" nodeType="interactiveSeq">
                <p:stCondLst>
                  <p:cond evt="onClick" delay="0">
                    <p:tgtEl>
                      <p:spTgt spid="69637"/>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9637"/>
                                        </p:tgtEl>
                                        <p:attrNameLst>
                                          <p:attrName>style.color</p:attrName>
                                        </p:attrNameLst>
                                      </p:cBhvr>
                                      <p:by>
                                        <p:hsl h="10842353" s="0" l="0"/>
                                      </p:by>
                                    </p:animClr>
                                    <p:animClr clrSpc="hsl" dir="cw">
                                      <p:cBhvr>
                                        <p:cTn id="23" dur="500" fill="hold"/>
                                        <p:tgtEl>
                                          <p:spTgt spid="69637"/>
                                        </p:tgtEl>
                                        <p:attrNameLst>
                                          <p:attrName>fillcolor</p:attrName>
                                        </p:attrNameLst>
                                      </p:cBhvr>
                                      <p:by>
                                        <p:hsl h="10842353" s="0" l="0"/>
                                      </p:by>
                                    </p:animClr>
                                    <p:animClr clrSpc="hsl" dir="cw">
                                      <p:cBhvr>
                                        <p:cTn id="24" dur="500" fill="hold"/>
                                        <p:tgtEl>
                                          <p:spTgt spid="69637"/>
                                        </p:tgtEl>
                                        <p:attrNameLst>
                                          <p:attrName>stroke.color</p:attrName>
                                        </p:attrNameLst>
                                      </p:cBhvr>
                                      <p:by>
                                        <p:hsl h="10842353" s="0" l="0"/>
                                      </p:by>
                                    </p:animClr>
                                    <p:set>
                                      <p:cBhvr>
                                        <p:cTn id="25" dur="500" fill="hold"/>
                                        <p:tgtEl>
                                          <p:spTgt spid="69637"/>
                                        </p:tgtEl>
                                        <p:attrNameLst>
                                          <p:attrName>fill.type</p:attrName>
                                        </p:attrNameLst>
                                      </p:cBhvr>
                                      <p:to>
                                        <p:strVal val="solid"/>
                                      </p:to>
                                    </p:set>
                                  </p:childTnLst>
                                </p:cTn>
                              </p:par>
                            </p:childTnLst>
                          </p:cTn>
                        </p:par>
                      </p:childTnLst>
                    </p:cTn>
                  </p:par>
                </p:childTnLst>
              </p:cTn>
              <p:nextCondLst>
                <p:cond evt="onClick" delay="0">
                  <p:tgtEl>
                    <p:spTgt spid="69637"/>
                  </p:tgtEl>
                </p:cond>
              </p:nextCondLst>
            </p:seq>
          </p:childTnLst>
        </p:cTn>
      </p:par>
    </p:tnLst>
    <p:bldLst>
      <p:bldP spid="69635" grpId="0" animBg="1"/>
      <p:bldP spid="69636" grpId="0" animBg="1"/>
      <p:bldP spid="6963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ru-RU" sz="3200"/>
              <a:t>Какая стилистическая фигура используется в тексте: «Мы сёла – в пепел, грады – в прах, в мечи – серпы и плуги» (В. А. Жуковский)?</a:t>
            </a:r>
          </a:p>
        </p:txBody>
      </p:sp>
      <p:sp>
        <p:nvSpPr>
          <p:cNvPr id="67587" name="Rectangle 3"/>
          <p:cNvSpPr>
            <a:spLocks noChangeArrowheads="1"/>
          </p:cNvSpPr>
          <p:nvPr/>
        </p:nvSpPr>
        <p:spPr bwMode="auto">
          <a:xfrm>
            <a:off x="1143000" y="48768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Лексический </a:t>
            </a:r>
          </a:p>
          <a:p>
            <a:pPr algn="ctr"/>
            <a:r>
              <a:rPr lang="ru-RU" sz="2400" b="1">
                <a:solidFill>
                  <a:schemeClr val="bg1"/>
                </a:solidFill>
              </a:rPr>
              <a:t>повтор</a:t>
            </a:r>
          </a:p>
        </p:txBody>
      </p:sp>
      <p:sp>
        <p:nvSpPr>
          <p:cNvPr id="67588" name="Rectangle 4"/>
          <p:cNvSpPr>
            <a:spLocks noChangeArrowheads="1"/>
          </p:cNvSpPr>
          <p:nvPr/>
        </p:nvSpPr>
        <p:spPr bwMode="auto">
          <a:xfrm>
            <a:off x="1219200" y="24384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Градация</a:t>
            </a:r>
          </a:p>
        </p:txBody>
      </p:sp>
      <p:sp>
        <p:nvSpPr>
          <p:cNvPr id="67589" name="Rectangle 5"/>
          <p:cNvSpPr>
            <a:spLocks noChangeArrowheads="1"/>
          </p:cNvSpPr>
          <p:nvPr/>
        </p:nvSpPr>
        <p:spPr bwMode="auto">
          <a:xfrm>
            <a:off x="5181600" y="23622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Оксюморон</a:t>
            </a:r>
          </a:p>
        </p:txBody>
      </p:sp>
      <p:sp>
        <p:nvSpPr>
          <p:cNvPr id="67590" name="Rectangle 6">
            <a:hlinkClick r:id="" action="ppaction://hlinkshowjump?jump=nextslide"/>
          </p:cNvPr>
          <p:cNvSpPr>
            <a:spLocks noChangeArrowheads="1"/>
          </p:cNvSpPr>
          <p:nvPr/>
        </p:nvSpPr>
        <p:spPr bwMode="auto">
          <a:xfrm>
            <a:off x="5257800" y="4800600"/>
            <a:ext cx="2895600"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2400" b="1">
                <a:solidFill>
                  <a:schemeClr val="bg1"/>
                </a:solidFill>
              </a:rPr>
              <a:t>Эллипсис</a:t>
            </a: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7589"/>
                    </p:tgtEl>
                  </p:cond>
                </p:stCondLst>
                <p:endSync evt="end" delay="0">
                  <p:rtn val="all"/>
                </p:endSync>
                <p:childTnLst>
                  <p:par>
                    <p:cTn id="3" fill="hold">
                      <p:stCondLst>
                        <p:cond delay="0"/>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67589"/>
                                        </p:tgtEl>
                                        <p:attrNameLst>
                                          <p:attrName>style.color</p:attrName>
                                        </p:attrNameLst>
                                      </p:cBhvr>
                                      <p:by>
                                        <p:hsl h="10842353" s="0" l="0"/>
                                      </p:by>
                                    </p:animClr>
                                    <p:animClr clrSpc="hsl" dir="cw">
                                      <p:cBhvr>
                                        <p:cTn id="7" dur="500" fill="hold"/>
                                        <p:tgtEl>
                                          <p:spTgt spid="67589"/>
                                        </p:tgtEl>
                                        <p:attrNameLst>
                                          <p:attrName>fillcolor</p:attrName>
                                        </p:attrNameLst>
                                      </p:cBhvr>
                                      <p:by>
                                        <p:hsl h="10842353" s="0" l="0"/>
                                      </p:by>
                                    </p:animClr>
                                    <p:animClr clrSpc="hsl" dir="cw">
                                      <p:cBhvr>
                                        <p:cTn id="8" dur="500" fill="hold"/>
                                        <p:tgtEl>
                                          <p:spTgt spid="67589"/>
                                        </p:tgtEl>
                                        <p:attrNameLst>
                                          <p:attrName>stroke.color</p:attrName>
                                        </p:attrNameLst>
                                      </p:cBhvr>
                                      <p:by>
                                        <p:hsl h="10842353" s="0" l="0"/>
                                      </p:by>
                                    </p:animClr>
                                    <p:set>
                                      <p:cBhvr>
                                        <p:cTn id="9" dur="500" fill="hold"/>
                                        <p:tgtEl>
                                          <p:spTgt spid="67589"/>
                                        </p:tgtEl>
                                        <p:attrNameLst>
                                          <p:attrName>fill.type</p:attrName>
                                        </p:attrNameLst>
                                      </p:cBhvr>
                                      <p:to>
                                        <p:strVal val="solid"/>
                                      </p:to>
                                    </p:set>
                                  </p:childTnLst>
                                </p:cTn>
                              </p:par>
                            </p:childTnLst>
                          </p:cTn>
                        </p:par>
                      </p:childTnLst>
                    </p:cTn>
                  </p:par>
                </p:childTnLst>
              </p:cTn>
              <p:nextCondLst>
                <p:cond evt="onClick" delay="0">
                  <p:tgtEl>
                    <p:spTgt spid="67589"/>
                  </p:tgtEl>
                </p:cond>
              </p:nextCondLst>
            </p:seq>
            <p:seq concurrent="1" nextAc="seek">
              <p:cTn id="10" restart="whenNotActive" fill="hold" evtFilter="cancelBubble" nodeType="interactiveSeq">
                <p:stCondLst>
                  <p:cond evt="onClick" delay="0">
                    <p:tgtEl>
                      <p:spTgt spid="67587"/>
                    </p:tgtEl>
                  </p:cond>
                </p:stCondLst>
                <p:endSync evt="end" delay="0">
                  <p:rtn val="all"/>
                </p:endSync>
                <p:childTnLst>
                  <p:par>
                    <p:cTn id="11" fill="hold">
                      <p:stCondLst>
                        <p:cond delay="0"/>
                      </p:stCondLst>
                      <p:childTnLst>
                        <p:par>
                          <p:cTn id="12" fill="hold">
                            <p:stCondLst>
                              <p:cond delay="0"/>
                            </p:stCondLst>
                            <p:childTnLst>
                              <p:par>
                                <p:cTn id="13" presetID="23" presetClass="emph" presetSubtype="0" fill="hold" grpId="0" nodeType="clickEffect">
                                  <p:stCondLst>
                                    <p:cond delay="0"/>
                                  </p:stCondLst>
                                  <p:childTnLst>
                                    <p:animClr clrSpc="hsl" dir="cw">
                                      <p:cBhvr override="childStyle">
                                        <p:cTn id="14" dur="500" fill="hold"/>
                                        <p:tgtEl>
                                          <p:spTgt spid="67587"/>
                                        </p:tgtEl>
                                        <p:attrNameLst>
                                          <p:attrName>style.color</p:attrName>
                                        </p:attrNameLst>
                                      </p:cBhvr>
                                      <p:by>
                                        <p:hsl h="10842353" s="0" l="0"/>
                                      </p:by>
                                    </p:animClr>
                                    <p:animClr clrSpc="hsl" dir="cw">
                                      <p:cBhvr>
                                        <p:cTn id="15" dur="500" fill="hold"/>
                                        <p:tgtEl>
                                          <p:spTgt spid="67587"/>
                                        </p:tgtEl>
                                        <p:attrNameLst>
                                          <p:attrName>fillcolor</p:attrName>
                                        </p:attrNameLst>
                                      </p:cBhvr>
                                      <p:by>
                                        <p:hsl h="10842353" s="0" l="0"/>
                                      </p:by>
                                    </p:animClr>
                                    <p:animClr clrSpc="hsl" dir="cw">
                                      <p:cBhvr>
                                        <p:cTn id="16" dur="500" fill="hold"/>
                                        <p:tgtEl>
                                          <p:spTgt spid="67587"/>
                                        </p:tgtEl>
                                        <p:attrNameLst>
                                          <p:attrName>stroke.color</p:attrName>
                                        </p:attrNameLst>
                                      </p:cBhvr>
                                      <p:by>
                                        <p:hsl h="10842353" s="0" l="0"/>
                                      </p:by>
                                    </p:animClr>
                                    <p:set>
                                      <p:cBhvr>
                                        <p:cTn id="17" dur="500" fill="hold"/>
                                        <p:tgtEl>
                                          <p:spTgt spid="67587"/>
                                        </p:tgtEl>
                                        <p:attrNameLst>
                                          <p:attrName>fill.type</p:attrName>
                                        </p:attrNameLst>
                                      </p:cBhvr>
                                      <p:to>
                                        <p:strVal val="solid"/>
                                      </p:to>
                                    </p:set>
                                  </p:childTnLst>
                                </p:cTn>
                              </p:par>
                            </p:childTnLst>
                          </p:cTn>
                        </p:par>
                      </p:childTnLst>
                    </p:cTn>
                  </p:par>
                </p:childTnLst>
              </p:cTn>
              <p:nextCondLst>
                <p:cond evt="onClick" delay="0">
                  <p:tgtEl>
                    <p:spTgt spid="67587"/>
                  </p:tgtEl>
                </p:cond>
              </p:nextCondLst>
            </p:seq>
            <p:seq concurrent="1" nextAc="seek">
              <p:cTn id="18" restart="whenNotActive" fill="hold" evtFilter="cancelBubble" nodeType="interactiveSeq">
                <p:stCondLst>
                  <p:cond evt="onClick" delay="0">
                    <p:tgtEl>
                      <p:spTgt spid="67588"/>
                    </p:tgtEl>
                  </p:cond>
                </p:stCondLst>
                <p:endSync evt="end" delay="0">
                  <p:rtn val="all"/>
                </p:endSync>
                <p:childTnLst>
                  <p:par>
                    <p:cTn id="19" fill="hold">
                      <p:stCondLst>
                        <p:cond delay="0"/>
                      </p:stCondLst>
                      <p:childTnLst>
                        <p:par>
                          <p:cTn id="20" fill="hold">
                            <p:stCondLst>
                              <p:cond delay="0"/>
                            </p:stCondLst>
                            <p:childTnLst>
                              <p:par>
                                <p:cTn id="21" presetID="23" presetClass="emph" presetSubtype="0" fill="hold" grpId="0" nodeType="clickEffect">
                                  <p:stCondLst>
                                    <p:cond delay="0"/>
                                  </p:stCondLst>
                                  <p:childTnLst>
                                    <p:animClr clrSpc="hsl" dir="cw">
                                      <p:cBhvr override="childStyle">
                                        <p:cTn id="22" dur="500" fill="hold"/>
                                        <p:tgtEl>
                                          <p:spTgt spid="67588"/>
                                        </p:tgtEl>
                                        <p:attrNameLst>
                                          <p:attrName>style.color</p:attrName>
                                        </p:attrNameLst>
                                      </p:cBhvr>
                                      <p:by>
                                        <p:hsl h="10842353" s="0" l="0"/>
                                      </p:by>
                                    </p:animClr>
                                    <p:animClr clrSpc="hsl" dir="cw">
                                      <p:cBhvr>
                                        <p:cTn id="23" dur="500" fill="hold"/>
                                        <p:tgtEl>
                                          <p:spTgt spid="67588"/>
                                        </p:tgtEl>
                                        <p:attrNameLst>
                                          <p:attrName>fillcolor</p:attrName>
                                        </p:attrNameLst>
                                      </p:cBhvr>
                                      <p:by>
                                        <p:hsl h="10842353" s="0" l="0"/>
                                      </p:by>
                                    </p:animClr>
                                    <p:animClr clrSpc="hsl" dir="cw">
                                      <p:cBhvr>
                                        <p:cTn id="24" dur="500" fill="hold"/>
                                        <p:tgtEl>
                                          <p:spTgt spid="67588"/>
                                        </p:tgtEl>
                                        <p:attrNameLst>
                                          <p:attrName>stroke.color</p:attrName>
                                        </p:attrNameLst>
                                      </p:cBhvr>
                                      <p:by>
                                        <p:hsl h="10842353" s="0" l="0"/>
                                      </p:by>
                                    </p:animClr>
                                    <p:set>
                                      <p:cBhvr>
                                        <p:cTn id="25" dur="500" fill="hold"/>
                                        <p:tgtEl>
                                          <p:spTgt spid="67588"/>
                                        </p:tgtEl>
                                        <p:attrNameLst>
                                          <p:attrName>fill.type</p:attrName>
                                        </p:attrNameLst>
                                      </p:cBhvr>
                                      <p:to>
                                        <p:strVal val="solid"/>
                                      </p:to>
                                    </p:set>
                                  </p:childTnLst>
                                </p:cTn>
                              </p:par>
                            </p:childTnLst>
                          </p:cTn>
                        </p:par>
                      </p:childTnLst>
                    </p:cTn>
                  </p:par>
                </p:childTnLst>
              </p:cTn>
              <p:nextCondLst>
                <p:cond evt="onClick" delay="0">
                  <p:tgtEl>
                    <p:spTgt spid="67588"/>
                  </p:tgtEl>
                </p:cond>
              </p:nextCondLst>
            </p:seq>
            <p:seq concurrent="1" nextAc="seek">
              <p:cTn id="26" restart="whenNotActive" fill="hold" evtFilter="cancelBubble" nodeType="interactiveSeq">
                <p:stCondLst>
                  <p:cond evt="onClick" delay="0">
                    <p:tgtEl>
                      <p:spTgt spid="67590"/>
                    </p:tgtEl>
                  </p:cond>
                </p:stCondLst>
                <p:endSync evt="end" delay="0">
                  <p:rtn val="all"/>
                </p:endSync>
                <p:childTnLst>
                  <p:par>
                    <p:cTn id="27" fill="hold">
                      <p:stCondLst>
                        <p:cond delay="0"/>
                      </p:stCondLst>
                      <p:childTnLst>
                        <p:par>
                          <p:cTn id="28" fill="hold">
                            <p:stCondLst>
                              <p:cond delay="0"/>
                            </p:stCondLst>
                            <p:childTnLst>
                              <p:par>
                                <p:cTn id="29" presetID="6" presetClass="emph" presetSubtype="0" fill="hold" grpId="0" nodeType="clickEffect">
                                  <p:stCondLst>
                                    <p:cond delay="0"/>
                                  </p:stCondLst>
                                  <p:childTnLst>
                                    <p:animScale>
                                      <p:cBhvr>
                                        <p:cTn id="30" dur="2000" fill="hold"/>
                                        <p:tgtEl>
                                          <p:spTgt spid="67590"/>
                                        </p:tgtEl>
                                      </p:cBhvr>
                                      <p:by x="150000" y="150000"/>
                                    </p:animScale>
                                  </p:childTnLst>
                                </p:cTn>
                              </p:par>
                            </p:childTnLst>
                          </p:cTn>
                        </p:par>
                      </p:childTnLst>
                    </p:cTn>
                  </p:par>
                </p:childTnLst>
              </p:cTn>
              <p:nextCondLst>
                <p:cond evt="onClick" delay="0">
                  <p:tgtEl>
                    <p:spTgt spid="67590"/>
                  </p:tgtEl>
                </p:cond>
              </p:nextCondLst>
            </p:seq>
          </p:childTnLst>
        </p:cTn>
      </p:par>
    </p:tnLst>
    <p:bldLst>
      <p:bldP spid="67587" grpId="0" animBg="1"/>
      <p:bldP spid="67588" grpId="0" animBg="1"/>
      <p:bldP spid="67589" grpId="0" animBg="1"/>
      <p:bldP spid="67590"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Домашнее задание</a:t>
            </a:r>
            <a:endParaRPr lang="ru-RU" dirty="0"/>
          </a:p>
        </p:txBody>
      </p:sp>
      <p:sp>
        <p:nvSpPr>
          <p:cNvPr id="4" name="Содержимое 3"/>
          <p:cNvSpPr>
            <a:spLocks noGrp="1"/>
          </p:cNvSpPr>
          <p:nvPr>
            <p:ph sz="half" idx="1"/>
          </p:nvPr>
        </p:nvSpPr>
        <p:spPr>
          <a:xfrm>
            <a:off x="457200" y="1600200"/>
            <a:ext cx="6629400" cy="4530725"/>
          </a:xfrm>
        </p:spPr>
        <p:txBody>
          <a:bodyPr/>
          <a:lstStyle/>
          <a:p>
            <a:pPr marL="514350" indent="-514350">
              <a:buFont typeface="+mj-lt"/>
              <a:buAutoNum type="arabicPeriod"/>
            </a:pPr>
            <a:r>
              <a:rPr lang="ru-RU" dirty="0" smtClean="0"/>
              <a:t>Выучить слова, приготовиться к словарному диктанту</a:t>
            </a:r>
          </a:p>
          <a:p>
            <a:pPr marL="514350" indent="-514350">
              <a:buFont typeface="+mj-lt"/>
              <a:buAutoNum type="arabicPeriod"/>
            </a:pPr>
            <a:r>
              <a:rPr lang="ru-RU" dirty="0" smtClean="0"/>
              <a:t>Выучить определения языковых средств (См. сайт Перова.</a:t>
            </a:r>
            <a:r>
              <a:rPr lang="en-US" dirty="0" err="1" smtClean="0"/>
              <a:t>ru</a:t>
            </a:r>
            <a:r>
              <a:rPr lang="ru-RU" dirty="0" smtClean="0"/>
              <a:t>. Готовимся к зачёту) Распечатать, приготовиться к </a:t>
            </a:r>
            <a:r>
              <a:rPr lang="ru-RU" smtClean="0"/>
              <a:t>проверочной работе.</a:t>
            </a:r>
            <a:endParaRPr lang="ru-RU" dirty="0"/>
          </a:p>
        </p:txBody>
      </p:sp>
      <p:pic>
        <p:nvPicPr>
          <p:cNvPr id="6" name="Содержимое 5" descr="мальчик за компом.gif"/>
          <p:cNvPicPr>
            <a:picLocks noGrp="1" noChangeAspect="1"/>
          </p:cNvPicPr>
          <p:nvPr>
            <p:ph sz="half" idx="2"/>
          </p:nvPr>
        </p:nvPicPr>
        <p:blipFill>
          <a:blip r:embed="rId2" cstate="email"/>
          <a:stretch>
            <a:fillRect/>
          </a:stretch>
        </p:blipFill>
        <p:spPr>
          <a:xfrm>
            <a:off x="7620000" y="381000"/>
            <a:ext cx="1019175" cy="933450"/>
          </a:xfrm>
        </p:spPr>
      </p:pic>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sz="2800"/>
              <a:t>Проанализируйте данное стихотворение с точки зрения изобразительно-выразительных средств</a:t>
            </a:r>
          </a:p>
        </p:txBody>
      </p:sp>
      <p:pic>
        <p:nvPicPr>
          <p:cNvPr id="32774" name="Picture 6" descr="img31"/>
          <p:cNvPicPr>
            <a:picLocks noGrp="1" noChangeAspect="1" noChangeArrowheads="1"/>
          </p:cNvPicPr>
          <p:nvPr>
            <p:ph sz="half" idx="1"/>
          </p:nvPr>
        </p:nvPicPr>
        <p:blipFill>
          <a:blip r:embed="rId2" cstate="email"/>
          <a:srcRect/>
          <a:stretch>
            <a:fillRect/>
          </a:stretch>
        </p:blipFill>
        <p:spPr>
          <a:xfrm>
            <a:off x="457200" y="2603500"/>
            <a:ext cx="4038600" cy="2524125"/>
          </a:xfrm>
        </p:spPr>
      </p:pic>
      <p:sp>
        <p:nvSpPr>
          <p:cNvPr id="32771" name="Rectangle 3"/>
          <p:cNvSpPr>
            <a:spLocks noGrp="1" noChangeArrowheads="1"/>
          </p:cNvSpPr>
          <p:nvPr>
            <p:ph type="body" sz="half" idx="2"/>
          </p:nvPr>
        </p:nvSpPr>
        <p:spPr/>
        <p:txBody>
          <a:bodyPr/>
          <a:lstStyle/>
          <a:p>
            <a:pPr>
              <a:lnSpc>
                <a:spcPct val="90000"/>
              </a:lnSpc>
              <a:buFont typeface="Wingdings" pitchFamily="2" charset="2"/>
              <a:buNone/>
            </a:pPr>
            <a:r>
              <a:rPr lang="ru-RU" sz="2000"/>
              <a:t>Не ветер, вея с высоты,</a:t>
            </a:r>
          </a:p>
          <a:p>
            <a:pPr>
              <a:lnSpc>
                <a:spcPct val="90000"/>
              </a:lnSpc>
              <a:buFont typeface="Wingdings" pitchFamily="2" charset="2"/>
              <a:buNone/>
            </a:pPr>
            <a:r>
              <a:rPr lang="ru-RU" sz="2000"/>
              <a:t>Листов коснулся ночью лунной; </a:t>
            </a:r>
          </a:p>
          <a:p>
            <a:pPr>
              <a:lnSpc>
                <a:spcPct val="90000"/>
              </a:lnSpc>
              <a:buFont typeface="Wingdings" pitchFamily="2" charset="2"/>
              <a:buNone/>
            </a:pPr>
            <a:r>
              <a:rPr lang="ru-RU" sz="2000"/>
              <a:t>Моей души коснулась ты – </a:t>
            </a:r>
          </a:p>
          <a:p>
            <a:pPr>
              <a:lnSpc>
                <a:spcPct val="90000"/>
              </a:lnSpc>
              <a:buFont typeface="Wingdings" pitchFamily="2" charset="2"/>
              <a:buNone/>
            </a:pPr>
            <a:r>
              <a:rPr lang="ru-RU" sz="2000"/>
              <a:t>Она тревожна, как листы, </a:t>
            </a:r>
          </a:p>
          <a:p>
            <a:pPr>
              <a:lnSpc>
                <a:spcPct val="90000"/>
              </a:lnSpc>
              <a:buFont typeface="Wingdings" pitchFamily="2" charset="2"/>
              <a:buNone/>
            </a:pPr>
            <a:r>
              <a:rPr lang="ru-RU" sz="2000"/>
              <a:t>Она, как гусли, многострунна,</a:t>
            </a:r>
          </a:p>
          <a:p>
            <a:pPr>
              <a:lnSpc>
                <a:spcPct val="90000"/>
              </a:lnSpc>
              <a:buFont typeface="Wingdings" pitchFamily="2" charset="2"/>
              <a:buNone/>
            </a:pPr>
            <a:r>
              <a:rPr lang="ru-RU" sz="2000"/>
              <a:t>Житейский вихрь её терзал</a:t>
            </a:r>
          </a:p>
          <a:p>
            <a:pPr>
              <a:lnSpc>
                <a:spcPct val="90000"/>
              </a:lnSpc>
              <a:buFont typeface="Wingdings" pitchFamily="2" charset="2"/>
              <a:buNone/>
            </a:pPr>
            <a:r>
              <a:rPr lang="ru-RU" sz="2000"/>
              <a:t>И сокрушительным набегом,</a:t>
            </a:r>
          </a:p>
          <a:p>
            <a:pPr>
              <a:lnSpc>
                <a:spcPct val="90000"/>
              </a:lnSpc>
              <a:buFont typeface="Wingdings" pitchFamily="2" charset="2"/>
              <a:buNone/>
            </a:pPr>
            <a:r>
              <a:rPr lang="ru-RU" sz="2000"/>
              <a:t>Свистя и воя, струны рвал</a:t>
            </a:r>
          </a:p>
          <a:p>
            <a:pPr>
              <a:lnSpc>
                <a:spcPct val="90000"/>
              </a:lnSpc>
              <a:buFont typeface="Wingdings" pitchFamily="2" charset="2"/>
              <a:buNone/>
            </a:pPr>
            <a:r>
              <a:rPr lang="ru-RU" sz="2000"/>
              <a:t>И заносил холодным снегом.</a:t>
            </a:r>
          </a:p>
          <a:p>
            <a:pPr>
              <a:lnSpc>
                <a:spcPct val="90000"/>
              </a:lnSpc>
              <a:buFont typeface="Wingdings" pitchFamily="2" charset="2"/>
              <a:buNone/>
            </a:pPr>
            <a:r>
              <a:rPr lang="ru-RU" sz="2000"/>
              <a:t>Твоя же речь ласкает слух, </a:t>
            </a:r>
          </a:p>
          <a:p>
            <a:pPr>
              <a:lnSpc>
                <a:spcPct val="90000"/>
              </a:lnSpc>
              <a:buFont typeface="Wingdings" pitchFamily="2" charset="2"/>
              <a:buNone/>
            </a:pPr>
            <a:r>
              <a:rPr lang="ru-RU" sz="2000"/>
              <a:t>Твоё легко прикосновенье,</a:t>
            </a:r>
          </a:p>
          <a:p>
            <a:pPr>
              <a:lnSpc>
                <a:spcPct val="90000"/>
              </a:lnSpc>
              <a:buFont typeface="Wingdings" pitchFamily="2" charset="2"/>
              <a:buNone/>
            </a:pPr>
            <a:r>
              <a:rPr lang="ru-RU" sz="2000"/>
              <a:t>Как от цветов летящий пух,</a:t>
            </a:r>
          </a:p>
          <a:p>
            <a:pPr>
              <a:lnSpc>
                <a:spcPct val="90000"/>
              </a:lnSpc>
              <a:buFont typeface="Wingdings" pitchFamily="2" charset="2"/>
              <a:buNone/>
            </a:pPr>
            <a:r>
              <a:rPr lang="ru-RU" sz="2000"/>
              <a:t>Как майской ночи дуновенье…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rganization Chart 6"/>
          <p:cNvGrpSpPr>
            <a:grpSpLocks noChangeAspect="1"/>
          </p:cNvGrpSpPr>
          <p:nvPr/>
        </p:nvGrpSpPr>
        <p:grpSpPr bwMode="auto">
          <a:xfrm>
            <a:off x="457200" y="306388"/>
            <a:ext cx="8229600" cy="5791200"/>
            <a:chOff x="288" y="193"/>
            <a:chExt cx="4319" cy="2880"/>
          </a:xfrm>
        </p:grpSpPr>
        <p:cxnSp>
          <p:nvCxnSpPr>
            <p:cNvPr id="9273" name="_s9273"/>
            <p:cNvCxnSpPr>
              <a:cxnSpLocks noChangeShapeType="1"/>
              <a:stCxn id="46" idx="1"/>
              <a:endCxn id="27" idx="2"/>
            </p:cNvCxnSpPr>
            <p:nvPr/>
          </p:nvCxnSpPr>
          <p:spPr bwMode="auto">
            <a:xfrm rot="10800000">
              <a:off x="3600" y="913"/>
              <a:ext cx="143" cy="2016"/>
            </a:xfrm>
            <a:prstGeom prst="bentConnector2">
              <a:avLst/>
            </a:prstGeom>
            <a:noFill/>
            <a:ln w="28575">
              <a:solidFill>
                <a:schemeClr val="tx1"/>
              </a:solidFill>
              <a:miter lim="800000"/>
              <a:headEnd/>
              <a:tailEnd/>
            </a:ln>
          </p:spPr>
        </p:cxnSp>
        <p:cxnSp>
          <p:nvCxnSpPr>
            <p:cNvPr id="9271" name="_s9271"/>
            <p:cNvCxnSpPr>
              <a:cxnSpLocks noChangeShapeType="1"/>
              <a:stCxn id="45" idx="3"/>
              <a:endCxn id="27" idx="2"/>
            </p:cNvCxnSpPr>
            <p:nvPr/>
          </p:nvCxnSpPr>
          <p:spPr bwMode="auto">
            <a:xfrm flipV="1">
              <a:off x="3455" y="913"/>
              <a:ext cx="145" cy="2016"/>
            </a:xfrm>
            <a:prstGeom prst="bentConnector2">
              <a:avLst/>
            </a:prstGeom>
            <a:noFill/>
            <a:ln w="28575">
              <a:solidFill>
                <a:schemeClr val="tx1"/>
              </a:solidFill>
              <a:miter lim="800000"/>
              <a:headEnd/>
              <a:tailEnd/>
            </a:ln>
          </p:spPr>
        </p:cxnSp>
        <p:cxnSp>
          <p:nvCxnSpPr>
            <p:cNvPr id="9269" name="_s9269"/>
            <p:cNvCxnSpPr>
              <a:cxnSpLocks noChangeShapeType="1"/>
              <a:stCxn id="44" idx="1"/>
              <a:endCxn id="27" idx="2"/>
            </p:cNvCxnSpPr>
            <p:nvPr/>
          </p:nvCxnSpPr>
          <p:spPr bwMode="auto">
            <a:xfrm rot="10800000">
              <a:off x="3600" y="913"/>
              <a:ext cx="143" cy="1584"/>
            </a:xfrm>
            <a:prstGeom prst="bentConnector2">
              <a:avLst/>
            </a:prstGeom>
            <a:noFill/>
            <a:ln w="28575">
              <a:solidFill>
                <a:schemeClr val="tx1"/>
              </a:solidFill>
              <a:miter lim="800000"/>
              <a:headEnd/>
              <a:tailEnd/>
            </a:ln>
          </p:spPr>
        </p:cxnSp>
        <p:cxnSp>
          <p:nvCxnSpPr>
            <p:cNvPr id="9267" name="_s9267"/>
            <p:cNvCxnSpPr>
              <a:cxnSpLocks noChangeShapeType="1"/>
              <a:stCxn id="43" idx="3"/>
              <a:endCxn id="26" idx="2"/>
            </p:cNvCxnSpPr>
            <p:nvPr/>
          </p:nvCxnSpPr>
          <p:spPr bwMode="auto">
            <a:xfrm flipV="1">
              <a:off x="1152" y="913"/>
              <a:ext cx="144" cy="2016"/>
            </a:xfrm>
            <a:prstGeom prst="bentConnector2">
              <a:avLst/>
            </a:prstGeom>
            <a:noFill/>
            <a:ln w="28575">
              <a:solidFill>
                <a:schemeClr val="tx1"/>
              </a:solidFill>
              <a:miter lim="800000"/>
              <a:headEnd/>
              <a:tailEnd/>
            </a:ln>
          </p:spPr>
        </p:cxnSp>
        <p:cxnSp>
          <p:nvCxnSpPr>
            <p:cNvPr id="9263" name="_s9263"/>
            <p:cNvCxnSpPr>
              <a:cxnSpLocks noChangeShapeType="1"/>
              <a:stCxn id="42" idx="3"/>
              <a:endCxn id="27" idx="2"/>
            </p:cNvCxnSpPr>
            <p:nvPr/>
          </p:nvCxnSpPr>
          <p:spPr bwMode="auto">
            <a:xfrm flipV="1">
              <a:off x="3455" y="913"/>
              <a:ext cx="145" cy="1584"/>
            </a:xfrm>
            <a:prstGeom prst="bentConnector2">
              <a:avLst/>
            </a:prstGeom>
            <a:noFill/>
            <a:ln w="28575">
              <a:solidFill>
                <a:schemeClr val="tx1"/>
              </a:solidFill>
              <a:miter lim="800000"/>
              <a:headEnd/>
              <a:tailEnd/>
            </a:ln>
          </p:spPr>
        </p:cxnSp>
        <p:cxnSp>
          <p:nvCxnSpPr>
            <p:cNvPr id="9261" name="_s9261"/>
            <p:cNvCxnSpPr>
              <a:cxnSpLocks noChangeShapeType="1"/>
              <a:stCxn id="41" idx="1"/>
              <a:endCxn id="27" idx="2"/>
            </p:cNvCxnSpPr>
            <p:nvPr/>
          </p:nvCxnSpPr>
          <p:spPr bwMode="auto">
            <a:xfrm rot="10800000">
              <a:off x="3600" y="913"/>
              <a:ext cx="143" cy="1153"/>
            </a:xfrm>
            <a:prstGeom prst="bentConnector2">
              <a:avLst/>
            </a:prstGeom>
            <a:noFill/>
            <a:ln w="28575">
              <a:solidFill>
                <a:schemeClr val="tx1"/>
              </a:solidFill>
              <a:miter lim="800000"/>
              <a:headEnd/>
              <a:tailEnd/>
            </a:ln>
          </p:spPr>
        </p:cxnSp>
        <p:cxnSp>
          <p:nvCxnSpPr>
            <p:cNvPr id="9259" name="_s9259"/>
            <p:cNvCxnSpPr>
              <a:cxnSpLocks noChangeShapeType="1"/>
              <a:stCxn id="40" idx="1"/>
              <a:endCxn id="26" idx="2"/>
            </p:cNvCxnSpPr>
            <p:nvPr/>
          </p:nvCxnSpPr>
          <p:spPr bwMode="auto">
            <a:xfrm rot="10800000">
              <a:off x="1296" y="913"/>
              <a:ext cx="144" cy="1584"/>
            </a:xfrm>
            <a:prstGeom prst="bentConnector2">
              <a:avLst/>
            </a:prstGeom>
            <a:noFill/>
            <a:ln w="28575">
              <a:solidFill>
                <a:schemeClr val="tx1"/>
              </a:solidFill>
              <a:miter lim="800000"/>
              <a:headEnd/>
              <a:tailEnd/>
            </a:ln>
          </p:spPr>
        </p:cxnSp>
        <p:cxnSp>
          <p:nvCxnSpPr>
            <p:cNvPr id="9257" name="_s9257"/>
            <p:cNvCxnSpPr>
              <a:cxnSpLocks noChangeShapeType="1"/>
              <a:stCxn id="39" idx="3"/>
              <a:endCxn id="26" idx="2"/>
            </p:cNvCxnSpPr>
            <p:nvPr/>
          </p:nvCxnSpPr>
          <p:spPr bwMode="auto">
            <a:xfrm flipV="1">
              <a:off x="1152" y="913"/>
              <a:ext cx="144" cy="1584"/>
            </a:xfrm>
            <a:prstGeom prst="bentConnector2">
              <a:avLst/>
            </a:prstGeom>
            <a:noFill/>
            <a:ln w="28575">
              <a:solidFill>
                <a:schemeClr val="tx1"/>
              </a:solidFill>
              <a:miter lim="800000"/>
              <a:headEnd/>
              <a:tailEnd/>
            </a:ln>
          </p:spPr>
        </p:cxnSp>
        <p:cxnSp>
          <p:nvCxnSpPr>
            <p:cNvPr id="9255" name="_s9255"/>
            <p:cNvCxnSpPr>
              <a:cxnSpLocks noChangeShapeType="1"/>
              <a:stCxn id="38" idx="1"/>
              <a:endCxn id="26" idx="2"/>
            </p:cNvCxnSpPr>
            <p:nvPr/>
          </p:nvCxnSpPr>
          <p:spPr bwMode="auto">
            <a:xfrm rot="10800000">
              <a:off x="1296" y="913"/>
              <a:ext cx="144" cy="1153"/>
            </a:xfrm>
            <a:prstGeom prst="bentConnector2">
              <a:avLst/>
            </a:prstGeom>
            <a:noFill/>
            <a:ln w="28575">
              <a:solidFill>
                <a:schemeClr val="tx1"/>
              </a:solidFill>
              <a:miter lim="800000"/>
              <a:headEnd/>
              <a:tailEnd/>
            </a:ln>
          </p:spPr>
        </p:cxnSp>
        <p:cxnSp>
          <p:nvCxnSpPr>
            <p:cNvPr id="9253" name="_s9253"/>
            <p:cNvCxnSpPr>
              <a:cxnSpLocks noChangeShapeType="1"/>
              <a:stCxn id="37" idx="3"/>
              <a:endCxn id="26" idx="2"/>
            </p:cNvCxnSpPr>
            <p:nvPr/>
          </p:nvCxnSpPr>
          <p:spPr bwMode="auto">
            <a:xfrm flipV="1">
              <a:off x="1152" y="913"/>
              <a:ext cx="144" cy="1153"/>
            </a:xfrm>
            <a:prstGeom prst="bentConnector2">
              <a:avLst/>
            </a:prstGeom>
            <a:noFill/>
            <a:ln w="28575">
              <a:solidFill>
                <a:schemeClr val="tx1"/>
              </a:solidFill>
              <a:miter lim="800000"/>
              <a:headEnd/>
              <a:tailEnd/>
            </a:ln>
          </p:spPr>
        </p:cxnSp>
        <p:cxnSp>
          <p:nvCxnSpPr>
            <p:cNvPr id="9251" name="_s9251"/>
            <p:cNvCxnSpPr>
              <a:cxnSpLocks noChangeShapeType="1"/>
              <a:stCxn id="36" idx="3"/>
              <a:endCxn id="27" idx="2"/>
            </p:cNvCxnSpPr>
            <p:nvPr/>
          </p:nvCxnSpPr>
          <p:spPr bwMode="auto">
            <a:xfrm flipV="1">
              <a:off x="3455" y="913"/>
              <a:ext cx="145" cy="1153"/>
            </a:xfrm>
            <a:prstGeom prst="bentConnector2">
              <a:avLst/>
            </a:prstGeom>
            <a:noFill/>
            <a:ln w="28575">
              <a:solidFill>
                <a:schemeClr val="tx1"/>
              </a:solidFill>
              <a:miter lim="800000"/>
              <a:headEnd/>
              <a:tailEnd/>
            </a:ln>
          </p:spPr>
        </p:cxnSp>
        <p:cxnSp>
          <p:nvCxnSpPr>
            <p:cNvPr id="9249" name="_s9249"/>
            <p:cNvCxnSpPr>
              <a:cxnSpLocks noChangeShapeType="1"/>
              <a:stCxn id="35" idx="1"/>
              <a:endCxn id="27" idx="2"/>
            </p:cNvCxnSpPr>
            <p:nvPr/>
          </p:nvCxnSpPr>
          <p:spPr bwMode="auto">
            <a:xfrm rot="10800000">
              <a:off x="3600" y="913"/>
              <a:ext cx="143" cy="720"/>
            </a:xfrm>
            <a:prstGeom prst="bentConnector2">
              <a:avLst/>
            </a:prstGeom>
            <a:noFill/>
            <a:ln w="28575">
              <a:solidFill>
                <a:schemeClr val="tx1"/>
              </a:solidFill>
              <a:miter lim="800000"/>
              <a:headEnd/>
              <a:tailEnd/>
            </a:ln>
          </p:spPr>
        </p:cxnSp>
        <p:cxnSp>
          <p:nvCxnSpPr>
            <p:cNvPr id="9247" name="_s9247"/>
            <p:cNvCxnSpPr>
              <a:cxnSpLocks noChangeShapeType="1"/>
              <a:stCxn id="34" idx="3"/>
              <a:endCxn id="27" idx="2"/>
            </p:cNvCxnSpPr>
            <p:nvPr/>
          </p:nvCxnSpPr>
          <p:spPr bwMode="auto">
            <a:xfrm flipV="1">
              <a:off x="3455" y="913"/>
              <a:ext cx="145" cy="720"/>
            </a:xfrm>
            <a:prstGeom prst="bentConnector2">
              <a:avLst/>
            </a:prstGeom>
            <a:noFill/>
            <a:ln w="28575">
              <a:solidFill>
                <a:schemeClr val="tx1"/>
              </a:solidFill>
              <a:miter lim="800000"/>
              <a:headEnd/>
              <a:tailEnd/>
            </a:ln>
          </p:spPr>
        </p:cxnSp>
        <p:cxnSp>
          <p:nvCxnSpPr>
            <p:cNvPr id="9245" name="_s9245"/>
            <p:cNvCxnSpPr>
              <a:cxnSpLocks noChangeShapeType="1"/>
              <a:stCxn id="33" idx="1"/>
              <a:endCxn id="27" idx="2"/>
            </p:cNvCxnSpPr>
            <p:nvPr/>
          </p:nvCxnSpPr>
          <p:spPr bwMode="auto">
            <a:xfrm rot="10800000">
              <a:off x="3600" y="913"/>
              <a:ext cx="143" cy="288"/>
            </a:xfrm>
            <a:prstGeom prst="bentConnector2">
              <a:avLst/>
            </a:prstGeom>
            <a:noFill/>
            <a:ln w="28575">
              <a:solidFill>
                <a:schemeClr val="tx1"/>
              </a:solidFill>
              <a:miter lim="800000"/>
              <a:headEnd/>
              <a:tailEnd/>
            </a:ln>
          </p:spPr>
        </p:cxnSp>
        <p:cxnSp>
          <p:nvCxnSpPr>
            <p:cNvPr id="9239" name="_s9239"/>
            <p:cNvCxnSpPr>
              <a:cxnSpLocks noChangeShapeType="1"/>
              <a:stCxn id="32" idx="3"/>
              <a:endCxn id="27" idx="2"/>
            </p:cNvCxnSpPr>
            <p:nvPr/>
          </p:nvCxnSpPr>
          <p:spPr bwMode="auto">
            <a:xfrm flipV="1">
              <a:off x="3455" y="913"/>
              <a:ext cx="145" cy="288"/>
            </a:xfrm>
            <a:prstGeom prst="bentConnector2">
              <a:avLst/>
            </a:prstGeom>
            <a:noFill/>
            <a:ln w="28575">
              <a:solidFill>
                <a:schemeClr val="tx1"/>
              </a:solidFill>
              <a:miter lim="800000"/>
              <a:headEnd/>
              <a:tailEnd/>
            </a:ln>
          </p:spPr>
        </p:cxnSp>
        <p:cxnSp>
          <p:nvCxnSpPr>
            <p:cNvPr id="9237" name="_s9237"/>
            <p:cNvCxnSpPr>
              <a:cxnSpLocks noChangeShapeType="1"/>
              <a:stCxn id="31" idx="1"/>
              <a:endCxn id="26" idx="2"/>
            </p:cNvCxnSpPr>
            <p:nvPr/>
          </p:nvCxnSpPr>
          <p:spPr bwMode="auto">
            <a:xfrm rot="10800000">
              <a:off x="1296" y="913"/>
              <a:ext cx="144" cy="720"/>
            </a:xfrm>
            <a:prstGeom prst="bentConnector2">
              <a:avLst/>
            </a:prstGeom>
            <a:noFill/>
            <a:ln w="28575">
              <a:solidFill>
                <a:schemeClr val="tx1"/>
              </a:solidFill>
              <a:miter lim="800000"/>
              <a:headEnd/>
              <a:tailEnd/>
            </a:ln>
          </p:spPr>
        </p:cxnSp>
        <p:cxnSp>
          <p:nvCxnSpPr>
            <p:cNvPr id="9235" name="_s9235"/>
            <p:cNvCxnSpPr>
              <a:cxnSpLocks noChangeShapeType="1"/>
              <a:stCxn id="30" idx="3"/>
              <a:endCxn id="26" idx="2"/>
            </p:cNvCxnSpPr>
            <p:nvPr/>
          </p:nvCxnSpPr>
          <p:spPr bwMode="auto">
            <a:xfrm flipV="1">
              <a:off x="1152" y="913"/>
              <a:ext cx="144" cy="720"/>
            </a:xfrm>
            <a:prstGeom prst="bentConnector2">
              <a:avLst/>
            </a:prstGeom>
            <a:noFill/>
            <a:ln w="28575">
              <a:solidFill>
                <a:schemeClr val="tx1"/>
              </a:solidFill>
              <a:miter lim="800000"/>
              <a:headEnd/>
              <a:tailEnd/>
            </a:ln>
          </p:spPr>
        </p:cxnSp>
        <p:cxnSp>
          <p:nvCxnSpPr>
            <p:cNvPr id="9233" name="_s9233"/>
            <p:cNvCxnSpPr>
              <a:cxnSpLocks noChangeShapeType="1"/>
              <a:stCxn id="29" idx="1"/>
              <a:endCxn id="26" idx="2"/>
            </p:cNvCxnSpPr>
            <p:nvPr/>
          </p:nvCxnSpPr>
          <p:spPr bwMode="auto">
            <a:xfrm rot="10800000">
              <a:off x="1296" y="913"/>
              <a:ext cx="144" cy="288"/>
            </a:xfrm>
            <a:prstGeom prst="bentConnector2">
              <a:avLst/>
            </a:prstGeom>
            <a:noFill/>
            <a:ln w="28575">
              <a:solidFill>
                <a:schemeClr val="tx1"/>
              </a:solidFill>
              <a:miter lim="800000"/>
              <a:headEnd/>
              <a:tailEnd/>
            </a:ln>
          </p:spPr>
        </p:cxnSp>
        <p:cxnSp>
          <p:nvCxnSpPr>
            <p:cNvPr id="9231" name="_s9231"/>
            <p:cNvCxnSpPr>
              <a:cxnSpLocks noChangeShapeType="1"/>
              <a:stCxn id="28" idx="3"/>
              <a:endCxn id="26" idx="2"/>
            </p:cNvCxnSpPr>
            <p:nvPr/>
          </p:nvCxnSpPr>
          <p:spPr bwMode="auto">
            <a:xfrm flipV="1">
              <a:off x="1152" y="913"/>
              <a:ext cx="144" cy="288"/>
            </a:xfrm>
            <a:prstGeom prst="bentConnector2">
              <a:avLst/>
            </a:prstGeom>
            <a:noFill/>
            <a:ln w="28575">
              <a:solidFill>
                <a:schemeClr val="tx1"/>
              </a:solidFill>
              <a:miter lim="800000"/>
              <a:headEnd/>
              <a:tailEnd/>
            </a:ln>
          </p:spPr>
        </p:cxnSp>
        <p:cxnSp>
          <p:nvCxnSpPr>
            <p:cNvPr id="9228" name="_s9228"/>
            <p:cNvCxnSpPr>
              <a:cxnSpLocks noChangeShapeType="1"/>
              <a:stCxn id="27" idx="1"/>
              <a:endCxn id="25" idx="2"/>
            </p:cNvCxnSpPr>
            <p:nvPr/>
          </p:nvCxnSpPr>
          <p:spPr bwMode="auto">
            <a:xfrm rot="10800000">
              <a:off x="2448" y="481"/>
              <a:ext cx="719" cy="288"/>
            </a:xfrm>
            <a:prstGeom prst="bentConnector2">
              <a:avLst/>
            </a:prstGeom>
            <a:noFill/>
            <a:ln w="28575">
              <a:solidFill>
                <a:schemeClr val="tx1"/>
              </a:solidFill>
              <a:miter lim="800000"/>
              <a:headEnd/>
              <a:tailEnd/>
            </a:ln>
          </p:spPr>
        </p:cxnSp>
        <p:cxnSp>
          <p:nvCxnSpPr>
            <p:cNvPr id="9227" name="_s9227"/>
            <p:cNvCxnSpPr>
              <a:cxnSpLocks noChangeShapeType="1"/>
              <a:stCxn id="26" idx="3"/>
              <a:endCxn id="25" idx="2"/>
            </p:cNvCxnSpPr>
            <p:nvPr/>
          </p:nvCxnSpPr>
          <p:spPr bwMode="auto">
            <a:xfrm flipV="1">
              <a:off x="1728" y="481"/>
              <a:ext cx="720" cy="288"/>
            </a:xfrm>
            <a:prstGeom prst="bentConnector2">
              <a:avLst/>
            </a:prstGeom>
            <a:noFill/>
            <a:ln w="28575">
              <a:solidFill>
                <a:schemeClr val="tx1"/>
              </a:solidFill>
              <a:miter lim="800000"/>
              <a:headEnd/>
              <a:tailEnd/>
            </a:ln>
          </p:spPr>
        </p:cxnSp>
        <p:sp>
          <p:nvSpPr>
            <p:cNvPr id="25" name="_s9223"/>
            <p:cNvSpPr>
              <a:spLocks noChangeArrowheads="1"/>
            </p:cNvSpPr>
            <p:nvPr/>
          </p:nvSpPr>
          <p:spPr bwMode="auto">
            <a:xfrm>
              <a:off x="2016" y="19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Изобразительно-</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выразительные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средства</a:t>
              </a:r>
            </a:p>
          </p:txBody>
        </p:sp>
        <p:sp>
          <p:nvSpPr>
            <p:cNvPr id="26" name="_s9224"/>
            <p:cNvSpPr>
              <a:spLocks noChangeArrowheads="1"/>
            </p:cNvSpPr>
            <p:nvPr/>
          </p:nvSpPr>
          <p:spPr bwMode="auto">
            <a:xfrm>
              <a:off x="864" y="62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Тропы</a:t>
              </a:r>
            </a:p>
          </p:txBody>
        </p:sp>
        <p:sp>
          <p:nvSpPr>
            <p:cNvPr id="27" name="_s9225"/>
            <p:cNvSpPr>
              <a:spLocks noChangeArrowheads="1"/>
            </p:cNvSpPr>
            <p:nvPr/>
          </p:nvSpPr>
          <p:spPr bwMode="auto">
            <a:xfrm>
              <a:off x="3167" y="62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Стилистические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фигуры</a:t>
              </a:r>
            </a:p>
          </p:txBody>
        </p:sp>
        <p:sp>
          <p:nvSpPr>
            <p:cNvPr id="28" name="_s9230"/>
            <p:cNvSpPr>
              <a:spLocks noChangeArrowheads="1"/>
            </p:cNvSpPr>
            <p:nvPr/>
          </p:nvSpPr>
          <p:spPr bwMode="auto">
            <a:xfrm>
              <a:off x="288" y="1057"/>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Эпитеты</a:t>
              </a:r>
            </a:p>
          </p:txBody>
        </p:sp>
        <p:sp>
          <p:nvSpPr>
            <p:cNvPr id="29" name="_s9232"/>
            <p:cNvSpPr>
              <a:spLocks noChangeArrowheads="1"/>
            </p:cNvSpPr>
            <p:nvPr/>
          </p:nvSpPr>
          <p:spPr bwMode="auto">
            <a:xfrm>
              <a:off x="1440" y="1057"/>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Метафоры</a:t>
              </a:r>
            </a:p>
          </p:txBody>
        </p:sp>
        <p:sp>
          <p:nvSpPr>
            <p:cNvPr id="30" name="_s9234"/>
            <p:cNvSpPr>
              <a:spLocks noChangeArrowheads="1"/>
            </p:cNvSpPr>
            <p:nvPr/>
          </p:nvSpPr>
          <p:spPr bwMode="auto">
            <a:xfrm>
              <a:off x="288" y="148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Метонимия</a:t>
              </a:r>
            </a:p>
          </p:txBody>
        </p:sp>
        <p:sp>
          <p:nvSpPr>
            <p:cNvPr id="31" name="_s9236"/>
            <p:cNvSpPr>
              <a:spLocks noChangeArrowheads="1"/>
            </p:cNvSpPr>
            <p:nvPr/>
          </p:nvSpPr>
          <p:spPr bwMode="auto">
            <a:xfrm>
              <a:off x="1440" y="148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Синекдоха</a:t>
              </a:r>
            </a:p>
          </p:txBody>
        </p:sp>
        <p:sp>
          <p:nvSpPr>
            <p:cNvPr id="32" name="_s9238"/>
            <p:cNvSpPr>
              <a:spLocks noChangeArrowheads="1"/>
            </p:cNvSpPr>
            <p:nvPr/>
          </p:nvSpPr>
          <p:spPr bwMode="auto">
            <a:xfrm>
              <a:off x="2592" y="1057"/>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Обращение</a:t>
              </a:r>
            </a:p>
          </p:txBody>
        </p:sp>
        <p:sp>
          <p:nvSpPr>
            <p:cNvPr id="33" name="_s9244"/>
            <p:cNvSpPr>
              <a:spLocks noChangeArrowheads="1"/>
            </p:cNvSpPr>
            <p:nvPr/>
          </p:nvSpPr>
          <p:spPr bwMode="auto">
            <a:xfrm>
              <a:off x="3743" y="1057"/>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Риторический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вопрос</a:t>
              </a:r>
            </a:p>
          </p:txBody>
        </p:sp>
        <p:sp>
          <p:nvSpPr>
            <p:cNvPr id="34" name="_s9246"/>
            <p:cNvSpPr>
              <a:spLocks noChangeArrowheads="1"/>
            </p:cNvSpPr>
            <p:nvPr/>
          </p:nvSpPr>
          <p:spPr bwMode="auto">
            <a:xfrm>
              <a:off x="2592" y="1489"/>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Анафора</a:t>
              </a:r>
            </a:p>
          </p:txBody>
        </p:sp>
        <p:sp>
          <p:nvSpPr>
            <p:cNvPr id="35" name="_s9248"/>
            <p:cNvSpPr>
              <a:spLocks noChangeArrowheads="1"/>
            </p:cNvSpPr>
            <p:nvPr/>
          </p:nvSpPr>
          <p:spPr bwMode="auto">
            <a:xfrm>
              <a:off x="3743" y="1489"/>
              <a:ext cx="863"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Парцелляция</a:t>
              </a:r>
            </a:p>
          </p:txBody>
        </p:sp>
        <p:sp>
          <p:nvSpPr>
            <p:cNvPr id="36" name="_s9250"/>
            <p:cNvSpPr>
              <a:spLocks noChangeArrowheads="1"/>
            </p:cNvSpPr>
            <p:nvPr/>
          </p:nvSpPr>
          <p:spPr bwMode="auto">
            <a:xfrm>
              <a:off x="2592" y="1921"/>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Градация</a:t>
              </a:r>
            </a:p>
          </p:txBody>
        </p:sp>
        <p:sp>
          <p:nvSpPr>
            <p:cNvPr id="37" name="_s9252"/>
            <p:cNvSpPr>
              <a:spLocks noChangeArrowheads="1"/>
            </p:cNvSpPr>
            <p:nvPr/>
          </p:nvSpPr>
          <p:spPr bwMode="auto">
            <a:xfrm>
              <a:off x="289" y="1921"/>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Гипербола</a:t>
              </a:r>
            </a:p>
          </p:txBody>
        </p:sp>
        <p:sp>
          <p:nvSpPr>
            <p:cNvPr id="38" name="_s9254"/>
            <p:cNvSpPr>
              <a:spLocks noChangeArrowheads="1"/>
            </p:cNvSpPr>
            <p:nvPr/>
          </p:nvSpPr>
          <p:spPr bwMode="auto">
            <a:xfrm>
              <a:off x="1440" y="1921"/>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Литота</a:t>
              </a:r>
            </a:p>
          </p:txBody>
        </p:sp>
        <p:sp>
          <p:nvSpPr>
            <p:cNvPr id="39" name="_s9256"/>
            <p:cNvSpPr>
              <a:spLocks noChangeArrowheads="1"/>
            </p:cNvSpPr>
            <p:nvPr/>
          </p:nvSpPr>
          <p:spPr bwMode="auto">
            <a:xfrm>
              <a:off x="289" y="2353"/>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Перифраз</a:t>
              </a:r>
            </a:p>
          </p:txBody>
        </p:sp>
        <p:sp>
          <p:nvSpPr>
            <p:cNvPr id="40" name="_s9258"/>
            <p:cNvSpPr>
              <a:spLocks noChangeArrowheads="1"/>
            </p:cNvSpPr>
            <p:nvPr/>
          </p:nvSpPr>
          <p:spPr bwMode="auto">
            <a:xfrm>
              <a:off x="1440" y="2353"/>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Сравнение</a:t>
              </a:r>
            </a:p>
          </p:txBody>
        </p:sp>
        <p:sp>
          <p:nvSpPr>
            <p:cNvPr id="41" name="_s9260"/>
            <p:cNvSpPr>
              <a:spLocks noChangeArrowheads="1"/>
            </p:cNvSpPr>
            <p:nvPr/>
          </p:nvSpPr>
          <p:spPr bwMode="auto">
            <a:xfrm>
              <a:off x="3743" y="1921"/>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Инверсия</a:t>
              </a:r>
            </a:p>
          </p:txBody>
        </p:sp>
        <p:sp>
          <p:nvSpPr>
            <p:cNvPr id="42" name="_s9262"/>
            <p:cNvSpPr>
              <a:spLocks noChangeArrowheads="1"/>
            </p:cNvSpPr>
            <p:nvPr/>
          </p:nvSpPr>
          <p:spPr bwMode="auto">
            <a:xfrm>
              <a:off x="2592" y="2353"/>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Синтаксический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параллелизм</a:t>
              </a:r>
            </a:p>
          </p:txBody>
        </p:sp>
        <p:sp>
          <p:nvSpPr>
            <p:cNvPr id="43" name="_s9266"/>
            <p:cNvSpPr>
              <a:spLocks noChangeArrowheads="1"/>
            </p:cNvSpPr>
            <p:nvPr/>
          </p:nvSpPr>
          <p:spPr bwMode="auto">
            <a:xfrm>
              <a:off x="289" y="2785"/>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Олицетворение</a:t>
              </a:r>
            </a:p>
          </p:txBody>
        </p:sp>
        <p:sp>
          <p:nvSpPr>
            <p:cNvPr id="44" name="_s9268"/>
            <p:cNvSpPr>
              <a:spLocks noChangeArrowheads="1"/>
            </p:cNvSpPr>
            <p:nvPr/>
          </p:nvSpPr>
          <p:spPr bwMode="auto">
            <a:xfrm>
              <a:off x="3743" y="2353"/>
              <a:ext cx="863"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Антитеза</a:t>
              </a:r>
            </a:p>
          </p:txBody>
        </p:sp>
        <p:sp>
          <p:nvSpPr>
            <p:cNvPr id="45" name="_s9270"/>
            <p:cNvSpPr>
              <a:spLocks noChangeArrowheads="1"/>
            </p:cNvSpPr>
            <p:nvPr/>
          </p:nvSpPr>
          <p:spPr bwMode="auto">
            <a:xfrm>
              <a:off x="2592" y="2785"/>
              <a:ext cx="863"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Оксюморон</a:t>
              </a:r>
            </a:p>
          </p:txBody>
        </p:sp>
        <p:sp>
          <p:nvSpPr>
            <p:cNvPr id="46" name="_s9272"/>
            <p:cNvSpPr>
              <a:spLocks noChangeArrowheads="1"/>
            </p:cNvSpPr>
            <p:nvPr/>
          </p:nvSpPr>
          <p:spPr bwMode="auto">
            <a:xfrm>
              <a:off x="3743" y="2785"/>
              <a:ext cx="863"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bg1"/>
                  </a:solidFill>
                  <a:effectLst/>
                  <a:latin typeface="Arial" charset="0"/>
                  <a:cs typeface="Arial" charset="0"/>
                </a:rPr>
                <a:t>Эллипсис</a:t>
              </a:r>
            </a:p>
          </p:txBody>
        </p:sp>
      </p:gr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ru-RU"/>
              <a:t>Разноаспектный анализ текста</a:t>
            </a:r>
          </a:p>
        </p:txBody>
      </p:sp>
      <p:sp>
        <p:nvSpPr>
          <p:cNvPr id="35844" name="Rectangle 4"/>
          <p:cNvSpPr>
            <a:spLocks noGrp="1" noChangeArrowheads="1"/>
          </p:cNvSpPr>
          <p:nvPr>
            <p:ph type="body" sz="half" idx="1"/>
          </p:nvPr>
        </p:nvSpPr>
        <p:spPr/>
        <p:txBody>
          <a:bodyPr/>
          <a:lstStyle/>
          <a:p>
            <a:pPr>
              <a:lnSpc>
                <a:spcPct val="80000"/>
              </a:lnSpc>
              <a:buFont typeface="Wingdings" pitchFamily="2" charset="2"/>
              <a:buNone/>
            </a:pPr>
            <a:r>
              <a:rPr lang="ru-RU" sz="2400" b="1" i="1"/>
              <a:t>(1)Ока ночью казалась очень широкой, гораздо шире, чем днём. (2)Вода шла сильно, во вест размах реки. (3)Всплёскивала рыба. (4)В мутноватом свете ночи было видно, как круги от всплесков стремительно уносятся течением, растягиваясь и разрываясь.</a:t>
            </a:r>
          </a:p>
        </p:txBody>
      </p:sp>
      <p:sp>
        <p:nvSpPr>
          <p:cNvPr id="35845" name="Rectangle 5"/>
          <p:cNvSpPr>
            <a:spLocks noGrp="1" noChangeArrowheads="1"/>
          </p:cNvSpPr>
          <p:nvPr>
            <p:ph type="body" sz="half" idx="2"/>
          </p:nvPr>
        </p:nvSpPr>
        <p:spPr>
          <a:xfrm>
            <a:off x="4648200" y="1143000"/>
            <a:ext cx="4343400" cy="5410200"/>
          </a:xfrm>
        </p:spPr>
        <p:txBody>
          <a:bodyPr/>
          <a:lstStyle/>
          <a:p>
            <a:pPr marL="457200" indent="-457200">
              <a:lnSpc>
                <a:spcPct val="80000"/>
              </a:lnSpc>
            </a:pPr>
            <a:r>
              <a:rPr lang="ru-RU" sz="2000"/>
              <a:t>Определите тип речи. Обоснуйте ответ.</a:t>
            </a:r>
          </a:p>
          <a:p>
            <a:pPr marL="457200" indent="-457200">
              <a:lnSpc>
                <a:spcPct val="80000"/>
              </a:lnSpc>
              <a:buFont typeface="Wingdings" pitchFamily="2" charset="2"/>
              <a:buAutoNum type="arabicParenR"/>
            </a:pPr>
            <a:r>
              <a:rPr lang="ru-RU" sz="2000"/>
              <a:t>Описание </a:t>
            </a:r>
          </a:p>
          <a:p>
            <a:pPr marL="457200" indent="-457200">
              <a:lnSpc>
                <a:spcPct val="80000"/>
              </a:lnSpc>
              <a:buFont typeface="Wingdings" pitchFamily="2" charset="2"/>
              <a:buAutoNum type="arabicParenR"/>
            </a:pPr>
            <a:r>
              <a:rPr lang="ru-RU" sz="2000"/>
              <a:t> повествование  </a:t>
            </a:r>
          </a:p>
          <a:p>
            <a:pPr marL="457200" indent="-457200">
              <a:lnSpc>
                <a:spcPct val="80000"/>
              </a:lnSpc>
              <a:buFont typeface="Wingdings" pitchFamily="2" charset="2"/>
              <a:buAutoNum type="arabicParenR"/>
            </a:pPr>
            <a:r>
              <a:rPr lang="ru-RU" sz="2000"/>
              <a:t>Рассуждение</a:t>
            </a:r>
          </a:p>
          <a:p>
            <a:pPr marL="457200" indent="-457200">
              <a:lnSpc>
                <a:spcPct val="80000"/>
              </a:lnSpc>
            </a:pPr>
            <a:r>
              <a:rPr lang="ru-RU" sz="2000"/>
              <a:t>Найдите в тексте эпитеты</a:t>
            </a:r>
          </a:p>
          <a:p>
            <a:pPr marL="457200" indent="-457200">
              <a:lnSpc>
                <a:spcPct val="80000"/>
              </a:lnSpc>
            </a:pPr>
            <a:r>
              <a:rPr lang="ru-RU" sz="2000"/>
              <a:t>Найдите в тексте метафоры</a:t>
            </a:r>
          </a:p>
          <a:p>
            <a:pPr marL="457200" indent="-457200">
              <a:lnSpc>
                <a:spcPct val="80000"/>
              </a:lnSpc>
            </a:pPr>
            <a:r>
              <a:rPr lang="ru-RU" sz="2000"/>
              <a:t>Укажите средства связи 1 и 2 предложений</a:t>
            </a:r>
          </a:p>
          <a:p>
            <a:pPr marL="457200" indent="-457200">
              <a:lnSpc>
                <a:spcPct val="80000"/>
              </a:lnSpc>
              <a:buFont typeface="Wingdings" pitchFamily="2" charset="2"/>
              <a:buAutoNum type="arabicParenR"/>
            </a:pPr>
            <a:r>
              <a:rPr lang="ru-RU" sz="2000"/>
              <a:t>Союз</a:t>
            </a:r>
          </a:p>
          <a:p>
            <a:pPr marL="457200" indent="-457200">
              <a:lnSpc>
                <a:spcPct val="80000"/>
              </a:lnSpc>
              <a:buFont typeface="Wingdings" pitchFamily="2" charset="2"/>
              <a:buAutoNum type="arabicParenR"/>
            </a:pPr>
            <a:r>
              <a:rPr lang="ru-RU" sz="2000"/>
              <a:t>Лексический повтор</a:t>
            </a:r>
          </a:p>
          <a:p>
            <a:pPr marL="457200" indent="-457200">
              <a:lnSpc>
                <a:spcPct val="80000"/>
              </a:lnSpc>
              <a:buFont typeface="Wingdings" pitchFamily="2" charset="2"/>
              <a:buAutoNum type="arabicParenR"/>
            </a:pPr>
            <a:r>
              <a:rPr lang="ru-RU" sz="2000"/>
              <a:t>Наречие времени</a:t>
            </a:r>
          </a:p>
          <a:p>
            <a:pPr marL="457200" indent="-457200">
              <a:lnSpc>
                <a:spcPct val="80000"/>
              </a:lnSpc>
              <a:buFont typeface="Wingdings" pitchFamily="2" charset="2"/>
              <a:buAutoNum type="arabicParenR"/>
            </a:pPr>
            <a:r>
              <a:rPr lang="ru-RU" sz="2000"/>
              <a:t>Однокоренные слова</a:t>
            </a:r>
          </a:p>
          <a:p>
            <a:pPr marL="457200" indent="-457200">
              <a:lnSpc>
                <a:spcPct val="80000"/>
              </a:lnSpc>
              <a:buFont typeface="Wingdings" pitchFamily="2" charset="2"/>
              <a:buAutoNum type="arabicParenR"/>
            </a:pPr>
            <a:r>
              <a:rPr lang="ru-RU" sz="2000"/>
              <a:t>Контекстные синонимы</a:t>
            </a:r>
          </a:p>
          <a:p>
            <a:pPr marL="457200" indent="-457200">
              <a:lnSpc>
                <a:spcPct val="80000"/>
              </a:lnSpc>
              <a:buFont typeface="Wingdings" pitchFamily="2" charset="2"/>
              <a:buAutoNum type="arabicParenR"/>
            </a:pPr>
            <a:r>
              <a:rPr lang="ru-RU" sz="2000"/>
              <a:t>Слова, соотносящиеся как обозначение части и целого</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ru-RU" sz="3400"/>
              <a:t>Познакомимся с некоторыми тропами:</a:t>
            </a:r>
          </a:p>
        </p:txBody>
      </p:sp>
      <p:sp>
        <p:nvSpPr>
          <p:cNvPr id="13317" name="Rectangle 5"/>
          <p:cNvSpPr>
            <a:spLocks noGrp="1" noChangeArrowheads="1"/>
          </p:cNvSpPr>
          <p:nvPr>
            <p:ph type="body" sz="half" idx="1"/>
          </p:nvPr>
        </p:nvSpPr>
        <p:spPr/>
        <p:txBody>
          <a:bodyPr/>
          <a:lstStyle/>
          <a:p>
            <a:pPr>
              <a:lnSpc>
                <a:spcPct val="90000"/>
              </a:lnSpc>
            </a:pPr>
            <a:r>
              <a:rPr lang="ru-RU" sz="2400" b="1"/>
              <a:t>Метонимия – перенос названия с одного предмета на другой: с содержимого на содержащее.</a:t>
            </a:r>
          </a:p>
          <a:p>
            <a:pPr>
              <a:lnSpc>
                <a:spcPct val="90000"/>
              </a:lnSpc>
              <a:buFont typeface="Wingdings" pitchFamily="2" charset="2"/>
              <a:buNone/>
            </a:pPr>
            <a:r>
              <a:rPr lang="ru-RU" sz="2400" i="1"/>
              <a:t>Не дай мне бог сойти с ума.</a:t>
            </a:r>
          </a:p>
          <a:p>
            <a:pPr>
              <a:lnSpc>
                <a:spcPct val="90000"/>
              </a:lnSpc>
              <a:buFont typeface="Wingdings" pitchFamily="2" charset="2"/>
              <a:buNone/>
            </a:pPr>
            <a:r>
              <a:rPr lang="ru-RU" sz="2400" i="1"/>
              <a:t>Нет, легче </a:t>
            </a:r>
            <a:r>
              <a:rPr lang="ru-RU" sz="2400" b="1" i="1" u="sng"/>
              <a:t>посох </a:t>
            </a:r>
            <a:r>
              <a:rPr lang="ru-RU" sz="2400" i="1"/>
              <a:t>и </a:t>
            </a:r>
            <a:r>
              <a:rPr lang="ru-RU" sz="2400" b="1" i="1" u="sng"/>
              <a:t>сума</a:t>
            </a:r>
            <a:r>
              <a:rPr lang="ru-RU" sz="2400" i="1"/>
              <a:t>. </a:t>
            </a:r>
          </a:p>
          <a:p>
            <a:pPr>
              <a:lnSpc>
                <a:spcPct val="90000"/>
              </a:lnSpc>
              <a:buFont typeface="Wingdings" pitchFamily="2" charset="2"/>
              <a:buNone/>
            </a:pPr>
            <a:r>
              <a:rPr lang="ru-RU" sz="2400"/>
              <a:t>Подразумевается доля нищего. Поэт утверждает, что лучше быть нищим.  </a:t>
            </a:r>
          </a:p>
        </p:txBody>
      </p:sp>
      <p:pic>
        <p:nvPicPr>
          <p:cNvPr id="13325" name="Picture 13" descr="Tree"/>
          <p:cNvPicPr>
            <a:picLocks noGrp="1" noChangeAspect="1" noChangeArrowheads="1"/>
          </p:cNvPicPr>
          <p:nvPr>
            <p:ph sz="half" idx="2"/>
          </p:nvPr>
        </p:nvPicPr>
        <p:blipFill>
          <a:blip r:embed="rId2" cstate="email"/>
          <a:srcRect/>
          <a:stretch>
            <a:fillRect/>
          </a:stretch>
        </p:blipFill>
        <p:spPr>
          <a:xfrm>
            <a:off x="4648200" y="2351088"/>
            <a:ext cx="4038600" cy="302895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calcmode="lin" valueType="num">
                                      <p:cBhvr>
                                        <p:cTn id="7" dur="1000" fill="hold"/>
                                        <p:tgtEl>
                                          <p:spTgt spid="1331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31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317">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 calcmode="lin" valueType="num">
                                      <p:cBhvr>
                                        <p:cTn id="12" dur="1000" fill="hold"/>
                                        <p:tgtEl>
                                          <p:spTgt spid="1331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331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3317">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 calcmode="lin" valueType="num">
                                      <p:cBhvr>
                                        <p:cTn id="17" dur="1000" fill="hold"/>
                                        <p:tgtEl>
                                          <p:spTgt spid="13317">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13317">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13317">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 calcmode="lin" valueType="num">
                                      <p:cBhvr>
                                        <p:cTn id="22" dur="1000" fill="hold"/>
                                        <p:tgtEl>
                                          <p:spTgt spid="13317">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13317">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133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ru-RU"/>
              <a:t>Синекдоха</a:t>
            </a:r>
          </a:p>
        </p:txBody>
      </p:sp>
      <p:sp>
        <p:nvSpPr>
          <p:cNvPr id="16390" name="Rectangle 6"/>
          <p:cNvSpPr>
            <a:spLocks noGrp="1" noChangeArrowheads="1"/>
          </p:cNvSpPr>
          <p:nvPr>
            <p:ph type="body" sz="half" idx="2"/>
          </p:nvPr>
        </p:nvSpPr>
        <p:spPr/>
        <p:txBody>
          <a:bodyPr/>
          <a:lstStyle/>
          <a:p>
            <a:pPr>
              <a:lnSpc>
                <a:spcPct val="90000"/>
              </a:lnSpc>
            </a:pPr>
            <a:r>
              <a:rPr lang="ru-RU" sz="2800" b="1"/>
              <a:t>Замещение слова другим, находящимся с ним в отношениях «большее-меньшее».</a:t>
            </a:r>
          </a:p>
          <a:p>
            <a:pPr>
              <a:lnSpc>
                <a:spcPct val="90000"/>
              </a:lnSpc>
              <a:buFont typeface="Wingdings" pitchFamily="2" charset="2"/>
              <a:buNone/>
            </a:pPr>
            <a:r>
              <a:rPr lang="ru-RU" sz="2800" i="1"/>
              <a:t>Розы в </a:t>
            </a:r>
            <a:r>
              <a:rPr lang="ru-RU" sz="2800" b="1" i="1" u="sng"/>
              <a:t>хрустале</a:t>
            </a:r>
          </a:p>
          <a:p>
            <a:pPr>
              <a:lnSpc>
                <a:spcPct val="90000"/>
              </a:lnSpc>
              <a:buFont typeface="Wingdings" pitchFamily="2" charset="2"/>
              <a:buNone/>
            </a:pPr>
            <a:r>
              <a:rPr lang="ru-RU" sz="2800" b="1" i="1"/>
              <a:t>Имеется в виду не кусок хрусталя, а хрустальная ваза. </a:t>
            </a:r>
          </a:p>
        </p:txBody>
      </p:sp>
      <p:pic>
        <p:nvPicPr>
          <p:cNvPr id="16391" name="Picture 7" descr="j0281904"/>
          <p:cNvPicPr>
            <a:picLocks noGrp="1" noChangeAspect="1" noChangeArrowheads="1"/>
          </p:cNvPicPr>
          <p:nvPr>
            <p:ph sz="half" idx="1"/>
          </p:nvPr>
        </p:nvPicPr>
        <p:blipFill>
          <a:blip r:embed="rId2"/>
          <a:srcRect/>
          <a:stretch>
            <a:fillRect/>
          </a:stretch>
        </p:blipFill>
        <p:spPr>
          <a:xfrm>
            <a:off x="457200" y="1752600"/>
            <a:ext cx="4030663" cy="3810000"/>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7"/>
          <p:cNvSpPr>
            <a:spLocks noGrp="1" noChangeArrowheads="1"/>
          </p:cNvSpPr>
          <p:nvPr>
            <p:ph type="title"/>
          </p:nvPr>
        </p:nvSpPr>
        <p:spPr/>
        <p:txBody>
          <a:bodyPr/>
          <a:lstStyle/>
          <a:p>
            <a:r>
              <a:rPr lang="ru-RU"/>
              <a:t>Гипербола и литота</a:t>
            </a:r>
          </a:p>
        </p:txBody>
      </p:sp>
      <p:pic>
        <p:nvPicPr>
          <p:cNvPr id="18443" name="Picture 11" descr="j0299125"/>
          <p:cNvPicPr>
            <a:picLocks noGrp="1" noChangeAspect="1" noChangeArrowheads="1"/>
          </p:cNvPicPr>
          <p:nvPr>
            <p:ph sz="half" idx="1"/>
          </p:nvPr>
        </p:nvPicPr>
        <p:blipFill>
          <a:blip r:embed="rId2"/>
          <a:srcRect/>
          <a:stretch>
            <a:fillRect/>
          </a:stretch>
        </p:blipFill>
        <p:spPr>
          <a:xfrm>
            <a:off x="914400" y="1219200"/>
            <a:ext cx="3119438" cy="5118100"/>
          </a:xfrm>
        </p:spPr>
      </p:pic>
      <p:sp>
        <p:nvSpPr>
          <p:cNvPr id="18440" name="Rectangle 8"/>
          <p:cNvSpPr>
            <a:spLocks noGrp="1" noChangeArrowheads="1"/>
          </p:cNvSpPr>
          <p:nvPr>
            <p:ph type="body" sz="half" idx="2"/>
          </p:nvPr>
        </p:nvSpPr>
        <p:spPr/>
        <p:txBody>
          <a:bodyPr/>
          <a:lstStyle/>
          <a:p>
            <a:r>
              <a:rPr lang="ru-RU"/>
              <a:t>Гипербола – от слова «гипер» - очень – преувеличение.</a:t>
            </a:r>
          </a:p>
          <a:p>
            <a:r>
              <a:rPr lang="ru-RU"/>
              <a:t>Литота – наоборот, преуменьшение</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Водяные знаки">
  <a:themeElements>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fontScheme name="Водяные знаки">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417</TotalTime>
  <Words>2514</Words>
  <Application>Microsoft PowerPoint</Application>
  <PresentationFormat>Экран (4:3)</PresentationFormat>
  <Paragraphs>327</Paragraphs>
  <Slides>60</Slides>
  <Notes>0</Notes>
  <HiddenSlides>7</HiddenSlides>
  <MMClips>1</MMClips>
  <ScaleCrop>false</ScaleCrop>
  <HeadingPairs>
    <vt:vector size="4" baseType="variant">
      <vt:variant>
        <vt:lpstr>Тема</vt:lpstr>
      </vt:variant>
      <vt:variant>
        <vt:i4>1</vt:i4>
      </vt:variant>
      <vt:variant>
        <vt:lpstr>Заголовки слайдов</vt:lpstr>
      </vt:variant>
      <vt:variant>
        <vt:i4>60</vt:i4>
      </vt:variant>
    </vt:vector>
  </HeadingPairs>
  <TitlesOfParts>
    <vt:vector size="61" baseType="lpstr">
      <vt:lpstr>Водяные знаки</vt:lpstr>
      <vt:lpstr>Изобразительно-выразительные средства</vt:lpstr>
      <vt:lpstr>Проверка домашнего задания</vt:lpstr>
      <vt:lpstr>Запишите новые слова в словарь. Выучите их дома</vt:lpstr>
      <vt:lpstr>Цели занятия:</vt:lpstr>
      <vt:lpstr>Ответьте на вопросы:</vt:lpstr>
      <vt:lpstr>Слайд 6</vt:lpstr>
      <vt:lpstr>Познакомимся с некоторыми тропами:</vt:lpstr>
      <vt:lpstr>Синекдоха</vt:lpstr>
      <vt:lpstr>Гипербола и литота</vt:lpstr>
      <vt:lpstr>СРАВНЕНИЕ</vt:lpstr>
      <vt:lpstr>Анафора и эпифора</vt:lpstr>
      <vt:lpstr>Градация</vt:lpstr>
      <vt:lpstr>Вопросно-ответная форма изложения</vt:lpstr>
      <vt:lpstr>Перифраза</vt:lpstr>
      <vt:lpstr>Парцелляция</vt:lpstr>
      <vt:lpstr>Окказионализмы</vt:lpstr>
      <vt:lpstr>Оксюморон</vt:lpstr>
      <vt:lpstr>Лексический повтор</vt:lpstr>
      <vt:lpstr>Контекстуальные синонимы</vt:lpstr>
      <vt:lpstr>Контекстуальные антонимы</vt:lpstr>
      <vt:lpstr>Ирония</vt:lpstr>
      <vt:lpstr>Инверсия</vt:lpstr>
      <vt:lpstr>Гротеск</vt:lpstr>
      <vt:lpstr>Антитеза</vt:lpstr>
      <vt:lpstr>Эллипсис</vt:lpstr>
      <vt:lpstr>Риторическое обращение</vt:lpstr>
      <vt:lpstr>Риторический вопрос</vt:lpstr>
      <vt:lpstr>Слайд 28</vt:lpstr>
      <vt:lpstr>Отгадайте виды изобразительно-выразительных средств.</vt:lpstr>
      <vt:lpstr>Слайд 30</vt:lpstr>
      <vt:lpstr>Слайд 31</vt:lpstr>
      <vt:lpstr>Какое средство выразительности использовано?</vt:lpstr>
      <vt:lpstr>Какое средство выразительности использовано?</vt:lpstr>
      <vt:lpstr>Какое средство выразительности использовано?</vt:lpstr>
      <vt:lpstr>Какое средство выразительности использовано?</vt:lpstr>
      <vt:lpstr>Какое средство выразительности использовано?</vt:lpstr>
      <vt:lpstr>Какое средство выразительности использовано?</vt:lpstr>
      <vt:lpstr>Какое средство выразительности используется в предложениях?</vt:lpstr>
      <vt:lpstr>Какие тропы выделены в тексте: «…От вёсел к берегу кудрявый след бежал»? (А. Фет)</vt:lpstr>
      <vt:lpstr>Какой троп используется в тексте: «Мой Лизочек так уж мал, так уж мал, что из листика сирени сделал зонтик он для тени и гулял»? (А. Плещеев)</vt:lpstr>
      <vt:lpstr>Какой троп используется в тексте: «Но вот, насытясь разрушеньем и наглым буйством утомясь, Нева обратно повлеклась, своим любуясь возмущеньем и покидая с небреженьем свою добычу»? (А. С. Пушкин)</vt:lpstr>
      <vt:lpstr>Какая стилистическая фигура используется в тексте: «Люблю я пышное природы увяданье…» (А. С. Пушкин)?</vt:lpstr>
      <vt:lpstr>Какой троп используется в стихотворении М. Ю. Лермонтова «Чаша жизни»? Мы пьём из чаши бытия С закрытыми очами, Златые омочив края Своими же слезами  Когда ж пред смертью с глаз Завязка упадёт, И всё, что обольщало нас, С завязкой исчезает –   Тогда мы видим, что пуста Была златая чаша, Что в ней напиток был – мечта  И что она – не наша!  </vt:lpstr>
      <vt:lpstr>Какие тропы выделены в тексте: «И серебром облиты лунным, деревья мимо нас летят, под нами с грохотом чугунным мосты мгновенные гремят» (А. Фет)?</vt:lpstr>
      <vt:lpstr>Какой троп используется в тексте: «Преграждённая Нева обратно шла, гневна, бурлива…»? (А. С. Пушкин)</vt:lpstr>
      <vt:lpstr>Какая стилистическая фигура используется в тексте: «О как мучительно тобою счастлив я!» (А. С. Пушкин)?</vt:lpstr>
      <vt:lpstr>Какой троп используется в тексте: «Природой здесь нам суждено в Европу прорубить окно»? (А. С. Пушкин)</vt:lpstr>
      <vt:lpstr>Какой троп используется в тексте: «Я видывал, как она косит: что взмах – то готова копна»?  (Н. А. Некрасов)</vt:lpstr>
      <vt:lpstr>Какая стилистическая фигура используется в стихотворении М. Цветаевой: полюбил богатый – бедную, Полюбил учёный – глупую, Полюбил румяный – бледную, Полюбил хороший – вредную: Золотой – полушку медную.</vt:lpstr>
      <vt:lpstr>Какой троп используется в тексте: «Только слышно, на улице где-то одинокая бродит гармонь»?  (М. Исаковский)</vt:lpstr>
      <vt:lpstr>Какая стилистическая фигура используется в тексте: «Не жалею, не зову, не плачу, всё пройдёт, как с белых яблонь дым» (С. А. Есенин)?</vt:lpstr>
      <vt:lpstr>Какой троп используется в тексте: «Словно горы, из возмущённой глубины вставали волны…»  (А. С. Пушкин)</vt:lpstr>
      <vt:lpstr>Какой троп используется в тексте: «Пусть заполнится годами жизни квота, стоит только вспомнить это диво, раздирает рот зевота шире Мексиканского залива»  (В. В. Маяковский)</vt:lpstr>
      <vt:lpstr>Какая стилистическая фигура используется в тексте: «Я – царь, я – раб, я – червь, я - Бог» (Г. Державин)?</vt:lpstr>
      <vt:lpstr>Какой троп используется в тексте: «Гирей сидел, потупя взор, янтарь в устах его дымился…»  (А. Пушкин)</vt:lpstr>
      <vt:lpstr>Какой троп используется в тексте: «Злые волны, как воры, лезут в окна…»  (А. С. Пушкин)</vt:lpstr>
      <vt:lpstr>Какая стилистическая фигура используется в тексте: «Мы сёла – в пепел, грады – в прах, в мечи – серпы и плуги» (В. А. Жуковский)?</vt:lpstr>
      <vt:lpstr>Домашнее задание</vt:lpstr>
      <vt:lpstr>Проанализируйте данное стихотворение с точки зрения изобразительно-выразительных средств</vt:lpstr>
      <vt:lpstr>Разноаспектный анализ текста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Инна</dc:creator>
  <cp:lastModifiedBy>1</cp:lastModifiedBy>
  <cp:revision>32</cp:revision>
  <cp:lastPrinted>1601-01-01T00:00:00Z</cp:lastPrinted>
  <dcterms:created xsi:type="dcterms:W3CDTF">2008-04-11T14:14:16Z</dcterms:created>
  <dcterms:modified xsi:type="dcterms:W3CDTF">2010-09-07T09:20:42Z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