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00FF"/>
    <a:srgbClr val="CC00FF"/>
    <a:srgbClr val="65BC50"/>
    <a:srgbClr val="9900FF"/>
    <a:srgbClr val="FF0066"/>
    <a:srgbClr val="FF33CC"/>
    <a:srgbClr val="3333CC"/>
    <a:srgbClr val="3333FF"/>
    <a:srgbClr val="0066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789D-817B-44F6-BFE8-044C605F316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8DE7-22F3-490A-A73D-51B3DB62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789D-817B-44F6-BFE8-044C605F316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8DE7-22F3-490A-A73D-51B3DB62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789D-817B-44F6-BFE8-044C605F316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8DE7-22F3-490A-A73D-51B3DB62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789D-817B-44F6-BFE8-044C605F316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8DE7-22F3-490A-A73D-51B3DB62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789D-817B-44F6-BFE8-044C605F316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8DE7-22F3-490A-A73D-51B3DB62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789D-817B-44F6-BFE8-044C605F316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8DE7-22F3-490A-A73D-51B3DB62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789D-817B-44F6-BFE8-044C605F316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8DE7-22F3-490A-A73D-51B3DB62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789D-817B-44F6-BFE8-044C605F316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8DE7-22F3-490A-A73D-51B3DB62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789D-817B-44F6-BFE8-044C605F316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8DE7-22F3-490A-A73D-51B3DB62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789D-817B-44F6-BFE8-044C605F316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8DE7-22F3-490A-A73D-51B3DB62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789D-817B-44F6-BFE8-044C605F316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8DE7-22F3-490A-A73D-51B3DB62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7789D-817B-44F6-BFE8-044C605F316E}" type="datetimeFigureOut">
              <a:rPr lang="ru-RU" smtClean="0"/>
              <a:pPr/>
              <a:t>15.06.2012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8DE7-22F3-490A-A73D-51B3DB62B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2867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Орфография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492922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55000" lnSpcReduction="20000"/>
          </a:bodyPr>
          <a:lstStyle/>
          <a:p>
            <a:pPr algn="l"/>
            <a:r>
              <a:rPr lang="ru-RU" sz="3300" b="1" i="1" u="sng" dirty="0">
                <a:solidFill>
                  <a:srgbClr val="FF0000"/>
                </a:solidFill>
              </a:rPr>
              <a:t>ОРФОГРАММОЙ ЯВЛЯЮТСЯ: </a:t>
            </a:r>
            <a:r>
              <a:rPr lang="ru-RU" sz="3300" b="1" i="1" u="sng" dirty="0" smtClean="0">
                <a:solidFill>
                  <a:srgbClr val="FF0000"/>
                </a:solidFill>
              </a:rPr>
              <a:t>        </a:t>
            </a:r>
            <a:r>
              <a:rPr lang="ru-RU" dirty="0" smtClean="0">
                <a:solidFill>
                  <a:srgbClr val="7030A0"/>
                </a:solidFill>
              </a:rPr>
              <a:t>1</a:t>
            </a:r>
            <a:r>
              <a:rPr lang="ru-RU" dirty="0">
                <a:solidFill>
                  <a:srgbClr val="7030A0"/>
                </a:solidFill>
              </a:rPr>
              <a:t>) СЛИТНОЕ-РАЗДЕЛЬНОЕ-ДЕФИСНОЕ НАПИСАНИЕ СЛОВ;</a:t>
            </a:r>
          </a:p>
          <a:p>
            <a:r>
              <a:rPr lang="ru-RU" dirty="0">
                <a:solidFill>
                  <a:srgbClr val="7030A0"/>
                </a:solidFill>
              </a:rPr>
              <a:t>       </a:t>
            </a:r>
            <a:r>
              <a:rPr lang="ru-RU" dirty="0" smtClean="0">
                <a:solidFill>
                  <a:srgbClr val="7030A0"/>
                </a:solidFill>
              </a:rPr>
              <a:t>              2</a:t>
            </a:r>
            <a:r>
              <a:rPr lang="ru-RU" dirty="0">
                <a:solidFill>
                  <a:srgbClr val="7030A0"/>
                </a:solidFill>
              </a:rPr>
              <a:t>) МАЛЕНЬКАЯ - ЗАГЛАВНАЯ БУКВА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 3) Ь и Ъ ( и их отсутствие );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     </a:t>
            </a:r>
            <a:r>
              <a:rPr lang="ru-RU" dirty="0">
                <a:solidFill>
                  <a:srgbClr val="7030A0"/>
                </a:solidFill>
              </a:rPr>
              <a:t>4) ГЛАСНЫЕ      БЕЗУДАРНЫЕ</a:t>
            </a:r>
          </a:p>
          <a:p>
            <a:r>
              <a:rPr lang="ru-RU" dirty="0">
                <a:solidFill>
                  <a:srgbClr val="7030A0"/>
                </a:solidFill>
              </a:rPr>
              <a:t>                                          </a:t>
            </a:r>
            <a:r>
              <a:rPr lang="ru-RU" dirty="0" smtClean="0">
                <a:solidFill>
                  <a:srgbClr val="7030A0"/>
                </a:solidFill>
              </a:rPr>
              <a:t>     </a:t>
            </a:r>
            <a:r>
              <a:rPr lang="ru-RU" dirty="0">
                <a:solidFill>
                  <a:srgbClr val="7030A0"/>
                </a:solidFill>
              </a:rPr>
              <a:t>ПОСЛЕ </a:t>
            </a:r>
            <a:r>
              <a:rPr lang="ru-RU" dirty="0" smtClean="0">
                <a:solidFill>
                  <a:srgbClr val="7030A0"/>
                </a:solidFill>
              </a:rPr>
              <a:t>ШИПЯЩИХ: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</a:rPr>
              <a:t>                                                               5) СОГЛАСНЫЕ       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</a:rPr>
              <a:t>                                                                      </a:t>
            </a:r>
            <a:r>
              <a:rPr lang="ru-RU" dirty="0">
                <a:solidFill>
                  <a:srgbClr val="7030A0"/>
                </a:solidFill>
              </a:rPr>
              <a:t>НА КОНЦЕ </a:t>
            </a:r>
            <a:r>
              <a:rPr lang="ru-RU" dirty="0" smtClean="0">
                <a:solidFill>
                  <a:srgbClr val="7030A0"/>
                </a:solidFill>
              </a:rPr>
              <a:t>СЛОВА – оглушение  </a:t>
            </a:r>
            <a:r>
              <a:rPr lang="ru-RU" dirty="0">
                <a:solidFill>
                  <a:srgbClr val="7030A0"/>
                </a:solidFill>
              </a:rPr>
              <a:t>(дуб   [</a:t>
            </a:r>
            <a:r>
              <a:rPr lang="ru-RU" dirty="0" err="1">
                <a:solidFill>
                  <a:srgbClr val="7030A0"/>
                </a:solidFill>
              </a:rPr>
              <a:t>дуп</a:t>
            </a:r>
            <a:r>
              <a:rPr lang="ru-RU" dirty="0" smtClean="0">
                <a:solidFill>
                  <a:srgbClr val="7030A0"/>
                </a:solidFill>
              </a:rPr>
              <a:t>])  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>
                <a:solidFill>
                  <a:srgbClr val="7030A0"/>
                </a:solidFill>
              </a:rPr>
              <a:t>                     </a:t>
            </a: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dirty="0">
                <a:solidFill>
                  <a:srgbClr val="7030A0"/>
                </a:solidFill>
              </a:rPr>
              <a:t>ПЕРЕД ДРУГОЙ СОГЛАСНОЙ:</a:t>
            </a:r>
          </a:p>
          <a:p>
            <a:r>
              <a:rPr lang="ru-RU" dirty="0">
                <a:solidFill>
                  <a:srgbClr val="7030A0"/>
                </a:solidFill>
              </a:rPr>
              <a:t>                                                                                </a:t>
            </a:r>
            <a:r>
              <a:rPr lang="ru-RU" dirty="0" smtClean="0">
                <a:solidFill>
                  <a:srgbClr val="7030A0"/>
                </a:solidFill>
              </a:rPr>
              <a:t>    -оглушение (по</a:t>
            </a:r>
            <a:r>
              <a:rPr lang="ru-RU" u="sng" dirty="0" smtClean="0">
                <a:solidFill>
                  <a:srgbClr val="7030A0"/>
                </a:solidFill>
              </a:rPr>
              <a:t>д</a:t>
            </a:r>
            <a:r>
              <a:rPr lang="ru-RU" dirty="0" smtClean="0">
                <a:solidFill>
                  <a:srgbClr val="7030A0"/>
                </a:solidFill>
              </a:rPr>
              <a:t>пустил   [</a:t>
            </a:r>
            <a:r>
              <a:rPr lang="ru-RU" dirty="0" err="1" smtClean="0">
                <a:solidFill>
                  <a:srgbClr val="7030A0"/>
                </a:solidFill>
              </a:rPr>
              <a:t>патпус</a:t>
            </a:r>
            <a:r>
              <a:rPr lang="ru-RU" baseline="30000" dirty="0" err="1" smtClean="0">
                <a:solidFill>
                  <a:srgbClr val="7030A0"/>
                </a:solidFill>
              </a:rPr>
              <a:t>,</a:t>
            </a:r>
            <a:r>
              <a:rPr lang="ru-RU" dirty="0" err="1" smtClean="0">
                <a:solidFill>
                  <a:srgbClr val="7030A0"/>
                </a:solidFill>
              </a:rPr>
              <a:t>т</a:t>
            </a:r>
            <a:r>
              <a:rPr lang="ru-RU" baseline="30000" dirty="0" err="1" smtClean="0">
                <a:solidFill>
                  <a:srgbClr val="7030A0"/>
                </a:solidFill>
              </a:rPr>
              <a:t>,</a:t>
            </a:r>
            <a:r>
              <a:rPr lang="ru-RU" dirty="0" err="1" smtClean="0">
                <a:solidFill>
                  <a:srgbClr val="7030A0"/>
                </a:solidFill>
              </a:rPr>
              <a:t>ил</a:t>
            </a:r>
            <a:r>
              <a:rPr lang="ru-RU" dirty="0" smtClean="0">
                <a:solidFill>
                  <a:srgbClr val="7030A0"/>
                </a:solidFill>
              </a:rPr>
              <a:t>] );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</a:rPr>
              <a:t>                                                                                            </a:t>
            </a:r>
            <a:r>
              <a:rPr lang="ru-RU" dirty="0">
                <a:solidFill>
                  <a:srgbClr val="7030A0"/>
                </a:solidFill>
              </a:rPr>
              <a:t>-озвончение (про</a:t>
            </a:r>
            <a:r>
              <a:rPr lang="ru-RU" u="sng" dirty="0">
                <a:solidFill>
                  <a:srgbClr val="7030A0"/>
                </a:solidFill>
              </a:rPr>
              <a:t>сь</a:t>
            </a:r>
            <a:r>
              <a:rPr lang="ru-RU" dirty="0">
                <a:solidFill>
                  <a:srgbClr val="7030A0"/>
                </a:solidFill>
              </a:rPr>
              <a:t>ба     [</a:t>
            </a:r>
            <a:r>
              <a:rPr lang="ru-RU" dirty="0" err="1">
                <a:solidFill>
                  <a:srgbClr val="7030A0"/>
                </a:solidFill>
              </a:rPr>
              <a:t>проз</a:t>
            </a:r>
            <a:r>
              <a:rPr lang="ru-RU" baseline="30000" dirty="0" err="1">
                <a:solidFill>
                  <a:srgbClr val="7030A0"/>
                </a:solidFill>
              </a:rPr>
              <a:t>,</a:t>
            </a:r>
            <a:r>
              <a:rPr lang="ru-RU" dirty="0" err="1">
                <a:solidFill>
                  <a:srgbClr val="7030A0"/>
                </a:solidFill>
              </a:rPr>
              <a:t>ба</a:t>
            </a:r>
            <a:r>
              <a:rPr lang="ru-RU" dirty="0">
                <a:solidFill>
                  <a:srgbClr val="7030A0"/>
                </a:solidFill>
              </a:rPr>
              <a:t>] );</a:t>
            </a:r>
          </a:p>
          <a:p>
            <a:r>
              <a:rPr lang="ru-RU" dirty="0">
                <a:solidFill>
                  <a:srgbClr val="7030A0"/>
                </a:solidFill>
              </a:rPr>
              <a:t>                                                                                           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-уподобление ( </a:t>
            </a:r>
            <a:r>
              <a:rPr lang="ru-RU" u="sng" dirty="0">
                <a:solidFill>
                  <a:srgbClr val="7030A0"/>
                </a:solidFill>
              </a:rPr>
              <a:t>сч</a:t>
            </a:r>
            <a:r>
              <a:rPr lang="ru-RU" dirty="0">
                <a:solidFill>
                  <a:srgbClr val="7030A0"/>
                </a:solidFill>
              </a:rPr>
              <a:t>астье  [</a:t>
            </a:r>
            <a:r>
              <a:rPr lang="ru-RU" dirty="0" err="1">
                <a:solidFill>
                  <a:srgbClr val="7030A0"/>
                </a:solidFill>
              </a:rPr>
              <a:t>щ</a:t>
            </a:r>
            <a:r>
              <a:rPr lang="ru-RU" dirty="0">
                <a:solidFill>
                  <a:srgbClr val="7030A0"/>
                </a:solidFill>
              </a:rPr>
              <a:t>]     </a:t>
            </a:r>
            <a:r>
              <a:rPr lang="ru-RU" u="sng" dirty="0">
                <a:solidFill>
                  <a:srgbClr val="7030A0"/>
                </a:solidFill>
              </a:rPr>
              <a:t>сж</a:t>
            </a:r>
            <a:r>
              <a:rPr lang="ru-RU" dirty="0">
                <a:solidFill>
                  <a:srgbClr val="7030A0"/>
                </a:solidFill>
              </a:rPr>
              <a:t>ать    [ж]</a:t>
            </a:r>
          </a:p>
          <a:p>
            <a:r>
              <a:rPr lang="ru-RU" dirty="0">
                <a:solidFill>
                  <a:srgbClr val="7030A0"/>
                </a:solidFill>
              </a:rPr>
              <a:t>                                                                           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-</a:t>
            </a:r>
            <a:r>
              <a:rPr lang="ru-RU" dirty="0" err="1">
                <a:solidFill>
                  <a:srgbClr val="7030A0"/>
                </a:solidFill>
              </a:rPr>
              <a:t>тся</a:t>
            </a:r>
            <a:r>
              <a:rPr lang="ru-RU" dirty="0">
                <a:solidFill>
                  <a:srgbClr val="7030A0"/>
                </a:solidFill>
              </a:rPr>
              <a:t> –</a:t>
            </a:r>
            <a:r>
              <a:rPr lang="ru-RU" dirty="0" err="1">
                <a:solidFill>
                  <a:srgbClr val="7030A0"/>
                </a:solidFill>
              </a:rPr>
              <a:t>ться</a:t>
            </a:r>
            <a:r>
              <a:rPr lang="ru-RU" dirty="0">
                <a:solidFill>
                  <a:srgbClr val="7030A0"/>
                </a:solidFill>
              </a:rPr>
              <a:t>   [-</a:t>
            </a:r>
            <a:r>
              <a:rPr lang="ru-RU" dirty="0" err="1">
                <a:solidFill>
                  <a:srgbClr val="7030A0"/>
                </a:solidFill>
              </a:rPr>
              <a:t>ца</a:t>
            </a:r>
            <a:r>
              <a:rPr lang="ru-RU" dirty="0">
                <a:solidFill>
                  <a:srgbClr val="7030A0"/>
                </a:solidFill>
              </a:rPr>
              <a:t>]     че</a:t>
            </a:r>
            <a:r>
              <a:rPr lang="ru-RU" u="sng" dirty="0">
                <a:solidFill>
                  <a:srgbClr val="7030A0"/>
                </a:solidFill>
              </a:rPr>
              <a:t>стн</a:t>
            </a:r>
            <a:r>
              <a:rPr lang="ru-RU" dirty="0">
                <a:solidFill>
                  <a:srgbClr val="7030A0"/>
                </a:solidFill>
              </a:rPr>
              <a:t>ый    [</a:t>
            </a:r>
            <a:r>
              <a:rPr lang="ru-RU" dirty="0" err="1">
                <a:solidFill>
                  <a:srgbClr val="7030A0"/>
                </a:solidFill>
              </a:rPr>
              <a:t>сн</a:t>
            </a:r>
            <a:r>
              <a:rPr lang="ru-RU" dirty="0">
                <a:solidFill>
                  <a:srgbClr val="7030A0"/>
                </a:solidFill>
              </a:rPr>
              <a:t>]</a:t>
            </a:r>
          </a:p>
          <a:p>
            <a:r>
              <a:rPr lang="ru-RU" dirty="0">
                <a:solidFill>
                  <a:srgbClr val="7030A0"/>
                </a:solidFill>
              </a:rPr>
              <a:t>                                                                                         </a:t>
            </a: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dirty="0">
                <a:solidFill>
                  <a:srgbClr val="7030A0"/>
                </a:solidFill>
              </a:rPr>
              <a:t>-смягчение  ( пте</a:t>
            </a:r>
            <a:r>
              <a:rPr lang="ru-RU" u="sng" dirty="0">
                <a:solidFill>
                  <a:srgbClr val="7030A0"/>
                </a:solidFill>
              </a:rPr>
              <a:t>н</a:t>
            </a:r>
            <a:r>
              <a:rPr lang="ru-RU" dirty="0">
                <a:solidFill>
                  <a:srgbClr val="7030A0"/>
                </a:solidFill>
              </a:rPr>
              <a:t>чик  [</a:t>
            </a:r>
            <a:r>
              <a:rPr lang="ru-RU" dirty="0" err="1">
                <a:solidFill>
                  <a:srgbClr val="7030A0"/>
                </a:solidFill>
              </a:rPr>
              <a:t>н</a:t>
            </a:r>
            <a:r>
              <a:rPr lang="ru-RU" baseline="30000" dirty="0">
                <a:solidFill>
                  <a:srgbClr val="7030A0"/>
                </a:solidFill>
              </a:rPr>
              <a:t>,</a:t>
            </a:r>
            <a:r>
              <a:rPr lang="ru-RU" dirty="0">
                <a:solidFill>
                  <a:srgbClr val="7030A0"/>
                </a:solidFill>
              </a:rPr>
              <a:t>]  ; ше</a:t>
            </a:r>
            <a:r>
              <a:rPr lang="ru-RU" u="sng" dirty="0">
                <a:solidFill>
                  <a:srgbClr val="7030A0"/>
                </a:solidFill>
              </a:rPr>
              <a:t>с</a:t>
            </a:r>
            <a:r>
              <a:rPr lang="ru-RU" dirty="0">
                <a:solidFill>
                  <a:srgbClr val="7030A0"/>
                </a:solidFill>
              </a:rPr>
              <a:t>ть  [ с</a:t>
            </a:r>
            <a:r>
              <a:rPr lang="ru-RU" baseline="30000" dirty="0">
                <a:solidFill>
                  <a:srgbClr val="7030A0"/>
                </a:solidFill>
              </a:rPr>
              <a:t>,</a:t>
            </a:r>
            <a:r>
              <a:rPr lang="ru-RU" dirty="0">
                <a:solidFill>
                  <a:srgbClr val="7030A0"/>
                </a:solidFill>
              </a:rPr>
              <a:t> ]  )</a:t>
            </a:r>
          </a:p>
          <a:p>
            <a:pPr algn="l"/>
            <a:r>
              <a:rPr lang="ru-RU" dirty="0">
                <a:solidFill>
                  <a:srgbClr val="7030A0"/>
                </a:solidFill>
              </a:rPr>
              <a:t>                                                                  </a:t>
            </a:r>
            <a:r>
              <a:rPr lang="ru-RU" dirty="0" smtClean="0">
                <a:solidFill>
                  <a:srgbClr val="7030A0"/>
                </a:solidFill>
              </a:rPr>
              <a:t>     </a:t>
            </a:r>
            <a:r>
              <a:rPr lang="ru-RU" dirty="0">
                <a:solidFill>
                  <a:srgbClr val="7030A0"/>
                </a:solidFill>
              </a:rPr>
              <a:t>НА СТЫКЕ МОРФЕМ:   (ра</a:t>
            </a:r>
            <a:r>
              <a:rPr lang="ru-RU" u="sng" dirty="0">
                <a:solidFill>
                  <a:srgbClr val="7030A0"/>
                </a:solidFill>
              </a:rPr>
              <a:t>сс</a:t>
            </a:r>
            <a:r>
              <a:rPr lang="ru-RU" dirty="0">
                <a:solidFill>
                  <a:srgbClr val="7030A0"/>
                </a:solidFill>
              </a:rPr>
              <a:t>казал; кавка</a:t>
            </a:r>
            <a:r>
              <a:rPr lang="ru-RU" u="sng" dirty="0">
                <a:solidFill>
                  <a:srgbClr val="7030A0"/>
                </a:solidFill>
              </a:rPr>
              <a:t>зс</a:t>
            </a:r>
            <a:r>
              <a:rPr lang="ru-RU" dirty="0">
                <a:solidFill>
                  <a:srgbClr val="7030A0"/>
                </a:solidFill>
              </a:rPr>
              <a:t>кий )</a:t>
            </a:r>
          </a:p>
        </p:txBody>
      </p:sp>
      <p:sp>
        <p:nvSpPr>
          <p:cNvPr id="4" name="Овал 3"/>
          <p:cNvSpPr/>
          <p:nvPr/>
        </p:nvSpPr>
        <p:spPr>
          <a:xfrm>
            <a:off x="4714876" y="178592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14876" y="2071678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643306" y="264318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643306" y="292893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14744" y="4572008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286512" y="471488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715272" y="471488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Волна 13"/>
          <p:cNvSpPr/>
          <p:nvPr/>
        </p:nvSpPr>
        <p:spPr>
          <a:xfrm>
            <a:off x="0" y="5143512"/>
            <a:ext cx="9772680" cy="1557342"/>
          </a:xfrm>
          <a:prstGeom prst="wav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417638"/>
          </a:xfrm>
          <a:ln w="76200"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Суффиксы причастий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6435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321344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Действительные причастия </a:t>
                      </a:r>
                    </a:p>
                    <a:p>
                      <a:r>
                        <a:rPr lang="ru-RU" dirty="0" smtClean="0"/>
                        <a:t>Настоящего </a:t>
                      </a:r>
                      <a:r>
                        <a:rPr lang="ru-RU" baseline="0" dirty="0" smtClean="0"/>
                        <a:t>     времени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Действительные</a:t>
                      </a:r>
                      <a:r>
                        <a:rPr lang="ru-RU" baseline="0" dirty="0" smtClean="0"/>
                        <a:t> причастия </a:t>
                      </a:r>
                    </a:p>
                    <a:p>
                      <a:r>
                        <a:rPr lang="ru-RU" baseline="0" dirty="0" smtClean="0"/>
                        <a:t>Прошедшего времени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Страдательные причастия </a:t>
                      </a:r>
                    </a:p>
                    <a:p>
                      <a:r>
                        <a:rPr lang="ru-RU" dirty="0" smtClean="0"/>
                        <a:t>Настоящег</a:t>
                      </a:r>
                      <a:r>
                        <a:rPr lang="ru-RU" baseline="0" dirty="0" smtClean="0"/>
                        <a:t>о </a:t>
                      </a:r>
                      <a:r>
                        <a:rPr lang="ru-RU" dirty="0" smtClean="0"/>
                        <a:t> времени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Страдательные причастия</a:t>
                      </a:r>
                    </a:p>
                    <a:p>
                      <a:r>
                        <a:rPr lang="ru-RU" dirty="0" smtClean="0"/>
                        <a:t>Прошедшего времени</a:t>
                      </a:r>
                      <a:endParaRPr lang="ru-RU" dirty="0"/>
                    </a:p>
                  </a:txBody>
                  <a:tcPr/>
                </a:tc>
              </a:tr>
              <a:tr h="4322234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у</a:t>
                      </a:r>
                      <a:r>
                        <a:rPr lang="ru-RU" b="1" dirty="0" err="1" smtClean="0"/>
                        <a:t>щ</a:t>
                      </a:r>
                      <a:r>
                        <a:rPr lang="ru-RU" b="1" dirty="0" smtClean="0"/>
                        <a:t>-/-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ю</a:t>
                      </a:r>
                      <a:r>
                        <a:rPr lang="ru-RU" b="1" dirty="0" err="1" smtClean="0"/>
                        <a:t>щ</a:t>
                      </a:r>
                      <a:r>
                        <a:rPr lang="ru-RU" b="1" dirty="0" smtClean="0"/>
                        <a:t>-</a:t>
                      </a:r>
                    </a:p>
                    <a:p>
                      <a:r>
                        <a:rPr lang="ru-RU" dirty="0" smtClean="0"/>
                        <a:t>(от глаголов 1 </a:t>
                      </a:r>
                      <a:r>
                        <a:rPr lang="ru-RU" dirty="0" err="1" smtClean="0"/>
                        <a:t>спр</a:t>
                      </a:r>
                      <a:r>
                        <a:rPr lang="ru-RU" dirty="0" smtClean="0"/>
                        <a:t>.)</a:t>
                      </a:r>
                    </a:p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</a:rPr>
                        <a:t>(стел</a:t>
                      </a:r>
                      <a:r>
                        <a:rPr lang="ru-RU" i="1" dirty="0" smtClean="0">
                          <a:solidFill>
                            <a:srgbClr val="FF0000"/>
                          </a:solidFill>
                        </a:rPr>
                        <a:t>ющ</a:t>
                      </a:r>
                      <a:r>
                        <a:rPr lang="ru-RU" i="1" dirty="0" smtClean="0">
                          <a:solidFill>
                            <a:srgbClr val="002060"/>
                          </a:solidFill>
                        </a:rPr>
                        <a:t>ийся,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 пиш</a:t>
                      </a:r>
                      <a:r>
                        <a:rPr lang="ru-RU" i="1" baseline="0" dirty="0" smtClean="0">
                          <a:solidFill>
                            <a:srgbClr val="FF0000"/>
                          </a:solidFill>
                        </a:rPr>
                        <a:t>ущ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ий)</a:t>
                      </a:r>
                      <a:endParaRPr lang="ru-RU" i="1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-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b="1" dirty="0" err="1" smtClean="0"/>
                        <a:t>щ</a:t>
                      </a:r>
                      <a:r>
                        <a:rPr lang="ru-RU" b="1" dirty="0" smtClean="0"/>
                        <a:t>-/-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я</a:t>
                      </a:r>
                      <a:r>
                        <a:rPr lang="ru-RU" b="1" dirty="0" err="1" smtClean="0"/>
                        <a:t>щ</a:t>
                      </a:r>
                      <a:r>
                        <a:rPr lang="ru-RU" b="1" dirty="0" smtClean="0"/>
                        <a:t>-</a:t>
                      </a:r>
                    </a:p>
                    <a:p>
                      <a:r>
                        <a:rPr lang="ru-RU" dirty="0" smtClean="0"/>
                        <a:t>(от глаголов 2 </a:t>
                      </a:r>
                      <a:r>
                        <a:rPr lang="ru-RU" dirty="0" err="1" smtClean="0"/>
                        <a:t>спр</a:t>
                      </a:r>
                      <a:r>
                        <a:rPr lang="ru-RU" dirty="0" smtClean="0"/>
                        <a:t>.)</a:t>
                      </a:r>
                    </a:p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</a:rPr>
                        <a:t>(пил</a:t>
                      </a:r>
                      <a:r>
                        <a:rPr lang="ru-RU" i="1" dirty="0" smtClean="0">
                          <a:solidFill>
                            <a:srgbClr val="FF0000"/>
                          </a:solidFill>
                        </a:rPr>
                        <a:t>ящ</a:t>
                      </a:r>
                      <a:r>
                        <a:rPr lang="ru-RU" i="1" dirty="0" smtClean="0">
                          <a:solidFill>
                            <a:srgbClr val="002060"/>
                          </a:solidFill>
                        </a:rPr>
                        <a:t>ий,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 завис</a:t>
                      </a:r>
                      <a:r>
                        <a:rPr lang="ru-RU" i="1" baseline="0" dirty="0" smtClean="0">
                          <a:solidFill>
                            <a:srgbClr val="FF0000"/>
                          </a:solidFill>
                        </a:rPr>
                        <a:t>ящ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ий)</a:t>
                      </a:r>
                      <a:endParaRPr lang="ru-RU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/>
                        <a:t>     </a:t>
                      </a:r>
                      <a:r>
                        <a:rPr lang="ru-RU" b="1" dirty="0" smtClean="0"/>
                        <a:t>   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__</a:t>
                      </a:r>
                      <a:r>
                        <a:rPr lang="ru-RU" b="1" dirty="0" err="1" smtClean="0"/>
                        <a:t>-вш</a:t>
                      </a:r>
                      <a:r>
                        <a:rPr lang="ru-RU" b="1" dirty="0" smtClean="0"/>
                        <a:t>-</a:t>
                      </a:r>
                    </a:p>
                    <a:p>
                      <a:r>
                        <a:rPr lang="ru-RU" dirty="0" smtClean="0"/>
                        <a:t>(перед суффиксом сохраняется гласная-суффикс неопределённой</a:t>
                      </a:r>
                      <a:r>
                        <a:rPr lang="ru-RU" baseline="0" dirty="0" smtClean="0"/>
                        <a:t> формы глагола)</a:t>
                      </a:r>
                    </a:p>
                    <a:p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растаЯ</a:t>
                      </a:r>
                      <a:r>
                        <a:rPr lang="ru-RU" i="1" baseline="0" dirty="0" err="1" smtClean="0">
                          <a:solidFill>
                            <a:srgbClr val="FF0000"/>
                          </a:solidFill>
                        </a:rPr>
                        <a:t>вш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ий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обидЕ</a:t>
                      </a:r>
                      <a:r>
                        <a:rPr lang="ru-RU" i="1" baseline="0" dirty="0" err="1" smtClean="0">
                          <a:solidFill>
                            <a:srgbClr val="FF0000"/>
                          </a:solidFill>
                        </a:rPr>
                        <a:t>вш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ий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расклеИ</a:t>
                      </a:r>
                      <a:r>
                        <a:rPr lang="ru-RU" i="1" baseline="0" dirty="0" err="1" smtClean="0">
                          <a:solidFill>
                            <a:srgbClr val="FF0000"/>
                          </a:solidFill>
                        </a:rPr>
                        <a:t>вш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ий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  <a:endParaRPr lang="ru-RU" i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baseline="0" dirty="0" smtClean="0"/>
                        <a:t>         </a:t>
                      </a:r>
                      <a:r>
                        <a:rPr lang="en-US" baseline="0" dirty="0" smtClean="0"/>
                        <a:t>     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           </a:t>
                      </a:r>
                      <a:r>
                        <a:rPr lang="ru-RU" b="1" baseline="0" dirty="0" smtClean="0"/>
                        <a:t>-</a:t>
                      </a:r>
                      <a:r>
                        <a:rPr lang="ru-RU" b="1" baseline="0" dirty="0" err="1" smtClean="0"/>
                        <a:t>ш</a:t>
                      </a:r>
                      <a:r>
                        <a:rPr lang="ru-RU" b="1" baseline="0" dirty="0" smtClean="0"/>
                        <a:t>-</a:t>
                      </a:r>
                    </a:p>
                    <a:p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(нёс</a:t>
                      </a:r>
                      <a:r>
                        <a:rPr lang="ru-RU" i="1" baseline="0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ий, рос</a:t>
                      </a:r>
                      <a:r>
                        <a:rPr lang="ru-RU" i="1" baseline="0" dirty="0" smtClean="0">
                          <a:solidFill>
                            <a:srgbClr val="FF0000"/>
                          </a:solidFill>
                        </a:rPr>
                        <a:t>ш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ий)</a:t>
                      </a:r>
                      <a:endParaRPr lang="ru-RU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b="1" dirty="0" smtClean="0"/>
                        <a:t>-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е</a:t>
                      </a:r>
                      <a:r>
                        <a:rPr lang="ru-RU" b="1" dirty="0" smtClean="0"/>
                        <a:t>м-/-</a:t>
                      </a:r>
                      <a:r>
                        <a:rPr lang="ru-RU" b="1" dirty="0" err="1" smtClean="0">
                          <a:solidFill>
                            <a:srgbClr val="FF0000"/>
                          </a:solidFill>
                        </a:rPr>
                        <a:t>о</a:t>
                      </a:r>
                      <a:r>
                        <a:rPr lang="ru-RU" b="1" dirty="0" err="1" smtClean="0"/>
                        <a:t>м</a:t>
                      </a:r>
                      <a:r>
                        <a:rPr lang="ru-RU" b="1" dirty="0" smtClean="0"/>
                        <a:t>-</a:t>
                      </a:r>
                    </a:p>
                    <a:p>
                      <a:r>
                        <a:rPr lang="ru-RU" dirty="0" smtClean="0"/>
                        <a:t>(от глаголов 1 </a:t>
                      </a:r>
                      <a:r>
                        <a:rPr lang="ru-RU" dirty="0" err="1" smtClean="0"/>
                        <a:t>спр</a:t>
                      </a:r>
                      <a:r>
                        <a:rPr lang="ru-RU" dirty="0" smtClean="0"/>
                        <a:t>.)</a:t>
                      </a:r>
                    </a:p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</a:rPr>
                        <a:t>(чита</a:t>
                      </a:r>
                      <a:r>
                        <a:rPr lang="ru-RU" i="1" dirty="0" smtClean="0">
                          <a:solidFill>
                            <a:srgbClr val="FF0000"/>
                          </a:solidFill>
                        </a:rPr>
                        <a:t>ем</a:t>
                      </a:r>
                      <a:r>
                        <a:rPr lang="ru-RU" i="1" dirty="0" smtClean="0">
                          <a:solidFill>
                            <a:srgbClr val="002060"/>
                          </a:solidFill>
                        </a:rPr>
                        <a:t>ый,      вед</a:t>
                      </a:r>
                      <a:r>
                        <a:rPr lang="ru-RU" i="1" dirty="0" smtClean="0">
                          <a:solidFill>
                            <a:srgbClr val="FF0000"/>
                          </a:solidFill>
                        </a:rPr>
                        <a:t>ом</a:t>
                      </a:r>
                      <a:r>
                        <a:rPr lang="ru-RU" i="1" dirty="0" smtClean="0">
                          <a:solidFill>
                            <a:srgbClr val="002060"/>
                          </a:solidFill>
                        </a:rPr>
                        <a:t>ый)</a:t>
                      </a:r>
                    </a:p>
                    <a:p>
                      <a:endParaRPr lang="ru-RU" i="1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b="1" dirty="0" smtClean="0"/>
                        <a:t>             -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r>
                        <a:rPr lang="ru-RU" b="1" dirty="0" smtClean="0"/>
                        <a:t>м-</a:t>
                      </a:r>
                    </a:p>
                    <a:p>
                      <a:r>
                        <a:rPr lang="ru-RU" dirty="0" smtClean="0"/>
                        <a:t>(от глаголов 2 </a:t>
                      </a:r>
                      <a:r>
                        <a:rPr lang="ru-RU" dirty="0" err="1" smtClean="0"/>
                        <a:t>спр</a:t>
                      </a:r>
                      <a:r>
                        <a:rPr lang="ru-RU" dirty="0" smtClean="0"/>
                        <a:t>.)</a:t>
                      </a:r>
                    </a:p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</a:rPr>
                        <a:t>(гон</a:t>
                      </a:r>
                      <a:r>
                        <a:rPr lang="ru-RU" i="1" dirty="0" smtClean="0">
                          <a:solidFill>
                            <a:srgbClr val="FF0000"/>
                          </a:solidFill>
                        </a:rPr>
                        <a:t>им</a:t>
                      </a:r>
                      <a:r>
                        <a:rPr lang="ru-RU" i="1" dirty="0" smtClean="0">
                          <a:solidFill>
                            <a:srgbClr val="002060"/>
                          </a:solidFill>
                        </a:rPr>
                        <a:t>ый, </a:t>
                      </a:r>
                      <a:r>
                        <a:rPr lang="ru-RU" i="1" dirty="0" err="1" smtClean="0">
                          <a:solidFill>
                            <a:srgbClr val="002060"/>
                          </a:solidFill>
                        </a:rPr>
                        <a:t>слыш</a:t>
                      </a:r>
                      <a:r>
                        <a:rPr lang="ru-RU" i="1" dirty="0" err="1" smtClean="0">
                          <a:solidFill>
                            <a:srgbClr val="FF0000"/>
                          </a:solidFill>
                        </a:rPr>
                        <a:t>им</a:t>
                      </a:r>
                      <a:r>
                        <a:rPr lang="ru-RU" i="1" dirty="0" err="1" smtClean="0">
                          <a:solidFill>
                            <a:srgbClr val="002060"/>
                          </a:solidFill>
                        </a:rPr>
                        <a:t>ый,вид</a:t>
                      </a:r>
                      <a:r>
                        <a:rPr lang="ru-RU" i="1" dirty="0" err="1" smtClean="0">
                          <a:solidFill>
                            <a:srgbClr val="C00000"/>
                          </a:solidFill>
                        </a:rPr>
                        <a:t>и</a:t>
                      </a:r>
                      <a:r>
                        <a:rPr lang="ru-RU" i="1" dirty="0" err="1" smtClean="0">
                          <a:solidFill>
                            <a:srgbClr val="FF0000"/>
                          </a:solidFill>
                        </a:rPr>
                        <a:t>м</a:t>
                      </a:r>
                      <a:r>
                        <a:rPr lang="ru-RU" i="1" dirty="0" err="1" smtClean="0">
                          <a:solidFill>
                            <a:srgbClr val="002060"/>
                          </a:solidFill>
                        </a:rPr>
                        <a:t>ый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 ненавид</a:t>
                      </a:r>
                      <a:r>
                        <a:rPr lang="ru-RU" i="1" baseline="0" dirty="0" smtClean="0">
                          <a:solidFill>
                            <a:srgbClr val="FF0000"/>
                          </a:solidFill>
                        </a:rPr>
                        <a:t>им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ый)</a:t>
                      </a:r>
                      <a:endParaRPr lang="ru-RU" i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/>
                        <a:t>    </a:t>
                      </a:r>
                      <a:r>
                        <a:rPr lang="ru-RU" b="1" baseline="0" dirty="0" err="1" smtClean="0">
                          <a:solidFill>
                            <a:srgbClr val="FF0000"/>
                          </a:solidFill>
                        </a:rPr>
                        <a:t>__</a:t>
                      </a:r>
                      <a:r>
                        <a:rPr lang="ru-RU" b="1" baseline="0" dirty="0" err="1" smtClean="0"/>
                        <a:t>-нн</a:t>
                      </a:r>
                      <a:r>
                        <a:rPr lang="ru-RU" b="1" baseline="0" dirty="0" smtClean="0"/>
                        <a:t>-</a:t>
                      </a:r>
                    </a:p>
                    <a:p>
                      <a:r>
                        <a:rPr lang="ru-RU" baseline="0" dirty="0" smtClean="0"/>
                        <a:t>(от глаголов на        -</a:t>
                      </a:r>
                      <a:r>
                        <a:rPr lang="ru-RU" baseline="0" dirty="0" err="1" smtClean="0"/>
                        <a:t>Ать</a:t>
                      </a:r>
                      <a:r>
                        <a:rPr lang="ru-RU" baseline="0" dirty="0" smtClean="0"/>
                        <a:t>/-Ять. При этом перед </a:t>
                      </a:r>
                      <a:r>
                        <a:rPr lang="ru-RU" b="1" i="1" u="sng" baseline="0" dirty="0" err="1" smtClean="0"/>
                        <a:t>нн</a:t>
                      </a:r>
                      <a:r>
                        <a:rPr lang="ru-RU" b="1" i="1" u="sng" baseline="0" dirty="0" smtClean="0"/>
                        <a:t> </a:t>
                      </a:r>
                      <a:r>
                        <a:rPr lang="ru-RU" baseline="0" dirty="0" smtClean="0"/>
                        <a:t>сохраняется суффикс неопределённой формы глагола А/Я)</a:t>
                      </a:r>
                    </a:p>
                    <a:p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засеЯ</a:t>
                      </a:r>
                      <a:r>
                        <a:rPr lang="ru-RU" i="1" baseline="0" dirty="0" err="1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ый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испугА</a:t>
                      </a:r>
                      <a:r>
                        <a:rPr lang="ru-RU" i="1" baseline="0" dirty="0" err="1" smtClean="0">
                          <a:solidFill>
                            <a:srgbClr val="FF0000"/>
                          </a:solidFill>
                        </a:rPr>
                        <a:t>нн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ый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pPr algn="l"/>
                      <a:r>
                        <a:rPr lang="ru-RU" b="1" baseline="0" dirty="0" smtClean="0"/>
                        <a:t>         -</a:t>
                      </a:r>
                      <a:r>
                        <a:rPr lang="ru-RU" b="1" baseline="0" dirty="0" err="1" smtClean="0"/>
                        <a:t>енн</a:t>
                      </a:r>
                      <a:r>
                        <a:rPr lang="ru-RU" b="1" baseline="0" dirty="0" smtClean="0"/>
                        <a:t>-</a:t>
                      </a:r>
                    </a:p>
                    <a:p>
                      <a:r>
                        <a:rPr lang="ru-RU" baseline="0" dirty="0" smtClean="0"/>
                        <a:t>(от глаголов              на –</a:t>
                      </a:r>
                      <a:r>
                        <a:rPr lang="ru-RU" baseline="0" dirty="0" err="1" smtClean="0"/>
                        <a:t>ить</a:t>
                      </a:r>
                      <a:r>
                        <a:rPr lang="ru-RU" baseline="0" dirty="0" smtClean="0"/>
                        <a:t>-/-</a:t>
                      </a:r>
                      <a:r>
                        <a:rPr lang="ru-RU" baseline="0" dirty="0" err="1" smtClean="0"/>
                        <a:t>еть</a:t>
                      </a:r>
                      <a:r>
                        <a:rPr lang="ru-RU" baseline="0" dirty="0" smtClean="0"/>
                        <a:t>)</a:t>
                      </a:r>
                    </a:p>
                    <a:p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купл</a:t>
                      </a:r>
                      <a:r>
                        <a:rPr lang="ru-RU" i="1" baseline="0" dirty="0" err="1" smtClean="0">
                          <a:solidFill>
                            <a:srgbClr val="FF0000"/>
                          </a:solidFill>
                        </a:rPr>
                        <a:t>ЕНН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ый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, 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закле</a:t>
                      </a:r>
                      <a:r>
                        <a:rPr lang="ru-RU" i="1" baseline="0" dirty="0" err="1" smtClean="0">
                          <a:solidFill>
                            <a:srgbClr val="FF0000"/>
                          </a:solidFill>
                        </a:rPr>
                        <a:t>ЕНН</a:t>
                      </a:r>
                      <a:r>
                        <a:rPr lang="ru-RU" i="1" baseline="0" dirty="0" err="1" smtClean="0">
                          <a:solidFill>
                            <a:srgbClr val="002060"/>
                          </a:solidFill>
                        </a:rPr>
                        <a:t>ый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)</a:t>
                      </a:r>
                    </a:p>
                    <a:p>
                      <a:r>
                        <a:rPr lang="ru-RU" baseline="0" dirty="0" smtClean="0"/>
                        <a:t>            </a:t>
                      </a:r>
                      <a:r>
                        <a:rPr lang="ru-RU" b="1" baseline="0" dirty="0" smtClean="0"/>
                        <a:t>-т- 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(сня</a:t>
                      </a:r>
                      <a:r>
                        <a:rPr lang="ru-RU" i="1" baseline="0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</a:rPr>
                        <a:t>ый)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Ь и Ъ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ru-RU" sz="3600" dirty="0" smtClean="0">
                <a:solidFill>
                  <a:srgbClr val="0000CC"/>
                </a:solidFill>
              </a:rPr>
              <a:t>Разделительные </a:t>
            </a:r>
            <a:r>
              <a:rPr lang="ru-RU" sz="3600" b="1" dirty="0" smtClean="0">
                <a:solidFill>
                  <a:srgbClr val="0000CC"/>
                </a:solidFill>
              </a:rPr>
              <a:t>Ъ</a:t>
            </a:r>
            <a:r>
              <a:rPr lang="ru-RU" sz="3600" dirty="0" smtClean="0">
                <a:solidFill>
                  <a:srgbClr val="0000CC"/>
                </a:solidFill>
              </a:rPr>
              <a:t> и </a:t>
            </a:r>
            <a:r>
              <a:rPr lang="ru-RU" sz="3600" b="1" dirty="0" smtClean="0">
                <a:solidFill>
                  <a:srgbClr val="0000CC"/>
                </a:solidFill>
              </a:rPr>
              <a:t>Ь</a:t>
            </a:r>
            <a:r>
              <a:rPr lang="ru-RU" sz="3600" dirty="0" smtClean="0">
                <a:solidFill>
                  <a:srgbClr val="0000CC"/>
                </a:solidFill>
              </a:rPr>
              <a:t>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/>
              <a:t>  После </a:t>
            </a:r>
            <a:r>
              <a:rPr lang="ru-RU" u="sng" dirty="0" smtClean="0"/>
              <a:t>приставки</a:t>
            </a:r>
            <a:r>
              <a:rPr lang="ru-RU" dirty="0" smtClean="0"/>
              <a:t> перед </a:t>
            </a:r>
            <a:r>
              <a:rPr lang="ru-RU" u="sng" dirty="0" smtClean="0"/>
              <a:t>Е, Ё, Ю, Я </a:t>
            </a:r>
            <a:r>
              <a:rPr lang="ru-RU" dirty="0" smtClean="0"/>
              <a:t>=</a:t>
            </a:r>
            <a:r>
              <a:rPr lang="en-US" dirty="0" smtClean="0"/>
              <a:t>&gt; </a:t>
            </a:r>
            <a:r>
              <a:rPr lang="ru-RU" dirty="0" smtClean="0">
                <a:solidFill>
                  <a:srgbClr val="FF0000"/>
                </a:solidFill>
              </a:rPr>
              <a:t>Ъ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(с</a:t>
            </a:r>
            <a:r>
              <a:rPr lang="ru-RU" sz="2800" i="1" dirty="0" smtClean="0">
                <a:solidFill>
                  <a:srgbClr val="FF0000"/>
                </a:solidFill>
              </a:rPr>
              <a:t>ъ</a:t>
            </a:r>
            <a:r>
              <a:rPr lang="ru-RU" sz="2800" i="1" dirty="0" smtClean="0">
                <a:solidFill>
                  <a:srgbClr val="002060"/>
                </a:solidFill>
              </a:rPr>
              <a:t>ехал, под</a:t>
            </a:r>
            <a:r>
              <a:rPr lang="ru-RU" sz="2800" i="1" dirty="0" smtClean="0">
                <a:solidFill>
                  <a:srgbClr val="FF0000"/>
                </a:solidFill>
              </a:rPr>
              <a:t>ъ</a:t>
            </a:r>
            <a:r>
              <a:rPr lang="ru-RU" sz="2800" i="1" dirty="0" smtClean="0">
                <a:solidFill>
                  <a:srgbClr val="002060"/>
                </a:solidFill>
              </a:rPr>
              <a:t>езд, с</a:t>
            </a:r>
            <a:r>
              <a:rPr lang="ru-RU" sz="2800" i="1" dirty="0" smtClean="0">
                <a:solidFill>
                  <a:srgbClr val="FF0000"/>
                </a:solidFill>
              </a:rPr>
              <a:t>ъ</a:t>
            </a:r>
            <a:r>
              <a:rPr lang="ru-RU" sz="2800" i="1" dirty="0" smtClean="0">
                <a:solidFill>
                  <a:srgbClr val="002060"/>
                </a:solidFill>
              </a:rPr>
              <a:t>ёмка, под</a:t>
            </a:r>
            <a:r>
              <a:rPr lang="ru-RU" sz="2800" i="1" dirty="0" smtClean="0">
                <a:solidFill>
                  <a:srgbClr val="FF0000"/>
                </a:solidFill>
              </a:rPr>
              <a:t>ъ</a:t>
            </a:r>
            <a:r>
              <a:rPr lang="ru-RU" sz="2800" i="1" dirty="0" smtClean="0">
                <a:solidFill>
                  <a:srgbClr val="002060"/>
                </a:solidFill>
              </a:rPr>
              <a:t>ём)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u="sng" dirty="0" smtClean="0"/>
              <a:t>  </a:t>
            </a:r>
            <a:r>
              <a:rPr lang="ru-RU" b="1" u="sng" dirty="0" smtClean="0"/>
              <a:t> Не </a:t>
            </a:r>
            <a:r>
              <a:rPr lang="ru-RU" u="sng" dirty="0" smtClean="0"/>
              <a:t>после приставки </a:t>
            </a:r>
            <a:r>
              <a:rPr lang="ru-RU" dirty="0" smtClean="0"/>
              <a:t>перед </a:t>
            </a:r>
            <a:r>
              <a:rPr lang="ru-RU" u="sng" dirty="0" smtClean="0"/>
              <a:t>Е, Ё, Ю, Я </a:t>
            </a:r>
            <a:r>
              <a:rPr lang="ru-RU" dirty="0" smtClean="0"/>
              <a:t>=</a:t>
            </a:r>
            <a:r>
              <a:rPr lang="en-US" dirty="0" smtClean="0"/>
              <a:t>&gt; </a:t>
            </a:r>
            <a:r>
              <a:rPr lang="ru-RU" dirty="0" smtClean="0">
                <a:solidFill>
                  <a:srgbClr val="FF0000"/>
                </a:solidFill>
              </a:rPr>
              <a:t>Ь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2800" i="1" dirty="0" smtClean="0">
                <a:solidFill>
                  <a:srgbClr val="002060"/>
                </a:solidFill>
              </a:rPr>
              <a:t>  (</a:t>
            </a:r>
            <a:r>
              <a:rPr lang="ru-RU" sz="2800" i="1" dirty="0" smtClean="0">
                <a:solidFill>
                  <a:srgbClr val="002060"/>
                </a:solidFill>
              </a:rPr>
              <a:t>в</a:t>
            </a:r>
            <a:r>
              <a:rPr lang="ru-RU" sz="2800" i="1" dirty="0" smtClean="0">
                <a:solidFill>
                  <a:srgbClr val="FF0000"/>
                </a:solidFill>
              </a:rPr>
              <a:t>ь</a:t>
            </a:r>
            <a:r>
              <a:rPr lang="ru-RU" sz="2800" i="1" dirty="0" smtClean="0">
                <a:solidFill>
                  <a:srgbClr val="002060"/>
                </a:solidFill>
              </a:rPr>
              <a:t>юга, птич</a:t>
            </a:r>
            <a:r>
              <a:rPr lang="ru-RU" sz="2800" i="1" dirty="0" smtClean="0">
                <a:solidFill>
                  <a:srgbClr val="FF0000"/>
                </a:solidFill>
              </a:rPr>
              <a:t>ь</a:t>
            </a:r>
            <a:r>
              <a:rPr lang="ru-RU" sz="2800" i="1" dirty="0" smtClean="0">
                <a:solidFill>
                  <a:srgbClr val="002060"/>
                </a:solidFill>
              </a:rPr>
              <a:t>и, в</a:t>
            </a:r>
            <a:r>
              <a:rPr lang="ru-RU" sz="2800" i="1" dirty="0" smtClean="0">
                <a:solidFill>
                  <a:srgbClr val="FF0000"/>
                </a:solidFill>
              </a:rPr>
              <a:t>ь</a:t>
            </a:r>
            <a:r>
              <a:rPr lang="ru-RU" sz="2800" i="1" dirty="0" smtClean="0">
                <a:solidFill>
                  <a:srgbClr val="002060"/>
                </a:solidFill>
              </a:rPr>
              <a:t>ётся, заяч</a:t>
            </a:r>
            <a:r>
              <a:rPr lang="ru-RU" sz="2800" i="1" dirty="0" smtClean="0">
                <a:solidFill>
                  <a:srgbClr val="FF0000"/>
                </a:solidFill>
              </a:rPr>
              <a:t>ь</a:t>
            </a:r>
            <a:r>
              <a:rPr lang="ru-RU" sz="2800" i="1" dirty="0" smtClean="0">
                <a:solidFill>
                  <a:srgbClr val="002060"/>
                </a:solidFill>
              </a:rPr>
              <a:t>и)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ЗАПОМНИ: </a:t>
            </a:r>
            <a:r>
              <a:rPr lang="ru-RU" dirty="0" err="1" smtClean="0">
                <a:solidFill>
                  <a:srgbClr val="C00000"/>
                </a:solidFill>
              </a:rPr>
              <a:t>бульОн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медальОн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сеньОр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0" y="5429264"/>
            <a:ext cx="9144000" cy="2057408"/>
          </a:xfrm>
          <a:prstGeom prst="wave">
            <a:avLst>
              <a:gd name="adj1" fmla="val 12500"/>
              <a:gd name="adj2" fmla="val 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Ь и Ъ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1435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2"/>
            </a:pPr>
            <a:endParaRPr lang="ru-RU" b="1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"/>
            </a:pPr>
            <a:r>
              <a:rPr lang="ru-RU" sz="4200" b="1" dirty="0" smtClean="0">
                <a:solidFill>
                  <a:srgbClr val="0000FF"/>
                </a:solidFill>
              </a:rPr>
              <a:t>Ь</a:t>
            </a:r>
            <a:r>
              <a:rPr lang="ru-RU" sz="4200" dirty="0" smtClean="0">
                <a:solidFill>
                  <a:srgbClr val="0000FF"/>
                </a:solidFill>
              </a:rPr>
              <a:t> для смягчения согласной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!!! </a:t>
            </a:r>
            <a:r>
              <a:rPr lang="ru-RU" b="1" dirty="0" smtClean="0">
                <a:solidFill>
                  <a:schemeClr val="tx1"/>
                </a:solidFill>
              </a:rPr>
              <a:t>Не ставьте лишних Ь: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1"/>
                </a:solidFill>
              </a:rPr>
              <a:t>      ЧК, ЧН, ЩК, ЩН, НЧ,НЩ, РЩ и другие    буквосочетания пишутся </a:t>
            </a:r>
            <a:r>
              <a:rPr lang="ru-RU" b="1" dirty="0" smtClean="0">
                <a:solidFill>
                  <a:srgbClr val="FF0000"/>
                </a:solidFill>
              </a:rPr>
              <a:t>без Ь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sz="2800" i="1" dirty="0" smtClean="0">
                <a:solidFill>
                  <a:srgbClr val="002060"/>
                </a:solidFill>
              </a:rPr>
              <a:t>(птенчик, сварщик, банщик, птичка, конечно)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b="1" i="1" dirty="0" smtClean="0">
                <a:solidFill>
                  <a:schemeClr val="tx1"/>
                </a:solidFill>
              </a:rPr>
              <a:t>Ь в середине сложных числительных: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до 20 Ь не пишется: </a:t>
            </a:r>
            <a:r>
              <a:rPr lang="ru-RU" sz="2800" i="1" dirty="0" smtClean="0">
                <a:solidFill>
                  <a:srgbClr val="002060"/>
                </a:solidFill>
              </a:rPr>
              <a:t>пя</a:t>
            </a:r>
            <a:r>
              <a:rPr lang="ru-RU" sz="2800" i="1" u="sng" dirty="0" smtClean="0">
                <a:solidFill>
                  <a:srgbClr val="002060"/>
                </a:solidFill>
              </a:rPr>
              <a:t>тн</a:t>
            </a:r>
            <a:r>
              <a:rPr lang="ru-RU" sz="2800" i="1" dirty="0" smtClean="0">
                <a:solidFill>
                  <a:srgbClr val="002060"/>
                </a:solidFill>
              </a:rPr>
              <a:t>адцать, се</a:t>
            </a:r>
            <a:r>
              <a:rPr lang="ru-RU" sz="2800" i="1" u="sng" dirty="0" smtClean="0">
                <a:solidFill>
                  <a:srgbClr val="002060"/>
                </a:solidFill>
              </a:rPr>
              <a:t>мн</a:t>
            </a:r>
            <a:r>
              <a:rPr lang="ru-RU" sz="2800" i="1" dirty="0" smtClean="0">
                <a:solidFill>
                  <a:srgbClr val="002060"/>
                </a:solidFill>
              </a:rPr>
              <a:t>адцать… 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   </a:t>
            </a:r>
            <a:r>
              <a:rPr lang="ru-RU" dirty="0" smtClean="0">
                <a:solidFill>
                  <a:schemeClr val="tx1"/>
                </a:solidFill>
              </a:rPr>
              <a:t>после 20  Ь пишется: </a:t>
            </a:r>
            <a:r>
              <a:rPr lang="ru-RU" sz="2800" i="1" dirty="0" smtClean="0">
                <a:solidFill>
                  <a:srgbClr val="002060"/>
                </a:solidFill>
              </a:rPr>
              <a:t>пят</a:t>
            </a:r>
            <a:r>
              <a:rPr lang="ru-RU" sz="2800" i="1" u="sng" dirty="0" smtClean="0">
                <a:solidFill>
                  <a:srgbClr val="002060"/>
                </a:solidFill>
              </a:rPr>
              <a:t>ь</a:t>
            </a:r>
            <a:r>
              <a:rPr lang="ru-RU" sz="2800" i="1" dirty="0" smtClean="0">
                <a:solidFill>
                  <a:srgbClr val="002060"/>
                </a:solidFill>
              </a:rPr>
              <a:t>десят, сем</a:t>
            </a:r>
            <a:r>
              <a:rPr lang="ru-RU" sz="2800" i="1" u="sng" dirty="0" smtClean="0">
                <a:solidFill>
                  <a:srgbClr val="002060"/>
                </a:solidFill>
              </a:rPr>
              <a:t>ь</a:t>
            </a:r>
            <a:r>
              <a:rPr lang="ru-RU" sz="2800" i="1" dirty="0" smtClean="0">
                <a:solidFill>
                  <a:srgbClr val="002060"/>
                </a:solidFill>
              </a:rPr>
              <a:t>десят,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                                                 пят</a:t>
            </a:r>
            <a:r>
              <a:rPr lang="ru-RU" sz="2800" i="1" u="sng" dirty="0" smtClean="0">
                <a:solidFill>
                  <a:srgbClr val="002060"/>
                </a:solidFill>
              </a:rPr>
              <a:t>ь</a:t>
            </a:r>
            <a:r>
              <a:rPr lang="ru-RU" sz="2800" i="1" dirty="0" smtClean="0">
                <a:solidFill>
                  <a:srgbClr val="002060"/>
                </a:solidFill>
              </a:rPr>
              <a:t>сот, сем</a:t>
            </a:r>
            <a:r>
              <a:rPr lang="ru-RU" sz="2800" i="1" u="sng" dirty="0" smtClean="0">
                <a:solidFill>
                  <a:srgbClr val="002060"/>
                </a:solidFill>
              </a:rPr>
              <a:t>ь</a:t>
            </a:r>
            <a:r>
              <a:rPr lang="ru-RU" sz="2800" i="1" dirty="0" smtClean="0">
                <a:solidFill>
                  <a:srgbClr val="002060"/>
                </a:solidFill>
              </a:rPr>
              <a:t>сот.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   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Двойная волна 3"/>
          <p:cNvSpPr/>
          <p:nvPr/>
        </p:nvSpPr>
        <p:spPr>
          <a:xfrm>
            <a:off x="0" y="6072206"/>
            <a:ext cx="9144000" cy="1414466"/>
          </a:xfrm>
          <a:prstGeom prst="double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Ь и Ъ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ru-RU" b="1" dirty="0" smtClean="0">
                <a:solidFill>
                  <a:srgbClr val="0000FF"/>
                </a:solidFill>
              </a:rPr>
              <a:t>Ь после шипящих на конце слова.</a:t>
            </a:r>
          </a:p>
          <a:p>
            <a:pPr marL="514350" indent="-514350">
              <a:buNone/>
            </a:pPr>
            <a:r>
              <a:rPr lang="ru-RU" b="1" u="sng" dirty="0" smtClean="0">
                <a:solidFill>
                  <a:srgbClr val="FF00FF"/>
                </a:solidFill>
              </a:rPr>
              <a:t>Часть речи?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rgbClr val="0000CC"/>
                </a:solidFill>
              </a:rPr>
              <a:t>Сущ.: </a:t>
            </a:r>
            <a:r>
              <a:rPr lang="ru-RU" sz="2400" b="1" dirty="0" smtClean="0"/>
              <a:t>3 </a:t>
            </a:r>
            <a:r>
              <a:rPr lang="ru-RU" sz="2400" b="1" dirty="0" err="1" smtClean="0"/>
              <a:t>скл</a:t>
            </a:r>
            <a:r>
              <a:rPr lang="ru-RU" sz="2400" b="1" dirty="0" smtClean="0"/>
              <a:t>. =</a:t>
            </a:r>
            <a:r>
              <a:rPr lang="en-US" sz="2400" b="1" dirty="0" smtClean="0"/>
              <a:t>&gt;</a:t>
            </a:r>
            <a:r>
              <a:rPr lang="ru-RU" sz="2400" b="1" dirty="0" smtClean="0"/>
              <a:t> Ь </a:t>
            </a:r>
            <a:r>
              <a:rPr lang="ru-RU" sz="2400" i="1" dirty="0" smtClean="0">
                <a:solidFill>
                  <a:srgbClr val="002060"/>
                </a:solidFill>
              </a:rPr>
              <a:t>(мышь, дочь, рожь)</a:t>
            </a:r>
          </a:p>
          <a:p>
            <a:pPr marL="514350" indent="-514350">
              <a:buNone/>
            </a:pPr>
            <a:r>
              <a:rPr lang="ru-RU" sz="2400" dirty="0" smtClean="0"/>
              <a:t>                не 3 </a:t>
            </a:r>
            <a:r>
              <a:rPr lang="ru-RU" sz="2400" dirty="0" err="1" smtClean="0"/>
              <a:t>скл</a:t>
            </a:r>
            <a:r>
              <a:rPr lang="ru-RU" sz="2400" dirty="0" smtClean="0"/>
              <a:t>. =</a:t>
            </a:r>
            <a:r>
              <a:rPr lang="en-US" sz="2400" dirty="0" smtClean="0"/>
              <a:t>&gt;</a:t>
            </a:r>
            <a:r>
              <a:rPr lang="ru-RU" sz="2400" dirty="0" smtClean="0"/>
              <a:t> нет Ь </a:t>
            </a:r>
            <a:r>
              <a:rPr lang="ru-RU" sz="2400" i="1" dirty="0" smtClean="0">
                <a:solidFill>
                  <a:srgbClr val="002060"/>
                </a:solidFill>
              </a:rPr>
              <a:t>(луч, калач)</a:t>
            </a:r>
          </a:p>
          <a:p>
            <a:pPr marL="514350" indent="-514350">
              <a:buNone/>
            </a:pPr>
            <a:r>
              <a:rPr lang="ru-RU" sz="2400" dirty="0" smtClean="0"/>
              <a:t>        </a:t>
            </a:r>
            <a:r>
              <a:rPr lang="ru-RU" sz="2400" dirty="0" smtClean="0">
                <a:solidFill>
                  <a:srgbClr val="FF0000"/>
                </a:solidFill>
              </a:rPr>
              <a:t>!!!</a:t>
            </a:r>
            <a:r>
              <a:rPr lang="ru-RU" sz="2400" dirty="0" smtClean="0"/>
              <a:t> Мн.ч., Р.п. =</a:t>
            </a:r>
            <a:r>
              <a:rPr lang="en-US" sz="2400" dirty="0" smtClean="0"/>
              <a:t>&gt;</a:t>
            </a:r>
            <a:r>
              <a:rPr lang="ru-RU" sz="2400" dirty="0" smtClean="0"/>
              <a:t> нет Ь </a:t>
            </a:r>
            <a:r>
              <a:rPr lang="ru-RU" sz="2400" i="1" dirty="0" smtClean="0">
                <a:solidFill>
                  <a:srgbClr val="002060"/>
                </a:solidFill>
              </a:rPr>
              <a:t>(из туч, рощ, встреч)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rgbClr val="0000CC"/>
                </a:solidFill>
              </a:rPr>
              <a:t>Глагол</a:t>
            </a:r>
            <a:r>
              <a:rPr lang="ru-RU" dirty="0" smtClean="0"/>
              <a:t>: </a:t>
            </a:r>
            <a:r>
              <a:rPr lang="ru-RU" sz="2400" b="1" dirty="0" smtClean="0"/>
              <a:t>Ь пишется во всех формах, сохраняется перед –</a:t>
            </a:r>
            <a:r>
              <a:rPr lang="ru-RU" sz="2400" b="1" dirty="0" err="1" smtClean="0"/>
              <a:t>ся</a:t>
            </a:r>
            <a:r>
              <a:rPr lang="ru-RU" sz="2400" b="1" dirty="0" smtClean="0"/>
              <a:t>, -те</a:t>
            </a:r>
          </a:p>
          <a:p>
            <a:pPr marL="514350" indent="-514350">
              <a:buNone/>
            </a:pPr>
            <a:r>
              <a:rPr lang="ru-RU" sz="2400" b="1" dirty="0" smtClean="0"/>
              <a:t>                  </a:t>
            </a:r>
            <a:r>
              <a:rPr lang="ru-RU" sz="2400" i="1" dirty="0" smtClean="0">
                <a:solidFill>
                  <a:srgbClr val="002060"/>
                </a:solidFill>
              </a:rPr>
              <a:t>(испеч</a:t>
            </a:r>
            <a:r>
              <a:rPr lang="ru-RU" sz="2400" i="1" u="sng" dirty="0" smtClean="0">
                <a:solidFill>
                  <a:srgbClr val="002060"/>
                </a:solidFill>
              </a:rPr>
              <a:t>ь</a:t>
            </a:r>
            <a:r>
              <a:rPr lang="ru-RU" sz="2400" i="1" dirty="0" smtClean="0">
                <a:solidFill>
                  <a:srgbClr val="002060"/>
                </a:solidFill>
              </a:rPr>
              <a:t>, испеч</a:t>
            </a:r>
            <a:r>
              <a:rPr lang="ru-RU" sz="2400" i="1" u="sng" dirty="0" smtClean="0">
                <a:solidFill>
                  <a:srgbClr val="002060"/>
                </a:solidFill>
              </a:rPr>
              <a:t>ь</a:t>
            </a:r>
            <a:r>
              <a:rPr lang="ru-RU" sz="2400" i="1" dirty="0" smtClean="0">
                <a:solidFill>
                  <a:srgbClr val="002060"/>
                </a:solidFill>
              </a:rPr>
              <a:t>ся, отреж</a:t>
            </a:r>
            <a:r>
              <a:rPr lang="ru-RU" sz="2400" i="1" u="sng" dirty="0" smtClean="0">
                <a:solidFill>
                  <a:srgbClr val="002060"/>
                </a:solidFill>
              </a:rPr>
              <a:t>ь</a:t>
            </a:r>
            <a:r>
              <a:rPr lang="ru-RU" sz="2400" i="1" dirty="0" smtClean="0">
                <a:solidFill>
                  <a:srgbClr val="002060"/>
                </a:solidFill>
              </a:rPr>
              <a:t>, отреж</a:t>
            </a:r>
            <a:r>
              <a:rPr lang="ru-RU" sz="2400" i="1" u="sng" dirty="0" smtClean="0">
                <a:solidFill>
                  <a:srgbClr val="002060"/>
                </a:solidFill>
              </a:rPr>
              <a:t>ь</a:t>
            </a:r>
            <a:r>
              <a:rPr lang="ru-RU" sz="2400" i="1" dirty="0" smtClean="0">
                <a:solidFill>
                  <a:srgbClr val="002060"/>
                </a:solidFill>
              </a:rPr>
              <a:t>те, читаеш</a:t>
            </a:r>
            <a:r>
              <a:rPr lang="ru-RU" sz="2400" i="1" u="sng" dirty="0" smtClean="0">
                <a:solidFill>
                  <a:srgbClr val="002060"/>
                </a:solidFill>
              </a:rPr>
              <a:t>ь</a:t>
            </a:r>
            <a:r>
              <a:rPr lang="ru-RU" sz="2400" i="1" dirty="0" smtClean="0">
                <a:solidFill>
                  <a:srgbClr val="002060"/>
                </a:solidFill>
              </a:rPr>
              <a:t>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rgbClr val="0000CC"/>
                </a:solidFill>
              </a:rPr>
              <a:t>Краткое прилагательное: </a:t>
            </a:r>
            <a:r>
              <a:rPr lang="ru-RU" sz="2400" b="1" dirty="0" smtClean="0">
                <a:solidFill>
                  <a:schemeClr val="tx1"/>
                </a:solidFill>
              </a:rPr>
              <a:t>нет 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</a:rPr>
              <a:t>(хорош, горяч)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dirty="0" smtClean="0">
                <a:solidFill>
                  <a:srgbClr val="0000CC"/>
                </a:solidFill>
              </a:rPr>
              <a:t>Наречие: </a:t>
            </a:r>
            <a:r>
              <a:rPr lang="ru-RU" sz="2400" b="1" dirty="0" smtClean="0">
                <a:solidFill>
                  <a:schemeClr val="tx1"/>
                </a:solidFill>
              </a:rPr>
              <a:t>Ь </a:t>
            </a:r>
            <a:r>
              <a:rPr lang="ru-RU" sz="2400" i="1" dirty="0" smtClean="0">
                <a:solidFill>
                  <a:srgbClr val="002060"/>
                </a:solidFill>
              </a:rPr>
              <a:t> (сплошь, навзничь, настежь)</a:t>
            </a:r>
          </a:p>
          <a:p>
            <a:pPr marL="514350" indent="-514350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        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!!! </a:t>
            </a:r>
            <a:r>
              <a:rPr lang="ru-RU" sz="2400" dirty="0" smtClean="0">
                <a:solidFill>
                  <a:schemeClr val="tx1"/>
                </a:solidFill>
              </a:rPr>
              <a:t>Исключения: </a:t>
            </a:r>
            <a:r>
              <a:rPr lang="ru-RU" sz="2400" i="1" dirty="0" smtClean="0">
                <a:solidFill>
                  <a:srgbClr val="FF0000"/>
                </a:solidFill>
              </a:rPr>
              <a:t>уж, замуж, невтерпёж.</a:t>
            </a:r>
            <a:endParaRPr lang="ru-RU" sz="2400" b="1" i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ru-RU" sz="2400" b="1" dirty="0" smtClean="0"/>
              <a:t>         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Двойная волна 3"/>
          <p:cNvSpPr/>
          <p:nvPr/>
        </p:nvSpPr>
        <p:spPr>
          <a:xfrm>
            <a:off x="0" y="6429396"/>
            <a:ext cx="9144000" cy="1057276"/>
          </a:xfrm>
          <a:prstGeom prst="double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 – Ё после шипящих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Часть слова?</a:t>
            </a:r>
          </a:p>
          <a:p>
            <a:pPr marL="514350" indent="-514350">
              <a:buAutoNum type="arabicPeriod"/>
            </a:pPr>
            <a:r>
              <a:rPr lang="ru-RU" dirty="0" smtClean="0"/>
              <a:t>В          подбираем проверочное слово</a:t>
            </a:r>
          </a:p>
          <a:p>
            <a:pPr marL="514350" indent="-514350">
              <a:buNone/>
            </a:pPr>
            <a:r>
              <a:rPr lang="ru-RU" dirty="0" smtClean="0"/>
              <a:t>                  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/чередуется с</a:t>
            </a:r>
            <a:r>
              <a:rPr lang="en-US" dirty="0" smtClean="0"/>
              <a:t> </a:t>
            </a:r>
            <a:r>
              <a:rPr lang="ru-RU" dirty="0" smtClean="0"/>
              <a:t> Е                    О/нет слова с Е</a:t>
            </a:r>
          </a:p>
          <a:p>
            <a:pPr marL="514350" indent="-514350">
              <a:buNone/>
            </a:pPr>
            <a:r>
              <a:rPr lang="ru-RU" dirty="0" smtClean="0"/>
              <a:t>      </a:t>
            </a:r>
            <a:r>
              <a:rPr lang="ru-RU" sz="2800" i="1" dirty="0" smtClean="0">
                <a:solidFill>
                  <a:srgbClr val="002060"/>
                </a:solidFill>
              </a:rPr>
              <a:t>(ч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рный – ч</a:t>
            </a:r>
            <a:r>
              <a:rPr lang="ru-RU" sz="2800" i="1" dirty="0" smtClean="0">
                <a:solidFill>
                  <a:srgbClr val="FF0000"/>
                </a:solidFill>
              </a:rPr>
              <a:t>е</a:t>
            </a:r>
            <a:r>
              <a:rPr lang="ru-RU" sz="2800" i="1" dirty="0" smtClean="0">
                <a:solidFill>
                  <a:srgbClr val="002060"/>
                </a:solidFill>
              </a:rPr>
              <a:t>рнеть,                       (ш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  <a:r>
              <a:rPr lang="ru-RU" sz="2800" i="1" dirty="0" smtClean="0">
                <a:solidFill>
                  <a:srgbClr val="002060"/>
                </a:solidFill>
              </a:rPr>
              <a:t>в, трущ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  <a:r>
              <a:rPr lang="ru-RU" sz="2800" i="1" dirty="0" smtClean="0">
                <a:solidFill>
                  <a:srgbClr val="002060"/>
                </a:solidFill>
              </a:rPr>
              <a:t>бы,     </a:t>
            </a:r>
            <a:r>
              <a:rPr lang="en-US" sz="2800" i="1" dirty="0" smtClean="0">
                <a:solidFill>
                  <a:srgbClr val="002060"/>
                </a:solidFill>
              </a:rPr>
              <a:t>          </a:t>
            </a:r>
            <a:r>
              <a:rPr lang="ru-RU" sz="2800" i="1" dirty="0" smtClean="0">
                <a:solidFill>
                  <a:srgbClr val="002060"/>
                </a:solidFill>
              </a:rPr>
              <a:t>ж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сткий – ж</a:t>
            </a:r>
            <a:r>
              <a:rPr lang="ru-RU" sz="2800" i="1" dirty="0" smtClean="0">
                <a:solidFill>
                  <a:srgbClr val="FF0000"/>
                </a:solidFill>
              </a:rPr>
              <a:t>е</a:t>
            </a:r>
            <a:r>
              <a:rPr lang="ru-RU" sz="2800" i="1" dirty="0" smtClean="0">
                <a:solidFill>
                  <a:srgbClr val="002060"/>
                </a:solidFill>
              </a:rPr>
              <a:t>сть                           крыж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  <a:r>
              <a:rPr lang="ru-RU" sz="2800" i="1" dirty="0" smtClean="0">
                <a:solidFill>
                  <a:srgbClr val="002060"/>
                </a:solidFill>
              </a:rPr>
              <a:t>вник, ш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  <a:r>
              <a:rPr lang="ru-RU" sz="2800" i="1" dirty="0" smtClean="0">
                <a:solidFill>
                  <a:srgbClr val="002060"/>
                </a:solidFill>
              </a:rPr>
              <a:t>рох)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                                                                 + иноязычные слова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                                                                  (ш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  <a:r>
              <a:rPr lang="ru-RU" sz="2800" i="1" dirty="0" smtClean="0">
                <a:solidFill>
                  <a:srgbClr val="002060"/>
                </a:solidFill>
              </a:rPr>
              <a:t>ссе, ч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  <a:r>
              <a:rPr lang="ru-RU" sz="2800" i="1" dirty="0" smtClean="0">
                <a:solidFill>
                  <a:srgbClr val="002060"/>
                </a:solidFill>
              </a:rPr>
              <a:t>порный)</a:t>
            </a:r>
          </a:p>
          <a:p>
            <a:pPr marL="514350" indent="-514350">
              <a:buAutoNum type="arabicPeriod" startAt="2"/>
            </a:pPr>
            <a:r>
              <a:rPr lang="ru-RU" dirty="0" smtClean="0"/>
              <a:t>В       или        </a:t>
            </a:r>
            <a:r>
              <a:rPr lang="en-US" dirty="0" smtClean="0"/>
              <a:t> </a:t>
            </a:r>
            <a:r>
              <a:rPr lang="ru-RU" dirty="0" smtClean="0"/>
              <a:t>сущ., </a:t>
            </a:r>
            <a:r>
              <a:rPr lang="ru-RU" dirty="0" err="1" smtClean="0"/>
              <a:t>прилаг</a:t>
            </a:r>
            <a:r>
              <a:rPr lang="ru-RU" dirty="0" smtClean="0"/>
              <a:t>., наречий –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 </a:t>
            </a:r>
            <a:r>
              <a:rPr lang="ru-RU" sz="1600" dirty="0" smtClean="0"/>
              <a:t>под ударением</a:t>
            </a:r>
          </a:p>
          <a:p>
            <a:pPr marL="514350" indent="-514350">
              <a:buNone/>
            </a:pPr>
            <a:r>
              <a:rPr lang="ru-RU" sz="1600" dirty="0" smtClean="0"/>
              <a:t>                                                                                                                                                         </a:t>
            </a:r>
            <a:r>
              <a:rPr lang="ru-RU" dirty="0" smtClean="0"/>
              <a:t>Е</a:t>
            </a:r>
            <a:r>
              <a:rPr lang="ru-RU" sz="1600" dirty="0" smtClean="0"/>
              <a:t>  без ударения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    </a:t>
            </a:r>
            <a:r>
              <a:rPr lang="ru-RU" sz="2800" i="1" dirty="0" smtClean="0">
                <a:solidFill>
                  <a:srgbClr val="002060"/>
                </a:solidFill>
              </a:rPr>
              <a:t>(каблуч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  <a:r>
              <a:rPr lang="ru-RU" sz="2800" i="1" dirty="0" smtClean="0">
                <a:solidFill>
                  <a:srgbClr val="002060"/>
                </a:solidFill>
              </a:rPr>
              <a:t>к, бельч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  <a:r>
              <a:rPr lang="ru-RU" sz="2800" i="1" dirty="0" smtClean="0">
                <a:solidFill>
                  <a:srgbClr val="002060"/>
                </a:solidFill>
              </a:rPr>
              <a:t>нок, холщ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  <a:r>
              <a:rPr lang="ru-RU" sz="2800" i="1" dirty="0" smtClean="0">
                <a:solidFill>
                  <a:srgbClr val="002060"/>
                </a:solidFill>
              </a:rPr>
              <a:t>вый, врач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  <a:r>
              <a:rPr lang="ru-RU" sz="2800" i="1" dirty="0" smtClean="0">
                <a:solidFill>
                  <a:srgbClr val="002060"/>
                </a:solidFill>
              </a:rPr>
              <a:t>м, горяч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       </a:t>
            </a:r>
            <a:r>
              <a:rPr lang="ru-RU" sz="2800" i="1" dirty="0" smtClean="0">
                <a:solidFill>
                  <a:srgbClr val="002060"/>
                </a:solidFill>
              </a:rPr>
              <a:t>товарищ</a:t>
            </a:r>
            <a:r>
              <a:rPr lang="ru-RU" sz="2800" i="1" dirty="0" smtClean="0">
                <a:solidFill>
                  <a:srgbClr val="FF0000"/>
                </a:solidFill>
              </a:rPr>
              <a:t>е</a:t>
            </a:r>
            <a:r>
              <a:rPr lang="ru-RU" sz="2800" i="1" dirty="0" smtClean="0">
                <a:solidFill>
                  <a:srgbClr val="002060"/>
                </a:solidFill>
              </a:rPr>
              <a:t>м, горяч</a:t>
            </a:r>
            <a:r>
              <a:rPr lang="ru-RU" sz="2800" i="1" dirty="0" smtClean="0">
                <a:solidFill>
                  <a:srgbClr val="FF0000"/>
                </a:solidFill>
              </a:rPr>
              <a:t>е</a:t>
            </a:r>
            <a:r>
              <a:rPr lang="ru-RU" sz="2800" i="1" dirty="0" smtClean="0">
                <a:solidFill>
                  <a:srgbClr val="002060"/>
                </a:solidFill>
              </a:rPr>
              <a:t>й, плюш</a:t>
            </a:r>
            <a:r>
              <a:rPr lang="ru-RU" sz="2800" i="1" dirty="0" smtClean="0">
                <a:solidFill>
                  <a:srgbClr val="FF0000"/>
                </a:solidFill>
              </a:rPr>
              <a:t>е</a:t>
            </a:r>
            <a:r>
              <a:rPr lang="ru-RU" sz="2800" i="1" dirty="0" smtClean="0">
                <a:solidFill>
                  <a:srgbClr val="002060"/>
                </a:solidFill>
              </a:rPr>
              <a:t>вый)</a:t>
            </a:r>
          </a:p>
          <a:p>
            <a:pPr marL="514350" indent="-514350">
              <a:buAutoNum type="arabicPeriod" startAt="3"/>
            </a:pPr>
            <a:r>
              <a:rPr lang="ru-RU" dirty="0" smtClean="0"/>
              <a:t>В         или         </a:t>
            </a:r>
            <a:r>
              <a:rPr lang="en-US" dirty="0" smtClean="0"/>
              <a:t> </a:t>
            </a:r>
            <a:r>
              <a:rPr lang="ru-RU" dirty="0" smtClean="0"/>
              <a:t>глагола     --      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, Е</a:t>
            </a:r>
          </a:p>
          <a:p>
            <a:pPr marL="514350" indent="-514350">
              <a:buNone/>
            </a:pPr>
            <a:r>
              <a:rPr lang="ru-RU" dirty="0" smtClean="0"/>
              <a:t>     </a:t>
            </a:r>
            <a:r>
              <a:rPr lang="ru-RU" sz="2800" i="1" dirty="0" smtClean="0">
                <a:solidFill>
                  <a:srgbClr val="002060"/>
                </a:solidFill>
              </a:rPr>
              <a:t>(испеч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м, испеч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шь, испеч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те,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    раскорч</a:t>
            </a:r>
            <a:r>
              <a:rPr lang="ru-RU" sz="2800" i="1" dirty="0" smtClean="0">
                <a:solidFill>
                  <a:srgbClr val="FF0000"/>
                </a:solidFill>
              </a:rPr>
              <a:t>е</a:t>
            </a:r>
            <a:r>
              <a:rPr lang="ru-RU" sz="2800" i="1" dirty="0" smtClean="0">
                <a:solidFill>
                  <a:srgbClr val="002060"/>
                </a:solidFill>
              </a:rPr>
              <a:t>вать =</a:t>
            </a:r>
            <a:r>
              <a:rPr lang="en-US" sz="2800" i="1" dirty="0" smtClean="0">
                <a:solidFill>
                  <a:srgbClr val="002060"/>
                </a:solidFill>
              </a:rPr>
              <a:t>&gt;</a:t>
            </a:r>
            <a:r>
              <a:rPr lang="ru-RU" sz="2800" i="1" dirty="0" smtClean="0">
                <a:solidFill>
                  <a:srgbClr val="002060"/>
                </a:solidFill>
              </a:rPr>
              <a:t> раскорч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вывать, раскорч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вка)</a:t>
            </a:r>
            <a:endParaRPr lang="ru-RU" dirty="0" smtClean="0"/>
          </a:p>
          <a:p>
            <a:pPr marL="514350" indent="-514350">
              <a:buNone/>
            </a:pPr>
            <a:r>
              <a:rPr lang="ru-RU" sz="2800" dirty="0" smtClean="0"/>
              <a:t>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3500438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Арка 4"/>
          <p:cNvSpPr/>
          <p:nvPr/>
        </p:nvSpPr>
        <p:spPr>
          <a:xfrm>
            <a:off x="857224" y="1142984"/>
            <a:ext cx="642942" cy="71438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Диагональная полоса 10"/>
          <p:cNvSpPr/>
          <p:nvPr/>
        </p:nvSpPr>
        <p:spPr>
          <a:xfrm rot="11188892">
            <a:off x="810888" y="3342803"/>
            <a:ext cx="235543" cy="45814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Диагональная полоса 11"/>
          <p:cNvSpPr/>
          <p:nvPr/>
        </p:nvSpPr>
        <p:spPr>
          <a:xfrm rot="16614795">
            <a:off x="1028427" y="3415045"/>
            <a:ext cx="383789" cy="322475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3108" y="5072074"/>
            <a:ext cx="50006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иагональная полоса 13"/>
          <p:cNvSpPr/>
          <p:nvPr/>
        </p:nvSpPr>
        <p:spPr>
          <a:xfrm rot="10800000">
            <a:off x="857224" y="5000636"/>
            <a:ext cx="271458" cy="35719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Диагональная полоса 14"/>
          <p:cNvSpPr/>
          <p:nvPr/>
        </p:nvSpPr>
        <p:spPr>
          <a:xfrm rot="16200000">
            <a:off x="1107257" y="5036355"/>
            <a:ext cx="357190" cy="28575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 - Ё после шипящих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В           причастий  -  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НН, 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Н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2800" i="1" dirty="0" smtClean="0">
                <a:solidFill>
                  <a:srgbClr val="002060"/>
                </a:solidFill>
              </a:rPr>
              <a:t>(увлеч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нный, увлеч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нность, увлеч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н)</a:t>
            </a:r>
          </a:p>
          <a:p>
            <a:pPr>
              <a:buNone/>
            </a:pPr>
            <a:r>
              <a:rPr lang="ru-RU" dirty="0" smtClean="0"/>
              <a:t>5. В             -   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Р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sz="2800" i="1" dirty="0" smtClean="0">
                <a:solidFill>
                  <a:srgbClr val="002060"/>
                </a:solidFill>
              </a:rPr>
              <a:t>(ухаж</a:t>
            </a:r>
            <a:r>
              <a:rPr lang="ru-RU" sz="2800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р, тренаж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р, дириж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р)</a:t>
            </a:r>
          </a:p>
          <a:p>
            <a:pPr>
              <a:buNone/>
            </a:pPr>
            <a:r>
              <a:rPr lang="ru-RU" dirty="0" smtClean="0"/>
              <a:t>6. Корень  -Ж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Г-   в существительных </a:t>
            </a:r>
            <a:r>
              <a:rPr lang="ru-RU" sz="2800" i="1" dirty="0" smtClean="0">
                <a:solidFill>
                  <a:srgbClr val="002060"/>
                </a:solidFill>
              </a:rPr>
              <a:t>(сильный ож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  <a:r>
              <a:rPr lang="ru-RU" sz="2800" i="1" dirty="0" smtClean="0">
                <a:solidFill>
                  <a:srgbClr val="002060"/>
                </a:solidFill>
              </a:rPr>
              <a:t>г, 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                                                                         совершил подж</a:t>
            </a:r>
            <a:r>
              <a:rPr lang="ru-RU" sz="2800" i="1" dirty="0" smtClean="0">
                <a:solidFill>
                  <a:srgbClr val="FF0000"/>
                </a:solidFill>
              </a:rPr>
              <a:t>о</a:t>
            </a:r>
            <a:r>
              <a:rPr lang="ru-RU" sz="2800" i="1" dirty="0" smtClean="0">
                <a:solidFill>
                  <a:srgbClr val="002060"/>
                </a:solidFill>
              </a:rPr>
              <a:t>г)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                     </a:t>
            </a:r>
            <a:r>
              <a:rPr lang="ru-RU" dirty="0" smtClean="0"/>
              <a:t>-Ж</a:t>
            </a:r>
            <a:r>
              <a:rPr lang="ru-RU" b="1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Г-    в глаголах                 </a:t>
            </a:r>
            <a:r>
              <a:rPr lang="ru-RU" sz="2800" i="1" dirty="0" smtClean="0">
                <a:solidFill>
                  <a:srgbClr val="002060"/>
                </a:solidFill>
              </a:rPr>
              <a:t>(ож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г руку,   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                                                                          подж</a:t>
            </a:r>
            <a:r>
              <a:rPr lang="ru-RU" sz="2800" i="1" dirty="0" smtClean="0">
                <a:solidFill>
                  <a:srgbClr val="FF0000"/>
                </a:solidFill>
              </a:rPr>
              <a:t>ё</a:t>
            </a:r>
            <a:r>
              <a:rPr lang="ru-RU" sz="2800" i="1" dirty="0" smtClean="0">
                <a:solidFill>
                  <a:srgbClr val="002060"/>
                </a:solidFill>
              </a:rPr>
              <a:t>г дрова)</a:t>
            </a:r>
          </a:p>
          <a:p>
            <a:pPr>
              <a:buNone/>
            </a:pPr>
            <a:r>
              <a:rPr lang="ru-RU" dirty="0" smtClean="0"/>
              <a:t>7.</a:t>
            </a:r>
            <a:r>
              <a:rPr lang="ru-RU" i="1" dirty="0" smtClean="0">
                <a:solidFill>
                  <a:srgbClr val="FF0000"/>
                </a:solidFill>
              </a:rPr>
              <a:t> ЗАПОМНИ</a:t>
            </a:r>
            <a:r>
              <a:rPr lang="ru-RU" dirty="0" smtClean="0"/>
              <a:t>: уч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ба, тяж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лый, ещ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, о ч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м, </a:t>
            </a:r>
          </a:p>
          <a:p>
            <a:pPr>
              <a:buNone/>
            </a:pPr>
            <a:r>
              <a:rPr lang="ru-RU" dirty="0" smtClean="0"/>
              <a:t>                        корень  -ч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т- :уч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т, зач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т, напереч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т… </a:t>
            </a:r>
            <a:endParaRPr lang="ru-RU" dirty="0"/>
          </a:p>
        </p:txBody>
      </p:sp>
      <p:sp>
        <p:nvSpPr>
          <p:cNvPr id="4" name="Диагональная полоса 3"/>
          <p:cNvSpPr/>
          <p:nvPr/>
        </p:nvSpPr>
        <p:spPr>
          <a:xfrm rot="16200000">
            <a:off x="1142976" y="1000108"/>
            <a:ext cx="500066" cy="50006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Диагональная полоса 4"/>
          <p:cNvSpPr/>
          <p:nvPr/>
        </p:nvSpPr>
        <p:spPr>
          <a:xfrm rot="10800000">
            <a:off x="642910" y="1000108"/>
            <a:ext cx="485772" cy="50006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Диагональная полоса 5"/>
          <p:cNvSpPr/>
          <p:nvPr/>
        </p:nvSpPr>
        <p:spPr>
          <a:xfrm rot="16200000">
            <a:off x="1357290" y="2143116"/>
            <a:ext cx="500066" cy="50006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Диагональная полоса 6"/>
          <p:cNvSpPr/>
          <p:nvPr/>
        </p:nvSpPr>
        <p:spPr>
          <a:xfrm rot="10800000">
            <a:off x="857224" y="2143116"/>
            <a:ext cx="485772" cy="50006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Н – НН в суффиксах</a:t>
            </a:r>
            <a:br>
              <a:rPr lang="ru-RU" dirty="0" smtClean="0"/>
            </a:br>
            <a:r>
              <a:rPr lang="ru-RU" sz="4000" dirty="0" smtClean="0"/>
              <a:t>прилагательных, причастий и наречий.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66"/>
                </a:solidFill>
              </a:rPr>
              <a:t>Полные </a:t>
            </a:r>
            <a:r>
              <a:rPr lang="ru-RU" b="1" i="1" u="sng" dirty="0" smtClean="0">
                <a:solidFill>
                  <a:srgbClr val="FF0066"/>
                </a:solidFill>
              </a:rPr>
              <a:t>неотглагольные</a:t>
            </a:r>
            <a:r>
              <a:rPr lang="ru-RU" b="1" i="1" dirty="0" smtClean="0">
                <a:solidFill>
                  <a:srgbClr val="FF0066"/>
                </a:solidFill>
              </a:rPr>
              <a:t> прилагательные.</a:t>
            </a:r>
          </a:p>
          <a:p>
            <a:pPr marL="514350" indent="-514350">
              <a:buAutoNum type="arabicPeriod"/>
            </a:pPr>
            <a:r>
              <a:rPr lang="ru-RU" dirty="0" smtClean="0"/>
              <a:t>      НН           НН        </a:t>
            </a:r>
            <a:r>
              <a:rPr lang="ru-RU" sz="2800" i="1" dirty="0" smtClean="0">
                <a:solidFill>
                  <a:srgbClr val="002060"/>
                </a:solidFill>
              </a:rPr>
              <a:t>(каме</a:t>
            </a:r>
            <a:r>
              <a:rPr lang="ru-RU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ый, стари</a:t>
            </a:r>
            <a:r>
              <a:rPr lang="ru-RU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ый)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ИН   (</a:t>
            </a:r>
            <a:r>
              <a:rPr lang="ru-RU" sz="2000" dirty="0" smtClean="0"/>
              <a:t>в значении: </a:t>
            </a:r>
            <a:r>
              <a:rPr lang="ru-RU" sz="2000" i="1" dirty="0" smtClean="0"/>
              <a:t>относящийся к…)     </a:t>
            </a:r>
            <a:r>
              <a:rPr lang="ru-RU" sz="2800" dirty="0" smtClean="0"/>
              <a:t> </a:t>
            </a:r>
            <a:r>
              <a:rPr lang="ru-RU" sz="2800" i="1" dirty="0" smtClean="0">
                <a:solidFill>
                  <a:srgbClr val="002060"/>
                </a:solidFill>
              </a:rPr>
              <a:t>(кур</a:t>
            </a:r>
            <a:r>
              <a:rPr lang="ru-RU" i="1" dirty="0" smtClean="0">
                <a:solidFill>
                  <a:srgbClr val="002060"/>
                </a:solidFill>
              </a:rPr>
              <a:t>и</a:t>
            </a:r>
            <a:r>
              <a:rPr lang="ru-RU" i="1" dirty="0" smtClean="0">
                <a:solidFill>
                  <a:srgbClr val="FF0000"/>
                </a:solidFill>
              </a:rPr>
              <a:t>н</a:t>
            </a:r>
            <a:r>
              <a:rPr lang="ru-RU" sz="2800" i="1" dirty="0" smtClean="0">
                <a:solidFill>
                  <a:srgbClr val="002060"/>
                </a:solidFill>
              </a:rPr>
              <a:t>ый, журавл</a:t>
            </a:r>
            <a:r>
              <a:rPr lang="ru-RU" i="1" dirty="0" smtClean="0">
                <a:solidFill>
                  <a:srgbClr val="002060"/>
                </a:solidFill>
              </a:rPr>
              <a:t>и</a:t>
            </a:r>
            <a:r>
              <a:rPr lang="ru-RU" i="1" dirty="0" smtClean="0">
                <a:solidFill>
                  <a:srgbClr val="FF0000"/>
                </a:solidFill>
              </a:rPr>
              <a:t>н</a:t>
            </a:r>
            <a:r>
              <a:rPr lang="ru-RU" sz="2800" i="1" dirty="0" smtClean="0">
                <a:solidFill>
                  <a:srgbClr val="002060"/>
                </a:solidFill>
              </a:rPr>
              <a:t>ый)</a:t>
            </a:r>
          </a:p>
          <a:p>
            <a:pPr marL="514350" indent="-514350">
              <a:buAutoNum type="arabicPeriod"/>
            </a:pPr>
            <a:r>
              <a:rPr lang="ru-RU" dirty="0" smtClean="0"/>
              <a:t>АН/ЯН (</a:t>
            </a:r>
            <a:r>
              <a:rPr lang="ru-RU" sz="2000" dirty="0" smtClean="0"/>
              <a:t>в значении: </a:t>
            </a:r>
            <a:r>
              <a:rPr lang="ru-RU" sz="2000" i="1" dirty="0" smtClean="0"/>
              <a:t>сделанный из…)  </a:t>
            </a:r>
            <a:r>
              <a:rPr lang="ru-RU" sz="2800" i="1" dirty="0" smtClean="0">
                <a:solidFill>
                  <a:srgbClr val="002060"/>
                </a:solidFill>
              </a:rPr>
              <a:t>(серебр</a:t>
            </a:r>
            <a:r>
              <a:rPr lang="ru-RU" i="1" dirty="0" smtClean="0">
                <a:solidFill>
                  <a:srgbClr val="002060"/>
                </a:solidFill>
              </a:rPr>
              <a:t>я</a:t>
            </a:r>
            <a:r>
              <a:rPr lang="ru-RU" i="1" dirty="0" smtClean="0">
                <a:solidFill>
                  <a:srgbClr val="FF0000"/>
                </a:solidFill>
              </a:rPr>
              <a:t>н</a:t>
            </a:r>
            <a:r>
              <a:rPr lang="ru-RU" sz="2800" i="1" dirty="0" smtClean="0">
                <a:solidFill>
                  <a:srgbClr val="002060"/>
                </a:solidFill>
              </a:rPr>
              <a:t>ый, кож</a:t>
            </a:r>
            <a:r>
              <a:rPr lang="ru-RU" i="1" dirty="0" smtClean="0">
                <a:solidFill>
                  <a:srgbClr val="002060"/>
                </a:solidFill>
              </a:rPr>
              <a:t>а</a:t>
            </a:r>
            <a:r>
              <a:rPr lang="ru-RU" i="1" dirty="0" smtClean="0">
                <a:solidFill>
                  <a:srgbClr val="FF0000"/>
                </a:solidFill>
              </a:rPr>
              <a:t>н</a:t>
            </a:r>
            <a:r>
              <a:rPr lang="ru-RU" sz="2800" i="1" dirty="0" smtClean="0">
                <a:solidFill>
                  <a:srgbClr val="002060"/>
                </a:solidFill>
              </a:rPr>
              <a:t>ый)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Исключения: </a:t>
            </a:r>
            <a:r>
              <a:rPr lang="ru-RU" sz="2800" i="1" dirty="0" smtClean="0">
                <a:solidFill>
                  <a:srgbClr val="FF0000"/>
                </a:solidFill>
              </a:rPr>
              <a:t>стекл</a:t>
            </a:r>
            <a:r>
              <a:rPr lang="ru-RU" i="1" dirty="0" smtClean="0">
                <a:solidFill>
                  <a:srgbClr val="FF0000"/>
                </a:solidFill>
              </a:rPr>
              <a:t>я</a:t>
            </a:r>
            <a:r>
              <a:rPr lang="ru-RU" i="1" dirty="0" smtClean="0">
                <a:solidFill>
                  <a:srgbClr val="002060"/>
                </a:solidFill>
              </a:rPr>
              <a:t>нн</a:t>
            </a:r>
            <a:r>
              <a:rPr lang="ru-RU" sz="2800" i="1" dirty="0" smtClean="0">
                <a:solidFill>
                  <a:srgbClr val="FF0000"/>
                </a:solidFill>
              </a:rPr>
              <a:t>ый, олов</a:t>
            </a:r>
            <a:r>
              <a:rPr lang="ru-RU" i="1" dirty="0" smtClean="0">
                <a:solidFill>
                  <a:srgbClr val="FF0000"/>
                </a:solidFill>
              </a:rPr>
              <a:t>я</a:t>
            </a:r>
            <a:r>
              <a:rPr lang="ru-RU" i="1" dirty="0" smtClean="0">
                <a:solidFill>
                  <a:srgbClr val="002060"/>
                </a:solidFill>
              </a:rPr>
              <a:t>нн</a:t>
            </a:r>
            <a:r>
              <a:rPr lang="ru-RU" sz="2800" i="1" dirty="0" smtClean="0">
                <a:solidFill>
                  <a:srgbClr val="FF0000"/>
                </a:solidFill>
              </a:rPr>
              <a:t>ый, дерев</a:t>
            </a:r>
            <a:r>
              <a:rPr lang="ru-RU" i="1" dirty="0" smtClean="0">
                <a:solidFill>
                  <a:srgbClr val="FF0000"/>
                </a:solidFill>
              </a:rPr>
              <a:t>я</a:t>
            </a:r>
            <a:r>
              <a:rPr lang="ru-RU" i="1" dirty="0" smtClean="0">
                <a:solidFill>
                  <a:srgbClr val="002060"/>
                </a:solidFill>
              </a:rPr>
              <a:t>нн</a:t>
            </a:r>
            <a:r>
              <a:rPr lang="ru-RU" sz="2800" i="1" dirty="0" smtClean="0">
                <a:solidFill>
                  <a:srgbClr val="FF0000"/>
                </a:solidFill>
              </a:rPr>
              <a:t>ый</a:t>
            </a:r>
          </a:p>
          <a:p>
            <a:pPr marL="514350" indent="-514350">
              <a:buAutoNum type="arabicPeriod" startAt="4"/>
            </a:pPr>
            <a:r>
              <a:rPr lang="ru-RU" dirty="0" smtClean="0"/>
              <a:t>ЕНН      </a:t>
            </a:r>
            <a:r>
              <a:rPr lang="ru-RU" sz="2800" i="1" dirty="0" smtClean="0">
                <a:solidFill>
                  <a:srgbClr val="002060"/>
                </a:solidFill>
              </a:rPr>
              <a:t>(плам</a:t>
            </a:r>
            <a:r>
              <a:rPr lang="ru-RU" i="1" dirty="0" smtClean="0">
                <a:solidFill>
                  <a:srgbClr val="002060"/>
                </a:solidFill>
              </a:rPr>
              <a:t>е</a:t>
            </a:r>
            <a:r>
              <a:rPr lang="ru-RU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ый, искусств</a:t>
            </a:r>
            <a:r>
              <a:rPr lang="ru-RU" i="1" dirty="0" smtClean="0">
                <a:solidFill>
                  <a:srgbClr val="002060"/>
                </a:solidFill>
              </a:rPr>
              <a:t>е</a:t>
            </a:r>
            <a:r>
              <a:rPr lang="ru-RU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ый, комисси</a:t>
            </a:r>
            <a:r>
              <a:rPr lang="ru-RU" i="1" dirty="0" smtClean="0">
                <a:solidFill>
                  <a:srgbClr val="002060"/>
                </a:solidFill>
              </a:rPr>
              <a:t>о</a:t>
            </a:r>
            <a:r>
              <a:rPr lang="ru-RU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ый)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Исключение: </a:t>
            </a:r>
            <a:r>
              <a:rPr lang="ru-RU" sz="2800" i="1" dirty="0" smtClean="0">
                <a:solidFill>
                  <a:srgbClr val="FF0000"/>
                </a:solidFill>
              </a:rPr>
              <a:t>ветр</a:t>
            </a:r>
            <a:r>
              <a:rPr lang="ru-RU" i="1" dirty="0" smtClean="0">
                <a:solidFill>
                  <a:srgbClr val="FF0000"/>
                </a:solidFill>
              </a:rPr>
              <a:t>е</a:t>
            </a:r>
            <a:r>
              <a:rPr lang="ru-RU" i="1" dirty="0" smtClean="0">
                <a:solidFill>
                  <a:srgbClr val="002060"/>
                </a:solidFill>
              </a:rPr>
              <a:t>н</a:t>
            </a:r>
            <a:r>
              <a:rPr lang="ru-RU" sz="2800" i="1" dirty="0" smtClean="0">
                <a:solidFill>
                  <a:srgbClr val="FF0000"/>
                </a:solidFill>
              </a:rPr>
              <a:t>ый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          Но: безветр</a:t>
            </a:r>
            <a:r>
              <a:rPr lang="ru-RU" i="1" dirty="0" smtClean="0">
                <a:solidFill>
                  <a:srgbClr val="002060"/>
                </a:solidFill>
              </a:rPr>
              <a:t>е</a:t>
            </a:r>
            <a:r>
              <a:rPr lang="ru-RU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ый, обветр</a:t>
            </a:r>
            <a:r>
              <a:rPr lang="ru-RU" i="1" dirty="0" smtClean="0">
                <a:solidFill>
                  <a:srgbClr val="002060"/>
                </a:solidFill>
              </a:rPr>
              <a:t>е</a:t>
            </a:r>
            <a:r>
              <a:rPr lang="ru-RU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ый, заветр</a:t>
            </a:r>
            <a:r>
              <a:rPr lang="ru-RU" i="1" dirty="0" smtClean="0">
                <a:solidFill>
                  <a:srgbClr val="002060"/>
                </a:solidFill>
              </a:rPr>
              <a:t>е</a:t>
            </a:r>
            <a:r>
              <a:rPr lang="ru-RU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ый…</a:t>
            </a:r>
            <a:endParaRPr lang="ru-RU" dirty="0"/>
          </a:p>
        </p:txBody>
      </p:sp>
      <p:sp>
        <p:nvSpPr>
          <p:cNvPr id="4" name="Дуга 3"/>
          <p:cNvSpPr/>
          <p:nvPr/>
        </p:nvSpPr>
        <p:spPr>
          <a:xfrm>
            <a:off x="428596" y="1714488"/>
            <a:ext cx="914400" cy="357190"/>
          </a:xfrm>
          <a:prstGeom prst="arc">
            <a:avLst>
              <a:gd name="adj1" fmla="val 1631268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уга 4"/>
          <p:cNvSpPr/>
          <p:nvPr/>
        </p:nvSpPr>
        <p:spPr>
          <a:xfrm rot="16966991">
            <a:off x="646757" y="1572432"/>
            <a:ext cx="586299" cy="91558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1428728" y="164305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1643042" y="164305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71736" y="171448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357422" y="1714488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000364" y="1714488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3214678" y="1714488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уга 29"/>
          <p:cNvSpPr/>
          <p:nvPr/>
        </p:nvSpPr>
        <p:spPr>
          <a:xfrm rot="19415019">
            <a:off x="3755177" y="1876150"/>
            <a:ext cx="1279812" cy="103855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5072066" y="185736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964909" y="1821645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6750859" y="1821645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6607983" y="1821645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H="1">
            <a:off x="7000892" y="185736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929454" y="185736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6200000" flipH="1">
            <a:off x="821505" y="232171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607191" y="2321711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5857884" y="235743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5643570" y="235743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16200000" flipH="1">
            <a:off x="8001024" y="235743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8001024" y="2357430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7822429" y="239314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6500826" y="300037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>
            <a:off x="6357950" y="300037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8072462" y="300037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>
            <a:off x="7929586" y="300037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6200000" flipH="1">
            <a:off x="857224" y="292893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>
            <a:off x="714348" y="292893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 rot="16200000" flipH="1">
            <a:off x="1500166" y="292893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1357290" y="292893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928662" y="407194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rot="10800000" flipV="1">
            <a:off x="714348" y="407194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3000364" y="4143380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rot="10800000" flipV="1">
            <a:off x="2786050" y="414338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5715008" y="414338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rot="10800000" flipV="1">
            <a:off x="5500694" y="414338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8143900" y="4143380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 rot="10800000" flipV="1">
            <a:off x="7929586" y="4143380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3286116" y="535782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10800000" flipV="1">
            <a:off x="3071802" y="535782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единительная линия 142"/>
          <p:cNvCxnSpPr/>
          <p:nvPr/>
        </p:nvCxnSpPr>
        <p:spPr>
          <a:xfrm>
            <a:off x="5643570" y="535782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rot="10800000" flipV="1">
            <a:off x="5429256" y="535782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>
            <a:off x="8001024" y="535782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 rot="10800000" flipV="1">
            <a:off x="7786710" y="535782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191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Н – НН в суффиксах           прилагательных, причастий, наречий.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C00FF"/>
                </a:solidFill>
              </a:rPr>
              <a:t>Полные причастия и отглагольные прилагательные.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       НН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Есть приставка (кроме НЕ):   </a:t>
            </a:r>
            <a:r>
              <a:rPr lang="ru-RU" sz="2800" i="1" u="sng" dirty="0" smtClean="0">
                <a:solidFill>
                  <a:srgbClr val="002060"/>
                </a:solidFill>
              </a:rPr>
              <a:t>рас</a:t>
            </a:r>
            <a:r>
              <a:rPr lang="ru-RU" sz="2800" i="1" dirty="0" smtClean="0">
                <a:solidFill>
                  <a:srgbClr val="002060"/>
                </a:solidFill>
              </a:rPr>
              <a:t>краше</a:t>
            </a:r>
            <a:r>
              <a:rPr lang="ru-RU" sz="2800" b="1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Есть суффикс  -</a:t>
            </a:r>
            <a:r>
              <a:rPr lang="ru-RU" sz="2800" dirty="0" err="1" smtClean="0"/>
              <a:t>ова</a:t>
            </a:r>
            <a:r>
              <a:rPr lang="ru-RU" sz="2800" dirty="0" smtClean="0"/>
              <a:t>- :  </a:t>
            </a:r>
            <a:r>
              <a:rPr lang="ru-RU" sz="2800" i="1" dirty="0" smtClean="0">
                <a:solidFill>
                  <a:srgbClr val="002060"/>
                </a:solidFill>
              </a:rPr>
              <a:t> марин</a:t>
            </a:r>
            <a:r>
              <a:rPr lang="ru-RU" sz="2800" i="1" u="sng" dirty="0" smtClean="0">
                <a:solidFill>
                  <a:srgbClr val="002060"/>
                </a:solidFill>
              </a:rPr>
              <a:t>ова</a:t>
            </a:r>
            <a:r>
              <a:rPr lang="ru-RU" sz="2800" b="1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Есть зависимые слова:  </a:t>
            </a:r>
            <a:r>
              <a:rPr lang="ru-RU" sz="2800" i="1" dirty="0" smtClean="0">
                <a:solidFill>
                  <a:srgbClr val="002060"/>
                </a:solidFill>
              </a:rPr>
              <a:t>краше</a:t>
            </a:r>
            <a:r>
              <a:rPr lang="ru-RU" sz="2800" b="1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ый вчера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Образовано от глагола совершенного вида:</a:t>
            </a:r>
          </a:p>
          <a:p>
            <a:pPr marL="514350" indent="-514350">
              <a:buNone/>
            </a:pPr>
            <a:r>
              <a:rPr lang="ru-RU" sz="2800" dirty="0" smtClean="0"/>
              <a:t>       </a:t>
            </a:r>
            <a:r>
              <a:rPr lang="ru-RU" sz="2800" i="1" dirty="0" smtClean="0">
                <a:solidFill>
                  <a:srgbClr val="002060"/>
                </a:solidFill>
              </a:rPr>
              <a:t>броше</a:t>
            </a:r>
            <a:r>
              <a:rPr lang="ru-RU" sz="2800" b="1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ый </a:t>
            </a:r>
            <a:r>
              <a:rPr lang="ru-RU" sz="2000" i="1" dirty="0" smtClean="0">
                <a:solidFill>
                  <a:srgbClr val="002060"/>
                </a:solidFill>
              </a:rPr>
              <a:t>от глагола </a:t>
            </a:r>
            <a:r>
              <a:rPr lang="ru-RU" sz="2400" i="1" dirty="0" smtClean="0">
                <a:solidFill>
                  <a:srgbClr val="002060"/>
                </a:solidFill>
              </a:rPr>
              <a:t>бросить</a:t>
            </a:r>
            <a:r>
              <a:rPr lang="ru-RU" sz="2000" i="1" dirty="0" smtClean="0">
                <a:solidFill>
                  <a:srgbClr val="002060"/>
                </a:solidFill>
              </a:rPr>
              <a:t>, что сделать? – сов. вид</a:t>
            </a:r>
          </a:p>
          <a:p>
            <a:pPr marL="514350" indent="-514350"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     Исключение: </a:t>
            </a:r>
            <a:r>
              <a:rPr lang="ru-RU" sz="2000" i="1" dirty="0" smtClean="0">
                <a:solidFill>
                  <a:srgbClr val="FF0000"/>
                </a:solidFill>
              </a:rPr>
              <a:t>ран</a:t>
            </a:r>
            <a:r>
              <a:rPr lang="ru-RU" sz="2400" i="1" dirty="0" smtClean="0">
                <a:solidFill>
                  <a:srgbClr val="FF0000"/>
                </a:solidFill>
              </a:rPr>
              <a:t>е</a:t>
            </a:r>
            <a:r>
              <a:rPr lang="ru-RU" sz="2400" i="1" dirty="0" smtClean="0">
                <a:solidFill>
                  <a:srgbClr val="002060"/>
                </a:solidFill>
              </a:rPr>
              <a:t>н</a:t>
            </a:r>
            <a:r>
              <a:rPr lang="ru-RU" sz="2000" i="1" dirty="0" smtClean="0">
                <a:solidFill>
                  <a:srgbClr val="FF0000"/>
                </a:solidFill>
              </a:rPr>
              <a:t>ый</a:t>
            </a:r>
          </a:p>
          <a:p>
            <a:pPr marL="514350" indent="-514350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      Н   </a:t>
            </a:r>
            <a:r>
              <a:rPr lang="ru-RU" dirty="0" smtClean="0"/>
              <a:t>В остальных случаях: </a:t>
            </a:r>
            <a:r>
              <a:rPr lang="ru-RU" sz="2800" i="1" dirty="0" smtClean="0">
                <a:solidFill>
                  <a:srgbClr val="002060"/>
                </a:solidFill>
              </a:rPr>
              <a:t>краше</a:t>
            </a:r>
            <a:r>
              <a:rPr lang="ru-RU" sz="2800" b="1" i="1" dirty="0" smtClean="0">
                <a:solidFill>
                  <a:srgbClr val="FF0000"/>
                </a:solidFill>
              </a:rPr>
              <a:t>н</a:t>
            </a:r>
            <a:r>
              <a:rPr lang="ru-RU" sz="2800" i="1" dirty="0" smtClean="0">
                <a:solidFill>
                  <a:srgbClr val="002060"/>
                </a:solidFill>
              </a:rPr>
              <a:t>ый, некраше</a:t>
            </a:r>
            <a:r>
              <a:rPr lang="ru-RU" sz="2800" b="1" i="1" dirty="0" smtClean="0">
                <a:solidFill>
                  <a:srgbClr val="FF0000"/>
                </a:solidFill>
              </a:rPr>
              <a:t>н</a:t>
            </a:r>
            <a:r>
              <a:rPr lang="ru-RU" sz="2800" i="1" dirty="0" smtClean="0">
                <a:solidFill>
                  <a:srgbClr val="002060"/>
                </a:solidFill>
              </a:rPr>
              <a:t>ый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Слова с </a:t>
            </a:r>
            <a:r>
              <a:rPr lang="ru-RU" sz="2800" i="1" dirty="0" smtClean="0">
                <a:solidFill>
                  <a:srgbClr val="FF0000"/>
                </a:solidFill>
              </a:rPr>
              <a:t>НН</a:t>
            </a:r>
            <a:r>
              <a:rPr lang="ru-RU" sz="2800" i="1" dirty="0" smtClean="0">
                <a:solidFill>
                  <a:srgbClr val="002060"/>
                </a:solidFill>
              </a:rPr>
              <a:t> являются  </a:t>
            </a:r>
            <a:r>
              <a:rPr lang="ru-RU" sz="2800" i="1" u="sng" dirty="0" smtClean="0">
                <a:solidFill>
                  <a:srgbClr val="002060"/>
                </a:solidFill>
              </a:rPr>
              <a:t>причастиями</a:t>
            </a:r>
            <a:r>
              <a:rPr lang="ru-RU" sz="2800" i="1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Слова с </a:t>
            </a:r>
            <a:r>
              <a:rPr lang="ru-RU" sz="2800" i="1" dirty="0" smtClean="0">
                <a:solidFill>
                  <a:srgbClr val="FF0000"/>
                </a:solidFill>
              </a:rPr>
              <a:t>Н</a:t>
            </a:r>
            <a:r>
              <a:rPr lang="ru-RU" sz="2800" i="1" dirty="0" smtClean="0">
                <a:solidFill>
                  <a:srgbClr val="002060"/>
                </a:solidFill>
              </a:rPr>
              <a:t> являются </a:t>
            </a:r>
            <a:r>
              <a:rPr lang="ru-RU" sz="2800" i="1" u="sng" dirty="0" smtClean="0">
                <a:solidFill>
                  <a:srgbClr val="002060"/>
                </a:solidFill>
              </a:rPr>
              <a:t>прилагательными</a:t>
            </a:r>
            <a:r>
              <a:rPr lang="ru-RU" sz="2800" i="1" dirty="0" smtClean="0">
                <a:solidFill>
                  <a:srgbClr val="002060"/>
                </a:solidFill>
              </a:rPr>
              <a:t>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929190" y="221455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322893" y="2250273"/>
            <a:ext cx="7064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29388" y="214311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286512" y="214311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5143504" y="264318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5000628" y="264318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5572132" y="264318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429256" y="264318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286380" y="321468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 flipV="1">
            <a:off x="5072066" y="3214686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643570" y="3286124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715008" y="321468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5400000">
            <a:off x="6429388" y="328612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9900FF"/>
                </a:solidFill>
              </a:rPr>
              <a:t>В кратких причастиях - </a:t>
            </a:r>
            <a:r>
              <a:rPr lang="ru-RU" b="1" i="1" dirty="0" smtClean="0">
                <a:solidFill>
                  <a:srgbClr val="FF0000"/>
                </a:solidFill>
              </a:rPr>
              <a:t>Н</a:t>
            </a:r>
          </a:p>
          <a:p>
            <a:pPr>
              <a:buNone/>
            </a:pPr>
            <a:r>
              <a:rPr lang="ru-RU" sz="1800" i="1" dirty="0" smtClean="0">
                <a:solidFill>
                  <a:srgbClr val="7030A0"/>
                </a:solidFill>
              </a:rPr>
              <a:t>          Семена </a:t>
            </a:r>
            <a:r>
              <a:rPr lang="ru-RU" sz="1800" i="1" dirty="0" err="1" smtClean="0">
                <a:solidFill>
                  <a:srgbClr val="7030A0"/>
                </a:solidFill>
              </a:rPr>
              <a:t>рассея</a:t>
            </a:r>
            <a:r>
              <a:rPr lang="ru-RU" sz="1800" b="1" i="1" u="sng" dirty="0" err="1" smtClean="0">
                <a:solidFill>
                  <a:srgbClr val="FF0000"/>
                </a:solidFill>
              </a:rPr>
              <a:t>Н</a:t>
            </a:r>
            <a:r>
              <a:rPr lang="ru-RU" sz="1800" i="1" dirty="0" err="1" smtClean="0">
                <a:solidFill>
                  <a:srgbClr val="7030A0"/>
                </a:solidFill>
              </a:rPr>
              <a:t>ы</a:t>
            </a:r>
            <a:r>
              <a:rPr lang="ru-RU" sz="1800" i="1" dirty="0" smtClean="0">
                <a:solidFill>
                  <a:srgbClr val="7030A0"/>
                </a:solidFill>
              </a:rPr>
              <a:t>  по полю.</a:t>
            </a:r>
          </a:p>
          <a:p>
            <a:pPr>
              <a:buNone/>
            </a:pPr>
            <a:r>
              <a:rPr lang="ru-RU" sz="2000" b="1" i="1" u="sng" dirty="0" smtClean="0">
                <a:solidFill>
                  <a:srgbClr val="C00000"/>
                </a:solidFill>
              </a:rPr>
              <a:t>Как отличить причастие от прилагательного?</a:t>
            </a:r>
          </a:p>
          <a:p>
            <a:pPr>
              <a:buFont typeface="Wingdings" pitchFamily="2" charset="2"/>
              <a:buChar char="Ø"/>
            </a:pPr>
            <a:r>
              <a:rPr lang="ru-RU" sz="1800" i="1" dirty="0" smtClean="0"/>
              <a:t>Причастие можно заменить глаголом, а прилагательное – полным прилагательным</a:t>
            </a:r>
          </a:p>
          <a:p>
            <a:pPr>
              <a:buFont typeface="Wingdings" pitchFamily="2" charset="2"/>
              <a:buChar char="Ø"/>
            </a:pPr>
            <a:r>
              <a:rPr lang="ru-RU" sz="1800" i="1" dirty="0" smtClean="0"/>
              <a:t>От причастия можно задать вопрос КЕМ? ЧЕМ? А от прилагательного – нельзя.</a:t>
            </a:r>
          </a:p>
          <a:p>
            <a:pPr>
              <a:buFont typeface="Wingdings" pitchFamily="2" charset="2"/>
              <a:buChar char="Ø"/>
            </a:pPr>
            <a:r>
              <a:rPr lang="ru-RU" sz="1800" i="1" dirty="0" smtClean="0"/>
              <a:t>Причастие является словом, употреблённым в переносном значении,                             а прилагательное – словом в прямом значении.</a:t>
            </a:r>
          </a:p>
          <a:p>
            <a:pPr>
              <a:buNone/>
            </a:pPr>
            <a:r>
              <a:rPr lang="ru-RU" dirty="0" smtClean="0">
                <a:solidFill>
                  <a:srgbClr val="9900FF"/>
                </a:solidFill>
              </a:rPr>
              <a:t>В кратких отглагольных прилагательных - </a:t>
            </a:r>
            <a:r>
              <a:rPr lang="ru-RU" b="1" i="1" dirty="0" smtClean="0">
                <a:solidFill>
                  <a:srgbClr val="FF0000"/>
                </a:solidFill>
              </a:rPr>
              <a:t>НН</a:t>
            </a:r>
            <a:r>
              <a:rPr lang="ru-RU" b="1" dirty="0" smtClean="0">
                <a:solidFill>
                  <a:srgbClr val="CC00FF"/>
                </a:solidFill>
              </a:rPr>
              <a:t> </a:t>
            </a:r>
          </a:p>
          <a:p>
            <a:pPr>
              <a:buNone/>
            </a:pPr>
            <a:r>
              <a:rPr lang="ru-RU" b="1" dirty="0" smtClean="0">
                <a:solidFill>
                  <a:srgbClr val="CC00FF"/>
                </a:solidFill>
              </a:rPr>
              <a:t>      </a:t>
            </a:r>
            <a:r>
              <a:rPr lang="ru-RU" sz="1800" i="1" dirty="0" smtClean="0">
                <a:solidFill>
                  <a:srgbClr val="7030A0"/>
                </a:solidFill>
              </a:rPr>
              <a:t>Дети на уроке </a:t>
            </a:r>
            <a:r>
              <a:rPr lang="ru-RU" sz="1800" i="1" dirty="0" err="1" smtClean="0">
                <a:solidFill>
                  <a:srgbClr val="7030A0"/>
                </a:solidFill>
              </a:rPr>
              <a:t>рассея</a:t>
            </a:r>
            <a:r>
              <a:rPr lang="ru-RU" sz="1800" b="1" i="1" u="sng" dirty="0" err="1" smtClean="0">
                <a:solidFill>
                  <a:srgbClr val="FF0000"/>
                </a:solidFill>
              </a:rPr>
              <a:t>НН</a:t>
            </a:r>
            <a:r>
              <a:rPr lang="ru-RU" sz="1800" i="1" dirty="0" err="1" smtClean="0">
                <a:solidFill>
                  <a:srgbClr val="7030A0"/>
                </a:solidFill>
              </a:rPr>
              <a:t>ы</a:t>
            </a:r>
            <a:r>
              <a:rPr lang="ru-RU" sz="1800" i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9900FF"/>
                </a:solidFill>
              </a:rPr>
              <a:t>В наречиях столько Н, сколько в причастии или прилагательном, от которого оно образовано.</a:t>
            </a:r>
          </a:p>
          <a:p>
            <a:pPr>
              <a:buNone/>
            </a:pPr>
            <a:r>
              <a:rPr lang="ru-RU" dirty="0" smtClean="0">
                <a:solidFill>
                  <a:srgbClr val="9900FF"/>
                </a:solidFill>
              </a:rPr>
              <a:t>      </a:t>
            </a:r>
            <a:r>
              <a:rPr lang="ru-RU" sz="1800" i="1" dirty="0" smtClean="0">
                <a:solidFill>
                  <a:srgbClr val="7030A0"/>
                </a:solidFill>
              </a:rPr>
              <a:t>Он </a:t>
            </a:r>
            <a:r>
              <a:rPr lang="ru-RU" sz="1800" i="1" dirty="0" err="1" smtClean="0">
                <a:solidFill>
                  <a:srgbClr val="7030A0"/>
                </a:solidFill>
              </a:rPr>
              <a:t>рассея</a:t>
            </a:r>
            <a:r>
              <a:rPr lang="ru-RU" sz="1800" b="1" i="1" u="sng" dirty="0" err="1" smtClean="0">
                <a:solidFill>
                  <a:srgbClr val="FF0000"/>
                </a:solidFill>
              </a:rPr>
              <a:t>НН</a:t>
            </a:r>
            <a:r>
              <a:rPr lang="ru-RU" sz="1800" i="1" dirty="0" err="1" smtClean="0">
                <a:solidFill>
                  <a:srgbClr val="7030A0"/>
                </a:solidFill>
              </a:rPr>
              <a:t>о</a:t>
            </a:r>
            <a:r>
              <a:rPr lang="ru-RU" sz="1800" i="1" dirty="0" smtClean="0">
                <a:solidFill>
                  <a:srgbClr val="7030A0"/>
                </a:solidFill>
              </a:rPr>
              <a:t> посмотрел вокруг. (от слова РАССЕЯ</a:t>
            </a:r>
            <a:r>
              <a:rPr lang="ru-RU" sz="1800" b="1" i="1" u="sng" dirty="0" smtClean="0">
                <a:solidFill>
                  <a:srgbClr val="FF0000"/>
                </a:solidFill>
              </a:rPr>
              <a:t>НН</a:t>
            </a:r>
            <a:r>
              <a:rPr lang="ru-RU" sz="1800" i="1" dirty="0" smtClean="0">
                <a:solidFill>
                  <a:srgbClr val="7030A0"/>
                </a:solidFill>
              </a:rPr>
              <a:t>ЫЙ)</a:t>
            </a:r>
            <a:endParaRPr lang="ru-RU" sz="1800" i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4000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Н – НН в суффиксах</a:t>
            </a:r>
            <a:br>
              <a:rPr lang="ru-RU" sz="3200" dirty="0" smtClean="0"/>
            </a:br>
            <a:r>
              <a:rPr lang="ru-RU" sz="3200" dirty="0" smtClean="0"/>
              <a:t>прилагательных, причастий и наречий.</a:t>
            </a:r>
            <a:endParaRPr lang="ru-RU" sz="3200" dirty="0"/>
          </a:p>
        </p:txBody>
      </p:sp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НЕ и НИ со словами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Часть речи?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глагол, деепричастие, краткое причастие, наречие не на О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/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     </a:t>
            </a: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РАЗДЕЛЬНО</a:t>
            </a:r>
          </a:p>
          <a:p>
            <a:pPr marL="514350" indent="-514350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(слитно – если не употребляется без НЕ)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7030A0"/>
                </a:solidFill>
              </a:rPr>
              <a:t>  не</a:t>
            </a:r>
            <a:r>
              <a:rPr lang="ru-RU" sz="2800" b="1" i="1" u="sng" dirty="0" smtClean="0">
                <a:solidFill>
                  <a:srgbClr val="C00000"/>
                </a:solidFill>
              </a:rPr>
              <a:t>  </a:t>
            </a:r>
            <a:r>
              <a:rPr lang="ru-RU" sz="2800" i="1" dirty="0" smtClean="0">
                <a:solidFill>
                  <a:srgbClr val="7030A0"/>
                </a:solidFill>
              </a:rPr>
              <a:t>пришёл (глагол), не</a:t>
            </a:r>
            <a:r>
              <a:rPr lang="ru-RU" sz="2800" b="1" i="1" u="sng" dirty="0" smtClean="0">
                <a:solidFill>
                  <a:srgbClr val="FF0000"/>
                </a:solidFill>
              </a:rPr>
              <a:t>  </a:t>
            </a:r>
            <a:r>
              <a:rPr lang="ru-RU" sz="2800" i="1" dirty="0" smtClean="0">
                <a:solidFill>
                  <a:srgbClr val="7030A0"/>
                </a:solidFill>
              </a:rPr>
              <a:t>приходя (деепричастие),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7030A0"/>
                </a:solidFill>
              </a:rPr>
              <a:t>   не</a:t>
            </a:r>
            <a:r>
              <a:rPr lang="ru-RU" sz="2800" b="1" i="1" u="sng" dirty="0" smtClean="0">
                <a:solidFill>
                  <a:srgbClr val="FF0000"/>
                </a:solidFill>
              </a:rPr>
              <a:t>  </a:t>
            </a:r>
            <a:r>
              <a:rPr lang="ru-RU" sz="2800" i="1" dirty="0" smtClean="0">
                <a:solidFill>
                  <a:srgbClr val="7030A0"/>
                </a:solidFill>
              </a:rPr>
              <a:t>открыта (краткое причастие), 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7030A0"/>
                </a:solidFill>
              </a:rPr>
              <a:t>   поле не</a:t>
            </a:r>
            <a:r>
              <a:rPr lang="ru-RU" sz="2800" b="1" i="1" u="sng" dirty="0" smtClean="0">
                <a:solidFill>
                  <a:srgbClr val="FF0000"/>
                </a:solidFill>
              </a:rPr>
              <a:t>  </a:t>
            </a:r>
            <a:r>
              <a:rPr lang="ru-RU" sz="2800" i="1" dirty="0" smtClean="0">
                <a:solidFill>
                  <a:srgbClr val="7030A0"/>
                </a:solidFill>
              </a:rPr>
              <a:t>засеяно (краткое причастие),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7030A0"/>
                </a:solidFill>
              </a:rPr>
              <a:t>   не</a:t>
            </a:r>
            <a:r>
              <a:rPr lang="ru-RU" sz="2800" b="1" i="1" u="sng" dirty="0" smtClean="0">
                <a:solidFill>
                  <a:srgbClr val="FF0000"/>
                </a:solidFill>
              </a:rPr>
              <a:t>  </a:t>
            </a:r>
            <a:r>
              <a:rPr lang="ru-RU" sz="2800" i="1" dirty="0" smtClean="0">
                <a:solidFill>
                  <a:srgbClr val="7030A0"/>
                </a:solidFill>
              </a:rPr>
              <a:t>по-товарищески (наречие не на о</a:t>
            </a:r>
            <a:r>
              <a:rPr lang="en-US" sz="2800" i="1" dirty="0" smtClean="0">
                <a:solidFill>
                  <a:srgbClr val="7030A0"/>
                </a:solidFill>
              </a:rPr>
              <a:t>/</a:t>
            </a:r>
            <a:r>
              <a:rPr lang="ru-RU" sz="2800" i="1" dirty="0" smtClean="0">
                <a:solidFill>
                  <a:srgbClr val="7030A0"/>
                </a:solidFill>
              </a:rPr>
              <a:t>е).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!!!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2800" i="1" dirty="0" smtClean="0">
                <a:solidFill>
                  <a:srgbClr val="CC00FF"/>
                </a:solidFill>
              </a:rPr>
              <a:t>Не</a:t>
            </a:r>
            <a:r>
              <a:rPr lang="ru-RU" sz="2800" b="1" i="1" u="sng" dirty="0" smtClean="0">
                <a:solidFill>
                  <a:srgbClr val="FF0000"/>
                </a:solidFill>
              </a:rPr>
              <a:t>  </a:t>
            </a:r>
            <a:r>
              <a:rPr lang="ru-RU" sz="2800" i="1" dirty="0" smtClean="0">
                <a:solidFill>
                  <a:srgbClr val="CC00FF"/>
                </a:solidFill>
              </a:rPr>
              <a:t>доглядели </a:t>
            </a:r>
            <a:r>
              <a:rPr lang="ru-RU" sz="2800" i="1" dirty="0" smtClean="0">
                <a:solidFill>
                  <a:srgbClr val="002060"/>
                </a:solidFill>
              </a:rPr>
              <a:t>фильм до конца.                                   </a:t>
            </a:r>
            <a:r>
              <a:rPr lang="ru-RU" sz="2400" i="1" dirty="0" smtClean="0">
                <a:solidFill>
                  <a:srgbClr val="002060"/>
                </a:solidFill>
              </a:rPr>
              <a:t>(глагол, употребляется без </a:t>
            </a:r>
            <a:r>
              <a:rPr lang="ru-RU" sz="2400" i="1" u="sng" dirty="0" smtClean="0">
                <a:solidFill>
                  <a:srgbClr val="002060"/>
                </a:solidFill>
              </a:rPr>
              <a:t>НЕ</a:t>
            </a:r>
            <a:r>
              <a:rPr lang="ru-RU" sz="2400" i="1" dirty="0" smtClean="0">
                <a:solidFill>
                  <a:srgbClr val="002060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      Мама </a:t>
            </a:r>
            <a:r>
              <a:rPr lang="ru-RU" sz="2800" i="1" dirty="0" smtClean="0">
                <a:solidFill>
                  <a:srgbClr val="CC00FF"/>
                </a:solidFill>
              </a:rPr>
              <a:t>н</a:t>
            </a:r>
            <a:r>
              <a:rPr lang="ru-RU" sz="2800" i="1" u="sng" dirty="0" smtClean="0">
                <a:solidFill>
                  <a:srgbClr val="CC00FF"/>
                </a:solidFill>
              </a:rPr>
              <a:t>ед</a:t>
            </a:r>
            <a:r>
              <a:rPr lang="ru-RU" sz="2800" i="1" dirty="0" smtClean="0">
                <a:solidFill>
                  <a:srgbClr val="CC00FF"/>
                </a:solidFill>
              </a:rPr>
              <a:t>оглядела</a:t>
            </a:r>
            <a:r>
              <a:rPr lang="ru-RU" sz="2800" i="1" dirty="0" smtClean="0">
                <a:solidFill>
                  <a:srgbClr val="002060"/>
                </a:solidFill>
              </a:rPr>
              <a:t> за ребёнком.                                </a:t>
            </a:r>
            <a:r>
              <a:rPr lang="ru-RU" sz="2400" i="1" dirty="0" smtClean="0">
                <a:solidFill>
                  <a:srgbClr val="002060"/>
                </a:solidFill>
              </a:rPr>
              <a:t>(глагол, без   </a:t>
            </a:r>
            <a:r>
              <a:rPr lang="ru-RU" sz="2400" i="1" u="sng" dirty="0" smtClean="0">
                <a:solidFill>
                  <a:srgbClr val="002060"/>
                </a:solidFill>
              </a:rPr>
              <a:t>НЕ</a:t>
            </a:r>
            <a:r>
              <a:rPr lang="ru-RU" sz="2400" i="1" dirty="0" smtClean="0">
                <a:solidFill>
                  <a:srgbClr val="002060"/>
                </a:solidFill>
              </a:rPr>
              <a:t>    </a:t>
            </a:r>
            <a:r>
              <a:rPr lang="ru-RU" sz="2400" i="1" dirty="0" err="1" smtClean="0">
                <a:solidFill>
                  <a:srgbClr val="002060"/>
                </a:solidFill>
              </a:rPr>
              <a:t>не</a:t>
            </a:r>
            <a:r>
              <a:rPr lang="ru-RU" sz="2400" i="1" dirty="0" smtClean="0">
                <a:solidFill>
                  <a:srgbClr val="002060"/>
                </a:solidFill>
              </a:rPr>
              <a:t> употребляется).  </a:t>
            </a:r>
            <a:endParaRPr lang="ru-RU" sz="2400" i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14414" y="5143512"/>
            <a:ext cx="35719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536679" y="5178437"/>
            <a:ext cx="71438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643042" y="6000768"/>
            <a:ext cx="64294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251059" y="6036487"/>
            <a:ext cx="70644" cy="79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ОПРЕДЕЛИТЬ ОРФОГРАММУ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554551"/>
          </a:xfr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/>
          </a:p>
          <a:p>
            <a:pPr lvl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1)В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КАКОЙ </a:t>
            </a:r>
            <a:r>
              <a:rPr lang="ru-RU" b="1" u="sng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ЧАСТИ </a:t>
            </a:r>
            <a:r>
              <a:rPr lang="ru-RU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СЛОВА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Если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в   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или      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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ПРАВИЛО;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)   если в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или       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sym typeface="Wingdings"/>
              </a:rPr>
              <a:t>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ОПРЕДЕЛЯЕМ </a:t>
            </a:r>
            <a:r>
              <a:rPr lang="ru-RU" b="1" u="sng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ЧАСТЬ РЕЧИ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sym typeface="Wingdings"/>
              </a:rPr>
              <a:t>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     ПРАВИЛО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14480" y="2928934"/>
            <a:ext cx="42862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2071670" y="3000372"/>
            <a:ext cx="142876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>
            <a:off x="3071802" y="2928934"/>
            <a:ext cx="500066" cy="357190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flipH="1">
            <a:off x="3000364" y="2928934"/>
            <a:ext cx="571504" cy="428628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572662" y="3643314"/>
            <a:ext cx="28495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714744" y="3500438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14744" y="3786190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929058" y="3643314"/>
            <a:ext cx="285752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2321703" y="3536157"/>
            <a:ext cx="285752" cy="2143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2500298" y="3571876"/>
            <a:ext cx="285752" cy="1428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Двойная волна 17"/>
          <p:cNvSpPr/>
          <p:nvPr/>
        </p:nvSpPr>
        <p:spPr>
          <a:xfrm>
            <a:off x="0" y="5857892"/>
            <a:ext cx="9144000" cy="1414466"/>
          </a:xfrm>
          <a:prstGeom prst="doubleWav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НЕ и НИ со словами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 Существительные               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СЛИТНО</a:t>
            </a:r>
            <a:endParaRPr lang="ru-RU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прилагательные             </a:t>
            </a:r>
            <a:r>
              <a:rPr lang="ru-RU" sz="2400" dirty="0" smtClean="0"/>
              <a:t>1) можно заменить синонимом</a:t>
            </a:r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наречия                             </a:t>
            </a:r>
            <a:r>
              <a:rPr lang="ru-RU" sz="2400" dirty="0" smtClean="0"/>
              <a:t> </a:t>
            </a:r>
            <a:r>
              <a:rPr lang="ru-RU" sz="2400" i="1" dirty="0" smtClean="0">
                <a:solidFill>
                  <a:srgbClr val="6600CC"/>
                </a:solidFill>
              </a:rPr>
              <a:t>река н</a:t>
            </a:r>
            <a:r>
              <a:rPr lang="ru-RU" sz="2400" i="1" u="sng" dirty="0" smtClean="0">
                <a:solidFill>
                  <a:srgbClr val="6600CC"/>
                </a:solidFill>
              </a:rPr>
              <a:t>ег</a:t>
            </a:r>
            <a:r>
              <a:rPr lang="ru-RU" sz="2400" i="1" dirty="0" smtClean="0">
                <a:solidFill>
                  <a:srgbClr val="6600CC"/>
                </a:solidFill>
              </a:rPr>
              <a:t>лубокая (= мелкая)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полн. причастия             </a:t>
            </a:r>
            <a:r>
              <a:rPr lang="ru-RU" sz="2400" dirty="0" smtClean="0"/>
              <a:t>2) не употребляется без НЕ.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                   </a:t>
            </a:r>
            <a:r>
              <a:rPr lang="ru-RU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РАЗДЕЛЬНО, если: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dirty="0" smtClean="0"/>
              <a:t>                                              1) есть противопоставление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</a:t>
            </a:r>
            <a:r>
              <a:rPr lang="ru-RU" sz="2400" i="1" dirty="0" smtClean="0">
                <a:solidFill>
                  <a:srgbClr val="6600CC"/>
                </a:solidFill>
              </a:rPr>
              <a:t>(река не</a:t>
            </a:r>
            <a:r>
              <a:rPr lang="ru-RU" sz="2400" b="1" i="1" u="sng" dirty="0" smtClean="0">
                <a:solidFill>
                  <a:srgbClr val="FF0000"/>
                </a:solidFill>
              </a:rPr>
              <a:t>  </a:t>
            </a:r>
            <a:r>
              <a:rPr lang="ru-RU" sz="2400" i="1" dirty="0" smtClean="0">
                <a:solidFill>
                  <a:srgbClr val="6600CC"/>
                </a:solidFill>
              </a:rPr>
              <a:t>глубокая, </a:t>
            </a:r>
            <a:r>
              <a:rPr lang="ru-RU" sz="2400" i="1" u="sng" dirty="0" smtClean="0">
                <a:solidFill>
                  <a:srgbClr val="6600CC"/>
                </a:solidFill>
              </a:rPr>
              <a:t>а мелкая</a:t>
            </a:r>
            <a:r>
              <a:rPr lang="ru-RU" sz="2400" i="1" dirty="0" smtClean="0">
                <a:solidFill>
                  <a:srgbClr val="6600CC"/>
                </a:solidFill>
              </a:rPr>
              <a:t>)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solidFill>
                  <a:srgbClr val="FF00FF"/>
                </a:solidFill>
              </a:rPr>
              <a:t>для </a:t>
            </a:r>
            <a:r>
              <a:rPr lang="ru-RU" sz="2400" dirty="0" err="1" smtClean="0">
                <a:solidFill>
                  <a:srgbClr val="FF00FF"/>
                </a:solidFill>
              </a:rPr>
              <a:t>прилаг</a:t>
            </a:r>
            <a:r>
              <a:rPr lang="ru-RU" sz="2400" dirty="0" smtClean="0">
                <a:solidFill>
                  <a:srgbClr val="FF00FF"/>
                </a:solidFill>
              </a:rPr>
              <a:t>. и нареч.   </a:t>
            </a:r>
            <a:r>
              <a:rPr lang="ru-RU" sz="2400" dirty="0" smtClean="0"/>
              <a:t>2) есть зависимые слова    </a:t>
            </a:r>
            <a:r>
              <a:rPr lang="ru-RU" sz="2400" u="sng" dirty="0" smtClean="0"/>
              <a:t>совсем не…,   вовсе не…, ничуть не…, нисколько не…, далеко не…                              </a:t>
            </a:r>
            <a:r>
              <a:rPr lang="ru-RU" sz="2400" i="1" dirty="0" smtClean="0">
                <a:solidFill>
                  <a:srgbClr val="6600CC"/>
                </a:solidFill>
              </a:rPr>
              <a:t>(</a:t>
            </a:r>
            <a:r>
              <a:rPr lang="ru-RU" sz="2400" i="1" u="sng" dirty="0" smtClean="0">
                <a:solidFill>
                  <a:srgbClr val="6600CC"/>
                </a:solidFill>
              </a:rPr>
              <a:t>нисколько не</a:t>
            </a:r>
            <a:r>
              <a:rPr lang="ru-RU" sz="2400" b="1" i="1" u="sng" dirty="0" smtClean="0">
                <a:solidFill>
                  <a:srgbClr val="FF0000"/>
                </a:solidFill>
              </a:rPr>
              <a:t>  </a:t>
            </a:r>
            <a:r>
              <a:rPr lang="ru-RU" sz="2400" i="1" dirty="0" smtClean="0">
                <a:solidFill>
                  <a:srgbClr val="6600CC"/>
                </a:solidFill>
              </a:rPr>
              <a:t>красивый, поступил </a:t>
            </a:r>
            <a:r>
              <a:rPr lang="ru-RU" sz="2400" i="1" u="sng" dirty="0" smtClean="0">
                <a:solidFill>
                  <a:srgbClr val="6600CC"/>
                </a:solidFill>
              </a:rPr>
              <a:t>совсем не</a:t>
            </a:r>
            <a:r>
              <a:rPr lang="ru-RU" sz="2400" b="1" i="1" u="sng" dirty="0" smtClean="0">
                <a:solidFill>
                  <a:srgbClr val="FF0000"/>
                </a:solidFill>
              </a:rPr>
              <a:t>  </a:t>
            </a:r>
            <a:r>
              <a:rPr lang="ru-RU" sz="2400" i="1" dirty="0" smtClean="0">
                <a:solidFill>
                  <a:srgbClr val="6600CC"/>
                </a:solidFill>
              </a:rPr>
              <a:t>мудро)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6600CC"/>
                </a:solidFill>
              </a:rPr>
              <a:t>              </a:t>
            </a:r>
            <a:r>
              <a:rPr lang="ru-RU" sz="2400" dirty="0" smtClean="0">
                <a:solidFill>
                  <a:srgbClr val="FF00FF"/>
                </a:solidFill>
              </a:rPr>
              <a:t>для причастий   </a:t>
            </a:r>
            <a:r>
              <a:rPr lang="ru-RU" sz="2400" dirty="0" smtClean="0"/>
              <a:t>3) есть </a:t>
            </a:r>
            <a:r>
              <a:rPr lang="ru-RU" sz="2400" u="sng" dirty="0" smtClean="0"/>
              <a:t>любые</a:t>
            </a:r>
            <a:r>
              <a:rPr lang="ru-RU" sz="2400" dirty="0" smtClean="0"/>
              <a:t> зависимые слова</a:t>
            </a:r>
          </a:p>
          <a:p>
            <a:pPr>
              <a:buNone/>
            </a:pPr>
            <a:r>
              <a:rPr lang="ru-RU" sz="2400" i="1" dirty="0" smtClean="0"/>
              <a:t>                                      </a:t>
            </a:r>
            <a:r>
              <a:rPr lang="ru-RU" sz="2400" i="1" dirty="0" smtClean="0">
                <a:solidFill>
                  <a:srgbClr val="6600CC"/>
                </a:solidFill>
              </a:rPr>
              <a:t>(поля, </a:t>
            </a:r>
            <a:r>
              <a:rPr lang="ru-RU" sz="2400" i="1" u="sng" dirty="0" smtClean="0">
                <a:solidFill>
                  <a:srgbClr val="6600CC"/>
                </a:solidFill>
              </a:rPr>
              <a:t>ещё</a:t>
            </a:r>
            <a:r>
              <a:rPr lang="ru-RU" sz="2400" i="1" dirty="0" smtClean="0">
                <a:solidFill>
                  <a:srgbClr val="6600CC"/>
                </a:solidFill>
              </a:rPr>
              <a:t> не</a:t>
            </a:r>
            <a:r>
              <a:rPr lang="ru-RU" sz="2400" b="1" i="1" u="sng" dirty="0" smtClean="0">
                <a:solidFill>
                  <a:srgbClr val="FF0000"/>
                </a:solidFill>
              </a:rPr>
              <a:t>  </a:t>
            </a:r>
            <a:r>
              <a:rPr lang="ru-RU" sz="2400" i="1" dirty="0" smtClean="0">
                <a:solidFill>
                  <a:srgbClr val="6600CC"/>
                </a:solidFill>
              </a:rPr>
              <a:t>засеянные </a:t>
            </a:r>
            <a:r>
              <a:rPr lang="ru-RU" sz="2400" i="1" u="sng" dirty="0" smtClean="0">
                <a:solidFill>
                  <a:srgbClr val="6600CC"/>
                </a:solidFill>
              </a:rPr>
              <a:t>пшеницей</a:t>
            </a:r>
            <a:r>
              <a:rPr lang="ru-RU" sz="2400" i="1" dirty="0" smtClean="0">
                <a:solidFill>
                  <a:srgbClr val="6600CC"/>
                </a:solidFill>
              </a:rPr>
              <a:t>)</a:t>
            </a:r>
            <a:endParaRPr lang="ru-RU" sz="2400" i="1" dirty="0" smtClean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000496" y="1000108"/>
            <a:ext cx="285752" cy="2000264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НЕ и НИ со словами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 НЕ с отрицательными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и неопределёнными местоимениями.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слитно                                раздельно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      н</a:t>
            </a:r>
            <a:r>
              <a:rPr lang="ru-RU" sz="3600" i="1" u="sng" dirty="0" smtClean="0">
                <a:solidFill>
                  <a:srgbClr val="002060"/>
                </a:solidFill>
              </a:rPr>
              <a:t>ик</a:t>
            </a:r>
            <a:r>
              <a:rPr lang="ru-RU" sz="3600" i="1" dirty="0" smtClean="0">
                <a:solidFill>
                  <a:srgbClr val="002060"/>
                </a:solidFill>
              </a:rPr>
              <a:t>то                                    ни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 </a:t>
            </a:r>
            <a:r>
              <a:rPr lang="ru-RU" sz="3600" i="1" dirty="0" smtClean="0">
                <a:solidFill>
                  <a:srgbClr val="002060"/>
                </a:solidFill>
              </a:rPr>
              <a:t>у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 </a:t>
            </a:r>
            <a:r>
              <a:rPr lang="ru-RU" sz="3600" i="1" dirty="0" smtClean="0">
                <a:solidFill>
                  <a:srgbClr val="002060"/>
                </a:solidFill>
              </a:rPr>
              <a:t>кого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      н</a:t>
            </a:r>
            <a:r>
              <a:rPr lang="ru-RU" sz="3600" i="1" u="sng" dirty="0" smtClean="0">
                <a:solidFill>
                  <a:srgbClr val="002060"/>
                </a:solidFill>
              </a:rPr>
              <a:t>ек</a:t>
            </a:r>
            <a:r>
              <a:rPr lang="ru-RU" sz="3600" i="1" dirty="0" smtClean="0">
                <a:solidFill>
                  <a:srgbClr val="002060"/>
                </a:solidFill>
              </a:rPr>
              <a:t>ому                                 не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 </a:t>
            </a:r>
            <a:r>
              <a:rPr lang="ru-RU" sz="3600" i="1" dirty="0" smtClean="0">
                <a:solidFill>
                  <a:srgbClr val="002060"/>
                </a:solidFill>
              </a:rPr>
              <a:t>к</a:t>
            </a:r>
            <a:r>
              <a:rPr lang="ru-RU" sz="3600" i="1" u="sng" dirty="0" smtClean="0">
                <a:solidFill>
                  <a:srgbClr val="FF0000"/>
                </a:solidFill>
              </a:rPr>
              <a:t>  </a:t>
            </a:r>
            <a:r>
              <a:rPr lang="ru-RU" sz="3600" i="1" dirty="0" smtClean="0">
                <a:solidFill>
                  <a:srgbClr val="002060"/>
                </a:solidFill>
              </a:rPr>
              <a:t>кому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      н</a:t>
            </a:r>
            <a:r>
              <a:rPr lang="ru-RU" sz="3600" i="1" u="sng" dirty="0" smtClean="0">
                <a:solidFill>
                  <a:srgbClr val="002060"/>
                </a:solidFill>
              </a:rPr>
              <a:t>ек</a:t>
            </a:r>
            <a:r>
              <a:rPr lang="ru-RU" sz="3600" i="1" dirty="0" smtClean="0">
                <a:solidFill>
                  <a:srgbClr val="002060"/>
                </a:solidFill>
              </a:rPr>
              <a:t>ого                                   не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 </a:t>
            </a:r>
            <a:r>
              <a:rPr lang="ru-RU" sz="3600" i="1" dirty="0" smtClean="0">
                <a:solidFill>
                  <a:srgbClr val="002060"/>
                </a:solidFill>
              </a:rPr>
              <a:t>у</a:t>
            </a:r>
            <a:r>
              <a:rPr lang="ru-RU" sz="3600" b="1" i="1" u="sng" dirty="0" smtClean="0">
                <a:solidFill>
                  <a:srgbClr val="FF0000"/>
                </a:solidFill>
              </a:rPr>
              <a:t>  </a:t>
            </a:r>
            <a:r>
              <a:rPr lang="ru-RU" sz="3600" i="1" dirty="0" smtClean="0">
                <a:solidFill>
                  <a:srgbClr val="002060"/>
                </a:solidFill>
              </a:rPr>
              <a:t>кого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 Нет предлога                           есть предлог</a:t>
            </a:r>
            <a:endParaRPr lang="ru-RU" i="1" dirty="0">
              <a:solidFill>
                <a:srgbClr val="C0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6107917" y="2964653"/>
            <a:ext cx="35719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286512" y="2786058"/>
            <a:ext cx="35719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465107" y="2964653"/>
            <a:ext cx="35719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286512" y="3143248"/>
            <a:ext cx="35719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929322" y="3643314"/>
            <a:ext cx="28575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72198" y="3500438"/>
            <a:ext cx="428628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6357950" y="3643314"/>
            <a:ext cx="285752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072198" y="3786190"/>
            <a:ext cx="428628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036479" y="4250537"/>
            <a:ext cx="35719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215074" y="4071942"/>
            <a:ext cx="35719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6393669" y="4250537"/>
            <a:ext cx="35719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215074" y="4429132"/>
            <a:ext cx="35719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7500958" y="2714620"/>
            <a:ext cx="214314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5857884" y="3357562"/>
            <a:ext cx="214314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5929322" y="4000504"/>
            <a:ext cx="214314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1893075" y="2678901"/>
            <a:ext cx="142876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1035819" y="3321843"/>
            <a:ext cx="214314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1035819" y="3964785"/>
            <a:ext cx="214314" cy="142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2893207" y="3464719"/>
            <a:ext cx="2643206" cy="1588"/>
          </a:xfrm>
          <a:prstGeom prst="line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НЕ и НИ со словами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4. НЕ  с местоимёнными наречиями.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слитно</a:t>
            </a:r>
          </a:p>
          <a:p>
            <a:pPr>
              <a:buNone/>
            </a:pPr>
            <a:r>
              <a:rPr lang="ru-RU" sz="3600" b="1" cap="all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</a:t>
            </a:r>
            <a:r>
              <a:rPr lang="ru-RU" sz="3600" i="1" dirty="0" smtClean="0">
                <a:solidFill>
                  <a:srgbClr val="6600CC"/>
                </a:solidFill>
              </a:rPr>
              <a:t>н</a:t>
            </a:r>
            <a:r>
              <a:rPr lang="ru-RU" sz="3600" i="1" u="sng" dirty="0" smtClean="0">
                <a:solidFill>
                  <a:srgbClr val="6600CC"/>
                </a:solidFill>
              </a:rPr>
              <a:t>ез</a:t>
            </a:r>
            <a:r>
              <a:rPr lang="ru-RU" sz="3600" i="1" dirty="0" smtClean="0">
                <a:solidFill>
                  <a:srgbClr val="6600CC"/>
                </a:solidFill>
              </a:rPr>
              <a:t>ачем, н</a:t>
            </a:r>
            <a:r>
              <a:rPr lang="ru-RU" sz="3600" i="1" u="sng" dirty="0" smtClean="0">
                <a:solidFill>
                  <a:srgbClr val="6600CC"/>
                </a:solidFill>
              </a:rPr>
              <a:t>ио</a:t>
            </a:r>
            <a:r>
              <a:rPr lang="ru-RU" sz="3600" i="1" dirty="0" smtClean="0">
                <a:solidFill>
                  <a:srgbClr val="6600CC"/>
                </a:solidFill>
              </a:rPr>
              <a:t>ткуда, н</a:t>
            </a:r>
            <a:r>
              <a:rPr lang="ru-RU" sz="3600" i="1" u="sng" dirty="0" smtClean="0">
                <a:solidFill>
                  <a:srgbClr val="6600CC"/>
                </a:solidFill>
              </a:rPr>
              <a:t>ео</a:t>
            </a:r>
            <a:r>
              <a:rPr lang="ru-RU" sz="3600" i="1" dirty="0" smtClean="0">
                <a:solidFill>
                  <a:srgbClr val="6600CC"/>
                </a:solidFill>
              </a:rPr>
              <a:t>ткуда, </a:t>
            </a:r>
          </a:p>
          <a:p>
            <a:pPr>
              <a:buNone/>
            </a:pP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</a:t>
            </a:r>
            <a:r>
              <a:rPr lang="ru-RU" sz="3600" i="1" dirty="0" smtClean="0">
                <a:solidFill>
                  <a:srgbClr val="6600CC"/>
                </a:solidFill>
              </a:rPr>
              <a:t>н</a:t>
            </a:r>
            <a:r>
              <a:rPr lang="ru-RU" sz="3600" i="1" u="sng" dirty="0" smtClean="0">
                <a:solidFill>
                  <a:srgbClr val="6600CC"/>
                </a:solidFill>
              </a:rPr>
              <a:t>ек</a:t>
            </a:r>
            <a:r>
              <a:rPr lang="ru-RU" sz="3600" i="1" dirty="0" smtClean="0">
                <a:solidFill>
                  <a:srgbClr val="6600CC"/>
                </a:solidFill>
              </a:rPr>
              <a:t>уда, н</a:t>
            </a:r>
            <a:r>
              <a:rPr lang="ru-RU" sz="3600" i="1" u="sng" dirty="0" smtClean="0">
                <a:solidFill>
                  <a:srgbClr val="6600CC"/>
                </a:solidFill>
              </a:rPr>
              <a:t>ик</a:t>
            </a:r>
            <a:r>
              <a:rPr lang="ru-RU" sz="3600" i="1" dirty="0" smtClean="0">
                <a:solidFill>
                  <a:srgbClr val="6600CC"/>
                </a:solidFill>
              </a:rPr>
              <a:t>уда, н</a:t>
            </a:r>
            <a:r>
              <a:rPr lang="ru-RU" sz="3600" i="1" u="sng" dirty="0" smtClean="0">
                <a:solidFill>
                  <a:srgbClr val="6600CC"/>
                </a:solidFill>
              </a:rPr>
              <a:t>ип</a:t>
            </a:r>
            <a:r>
              <a:rPr lang="ru-RU" sz="3600" i="1" dirty="0" smtClean="0">
                <a:solidFill>
                  <a:srgbClr val="6600CC"/>
                </a:solidFill>
              </a:rPr>
              <a:t>очём</a:t>
            </a:r>
            <a:endParaRPr lang="ru-RU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66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893075" y="2107397"/>
            <a:ext cx="142876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750595" y="2107397"/>
            <a:ext cx="142876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5893603" y="2107397"/>
            <a:ext cx="142876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893075" y="2750339"/>
            <a:ext cx="142876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321967" y="2750339"/>
            <a:ext cx="142876" cy="71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Двойная волна 15"/>
          <p:cNvSpPr/>
          <p:nvPr/>
        </p:nvSpPr>
        <p:spPr>
          <a:xfrm>
            <a:off x="0" y="5086344"/>
            <a:ext cx="9144000" cy="177165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Безударные гласные в корне слова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1) Проверяемые ударением.</a:t>
            </a:r>
          </a:p>
          <a:p>
            <a:pPr>
              <a:buNone/>
            </a:pPr>
            <a:r>
              <a:rPr lang="ru-RU" dirty="0" smtClean="0"/>
              <a:t> 2) Непроверяемые ударением. (Нужно запомнить)</a:t>
            </a:r>
          </a:p>
          <a:p>
            <a:pPr>
              <a:buNone/>
            </a:pPr>
            <a:r>
              <a:rPr lang="ru-RU" dirty="0" smtClean="0"/>
              <a:t> 3) Безударные гласные в корнях с чередованием. (Ударением не проверяются!)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-</a:t>
            </a:r>
            <a:r>
              <a:rPr lang="ru-RU" sz="2400" dirty="0" err="1" smtClean="0"/>
              <a:t>раст</a:t>
            </a:r>
            <a:r>
              <a:rPr lang="ru-RU" sz="2400" dirty="0" smtClean="0"/>
              <a:t>- / -</a:t>
            </a:r>
            <a:r>
              <a:rPr lang="ru-RU" sz="2400" dirty="0" err="1" smtClean="0"/>
              <a:t>ращ</a:t>
            </a:r>
            <a:r>
              <a:rPr lang="ru-RU" sz="2400" dirty="0" smtClean="0"/>
              <a:t>- / -рос-  (растение, выращенный, выросли)                 исключения: росток, Ростов, Ростислав, отрасль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-лаг- / -лож-                 (слагать, сложить)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-</a:t>
            </a:r>
            <a:r>
              <a:rPr lang="ru-RU" sz="2400" dirty="0" err="1" smtClean="0"/>
              <a:t>кас</a:t>
            </a:r>
            <a:r>
              <a:rPr lang="ru-RU" sz="2400" dirty="0" smtClean="0"/>
              <a:t>- / -кос-                    (</a:t>
            </a:r>
            <a:r>
              <a:rPr lang="ru-RU" sz="2400" dirty="0" err="1" smtClean="0"/>
              <a:t>кАсАться</a:t>
            </a:r>
            <a:r>
              <a:rPr lang="ru-RU" sz="2400" dirty="0" smtClean="0"/>
              <a:t>, коснуться)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-</a:t>
            </a:r>
            <a:r>
              <a:rPr lang="ru-RU" sz="2400" dirty="0" err="1" smtClean="0"/>
              <a:t>гар</a:t>
            </a:r>
            <a:r>
              <a:rPr lang="ru-RU" sz="2400" dirty="0" smtClean="0"/>
              <a:t>- / -г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/>
              <a:t>р-                    (загар, заг</a:t>
            </a:r>
            <a:r>
              <a:rPr lang="ru-RU" sz="2400" dirty="0" smtClean="0">
                <a:solidFill>
                  <a:srgbClr val="C00000"/>
                </a:solidFill>
              </a:rPr>
              <a:t>о</a:t>
            </a:r>
            <a:r>
              <a:rPr lang="ru-RU" sz="2400" dirty="0" smtClean="0"/>
              <a:t>реть)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-</a:t>
            </a:r>
            <a:r>
              <a:rPr lang="ru-RU" sz="2400" dirty="0" err="1" smtClean="0"/>
              <a:t>з</a:t>
            </a:r>
            <a:r>
              <a:rPr lang="ru-RU" sz="2400" b="1" dirty="0" err="1" smtClean="0">
                <a:solidFill>
                  <a:srgbClr val="FF0000"/>
                </a:solidFill>
              </a:rPr>
              <a:t>а</a:t>
            </a:r>
            <a:r>
              <a:rPr lang="ru-RU" sz="2400" dirty="0" err="1" smtClean="0"/>
              <a:t>р</a:t>
            </a:r>
            <a:r>
              <a:rPr lang="ru-RU" sz="2400" dirty="0" smtClean="0"/>
              <a:t>- / -</a:t>
            </a:r>
            <a:r>
              <a:rPr lang="ru-RU" sz="2400" dirty="0" err="1" smtClean="0"/>
              <a:t>зор</a:t>
            </a:r>
            <a:r>
              <a:rPr lang="ru-RU" sz="2400" dirty="0" smtClean="0"/>
              <a:t>-                    (з</a:t>
            </a:r>
            <a:r>
              <a:rPr lang="ru-RU" sz="2400" dirty="0" smtClean="0">
                <a:solidFill>
                  <a:srgbClr val="C00000"/>
                </a:solidFill>
              </a:rPr>
              <a:t>а</a:t>
            </a:r>
            <a:r>
              <a:rPr lang="ru-RU" sz="2400" dirty="0" smtClean="0"/>
              <a:t>ря, зорька)</a:t>
            </a:r>
            <a:endParaRPr lang="ru-RU" sz="2400" dirty="0"/>
          </a:p>
        </p:txBody>
      </p:sp>
      <p:sp>
        <p:nvSpPr>
          <p:cNvPr id="4" name="Двойная волна 3"/>
          <p:cNvSpPr/>
          <p:nvPr/>
        </p:nvSpPr>
        <p:spPr>
          <a:xfrm>
            <a:off x="0" y="6286520"/>
            <a:ext cx="9144000" cy="1128714"/>
          </a:xfrm>
          <a:prstGeom prst="doubleWave">
            <a:avLst/>
          </a:prstGeom>
          <a:solidFill>
            <a:srgbClr val="65BC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779912" y="5157192"/>
            <a:ext cx="72008" cy="720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283968" y="5517232"/>
            <a:ext cx="72008" cy="14401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Корни с чередованием   е - и (а)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-Бер- / -</a:t>
            </a:r>
            <a:r>
              <a:rPr lang="ru-RU" sz="2000" dirty="0" err="1" smtClean="0"/>
              <a:t>бир</a:t>
            </a:r>
            <a:r>
              <a:rPr lang="ru-RU" sz="2000" dirty="0" smtClean="0"/>
              <a:t>-   (соб</a:t>
            </a:r>
            <a:r>
              <a:rPr lang="ru-RU" sz="2000" dirty="0" smtClean="0">
                <a:solidFill>
                  <a:srgbClr val="FF0000"/>
                </a:solidFill>
              </a:rPr>
              <a:t>е</a:t>
            </a:r>
            <a:r>
              <a:rPr lang="ru-RU" sz="2000" dirty="0" smtClean="0"/>
              <a:t>ру – соб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р</a:t>
            </a:r>
            <a:r>
              <a:rPr lang="ru-RU" sz="2000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ю)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-пер- / -пир-   (зап</a:t>
            </a:r>
            <a:r>
              <a:rPr lang="ru-RU" sz="2000" dirty="0" smtClean="0">
                <a:solidFill>
                  <a:srgbClr val="FF0000"/>
                </a:solidFill>
              </a:rPr>
              <a:t>е</a:t>
            </a:r>
            <a:r>
              <a:rPr lang="ru-RU" sz="2000" dirty="0" smtClean="0"/>
              <a:t>реть – зап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р</a:t>
            </a:r>
            <a:r>
              <a:rPr lang="ru-RU" sz="2000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ть)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-</a:t>
            </a:r>
            <a:r>
              <a:rPr lang="ru-RU" sz="2000" dirty="0" err="1" smtClean="0"/>
              <a:t>дер</a:t>
            </a:r>
            <a:r>
              <a:rPr lang="ru-RU" sz="2000" dirty="0" smtClean="0"/>
              <a:t>- / -</a:t>
            </a:r>
            <a:r>
              <a:rPr lang="ru-RU" sz="2000" dirty="0" err="1" smtClean="0"/>
              <a:t>дир</a:t>
            </a:r>
            <a:r>
              <a:rPr lang="ru-RU" sz="2000" dirty="0" smtClean="0"/>
              <a:t>-   (</a:t>
            </a:r>
            <a:r>
              <a:rPr lang="ru-RU" sz="2000" dirty="0" err="1" smtClean="0"/>
              <a:t>сд</a:t>
            </a:r>
            <a:r>
              <a:rPr lang="ru-RU" sz="2000" dirty="0" err="1" smtClean="0">
                <a:solidFill>
                  <a:srgbClr val="FF0000"/>
                </a:solidFill>
              </a:rPr>
              <a:t>е</a:t>
            </a:r>
            <a:r>
              <a:rPr lang="ru-RU" sz="2000" dirty="0" err="1" smtClean="0"/>
              <a:t>реть</a:t>
            </a:r>
            <a:r>
              <a:rPr lang="ru-RU" sz="2000" dirty="0" smtClean="0"/>
              <a:t> – с</a:t>
            </a:r>
            <a:r>
              <a:rPr lang="ru-RU" sz="2000" dirty="0" smtClean="0">
                <a:solidFill>
                  <a:schemeClr val="tx1"/>
                </a:solidFill>
              </a:rPr>
              <a:t>д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р</a:t>
            </a:r>
            <a:r>
              <a:rPr lang="ru-RU" sz="2000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ть)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- тер- / -тир-    (ст</a:t>
            </a:r>
            <a:r>
              <a:rPr lang="ru-RU" sz="2000" dirty="0" smtClean="0">
                <a:solidFill>
                  <a:srgbClr val="FF0000"/>
                </a:solidFill>
              </a:rPr>
              <a:t>е</a:t>
            </a:r>
            <a:r>
              <a:rPr lang="ru-RU" sz="2000" dirty="0" smtClean="0"/>
              <a:t>реть – ст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р</a:t>
            </a:r>
            <a:r>
              <a:rPr lang="ru-RU" sz="2000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ть)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-мер- / -мир-   (зам</a:t>
            </a:r>
            <a:r>
              <a:rPr lang="ru-RU" sz="2000" dirty="0" smtClean="0">
                <a:solidFill>
                  <a:srgbClr val="FF0000"/>
                </a:solidFill>
              </a:rPr>
              <a:t>е</a:t>
            </a:r>
            <a:r>
              <a:rPr lang="ru-RU" sz="2000" dirty="0" smtClean="0"/>
              <a:t>реть – зам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р</a:t>
            </a:r>
            <a:r>
              <a:rPr lang="ru-RU" sz="2000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ть)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-стел- / -</a:t>
            </a:r>
            <a:r>
              <a:rPr lang="ru-RU" sz="2000" dirty="0" err="1" smtClean="0"/>
              <a:t>стил</a:t>
            </a:r>
            <a:r>
              <a:rPr lang="ru-RU" sz="2000" dirty="0" smtClean="0"/>
              <a:t>-   (заст</a:t>
            </a:r>
            <a:r>
              <a:rPr lang="ru-RU" sz="2000" dirty="0" smtClean="0">
                <a:solidFill>
                  <a:srgbClr val="FF0000"/>
                </a:solidFill>
              </a:rPr>
              <a:t>е</a:t>
            </a:r>
            <a:r>
              <a:rPr lang="ru-RU" sz="2000" dirty="0" smtClean="0"/>
              <a:t>лить – заст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л</a:t>
            </a:r>
            <a:r>
              <a:rPr lang="ru-RU" sz="2000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ть)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-жег- / -жиг-     (сж</a:t>
            </a:r>
            <a:r>
              <a:rPr lang="ru-RU" sz="2000" dirty="0" smtClean="0">
                <a:solidFill>
                  <a:srgbClr val="FF0000"/>
                </a:solidFill>
              </a:rPr>
              <a:t>ё</a:t>
            </a:r>
            <a:r>
              <a:rPr lang="ru-RU" sz="2000" dirty="0" smtClean="0"/>
              <a:t>г – сж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г</a:t>
            </a:r>
            <a:r>
              <a:rPr lang="ru-RU" sz="2000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ть)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-</a:t>
            </a:r>
            <a:r>
              <a:rPr lang="ru-RU" sz="2000" dirty="0" err="1" smtClean="0"/>
              <a:t>блест</a:t>
            </a:r>
            <a:r>
              <a:rPr lang="ru-RU" sz="2000" dirty="0" smtClean="0"/>
              <a:t>- / -</a:t>
            </a:r>
            <a:r>
              <a:rPr lang="ru-RU" sz="2000" dirty="0" err="1" smtClean="0"/>
              <a:t>блист</a:t>
            </a:r>
            <a:r>
              <a:rPr lang="ru-RU" sz="2000" dirty="0" smtClean="0"/>
              <a:t>-  (бл</a:t>
            </a:r>
            <a:r>
              <a:rPr lang="ru-RU" sz="2000" dirty="0" smtClean="0">
                <a:solidFill>
                  <a:srgbClr val="FF0000"/>
                </a:solidFill>
              </a:rPr>
              <a:t>е</a:t>
            </a:r>
            <a:r>
              <a:rPr lang="ru-RU" sz="2000" dirty="0" smtClean="0"/>
              <a:t>стеть – бл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ст</a:t>
            </a:r>
            <a:r>
              <a:rPr lang="ru-RU" sz="2000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ть)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-счёт- / -</a:t>
            </a:r>
            <a:r>
              <a:rPr lang="ru-RU" sz="2000" dirty="0" err="1" smtClean="0"/>
              <a:t>счит</a:t>
            </a:r>
            <a:r>
              <a:rPr lang="ru-RU" sz="2000" dirty="0" smtClean="0"/>
              <a:t>-    (сч</a:t>
            </a:r>
            <a:r>
              <a:rPr lang="ru-RU" sz="2000" dirty="0" smtClean="0">
                <a:solidFill>
                  <a:srgbClr val="FF0000"/>
                </a:solidFill>
              </a:rPr>
              <a:t>ё</a:t>
            </a:r>
            <a:r>
              <a:rPr lang="ru-RU" sz="2000" dirty="0" smtClean="0"/>
              <a:t>т – сч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т</a:t>
            </a:r>
            <a:r>
              <a:rPr lang="ru-RU" sz="2000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ть)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-честь- / -</a:t>
            </a:r>
            <a:r>
              <a:rPr lang="ru-RU" sz="2000" dirty="0" err="1" smtClean="0"/>
              <a:t>чит</a:t>
            </a:r>
            <a:r>
              <a:rPr lang="ru-RU" sz="2000" dirty="0" smtClean="0"/>
              <a:t>-    (проч</a:t>
            </a:r>
            <a:r>
              <a:rPr lang="ru-RU" sz="2000" dirty="0" smtClean="0">
                <a:solidFill>
                  <a:srgbClr val="FF0000"/>
                </a:solidFill>
              </a:rPr>
              <a:t>е</a:t>
            </a:r>
            <a:r>
              <a:rPr lang="ru-RU" sz="2000" dirty="0" smtClean="0"/>
              <a:t>сть – проч</a:t>
            </a:r>
            <a:r>
              <a:rPr lang="ru-RU" sz="2000" b="1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т</a:t>
            </a:r>
            <a:r>
              <a:rPr lang="ru-RU" sz="2000" dirty="0" smtClean="0">
                <a:solidFill>
                  <a:srgbClr val="FF0000"/>
                </a:solidFill>
              </a:rPr>
              <a:t>а</a:t>
            </a:r>
            <a:r>
              <a:rPr lang="ru-RU" sz="2000" dirty="0" smtClean="0"/>
              <a:t>ть)</a:t>
            </a:r>
            <a:endParaRPr lang="ru-RU" sz="2000" dirty="0"/>
          </a:p>
        </p:txBody>
      </p:sp>
      <p:sp>
        <p:nvSpPr>
          <p:cNvPr id="4" name="Двойная волна 3"/>
          <p:cNvSpPr/>
          <p:nvPr/>
        </p:nvSpPr>
        <p:spPr>
          <a:xfrm>
            <a:off x="0" y="5857892"/>
            <a:ext cx="9144000" cy="1271590"/>
          </a:xfrm>
          <a:prstGeom prst="doubleWave">
            <a:avLst/>
          </a:prstGeom>
          <a:solidFill>
            <a:srgbClr val="65BC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Согласные и безударные гласные в приставках.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1) Традиционное написание ( нужно запомнить):               по-, под-, на-, над-, с-     и другие.</a:t>
            </a:r>
          </a:p>
          <a:p>
            <a:pPr>
              <a:buNone/>
            </a:pPr>
            <a:r>
              <a:rPr lang="ru-RU" sz="2800" dirty="0" smtClean="0"/>
              <a:t> 2) Приставки на  З – С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Перед глухой согласной – С   (ра</a:t>
            </a:r>
            <a:r>
              <a:rPr lang="ru-RU" sz="2000" dirty="0" smtClean="0">
                <a:solidFill>
                  <a:srgbClr val="FF0000"/>
                </a:solidFill>
              </a:rPr>
              <a:t>с</a:t>
            </a:r>
            <a:r>
              <a:rPr lang="ru-RU" sz="2000" dirty="0" smtClean="0"/>
              <a:t>терялся, и</a:t>
            </a:r>
            <a:r>
              <a:rPr lang="ru-RU" sz="2000" dirty="0" smtClean="0">
                <a:solidFill>
                  <a:srgbClr val="FF0000"/>
                </a:solidFill>
              </a:rPr>
              <a:t>с</a:t>
            </a:r>
            <a:r>
              <a:rPr lang="ru-RU" sz="2000" dirty="0" smtClean="0"/>
              <a:t>пугался)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Перед звонкой согласной - З (ра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/>
              <a:t>бежался, и</a:t>
            </a:r>
            <a:r>
              <a:rPr lang="ru-RU" sz="2000" dirty="0" smtClean="0">
                <a:solidFill>
                  <a:srgbClr val="FF0000"/>
                </a:solidFill>
              </a:rPr>
              <a:t>з</a:t>
            </a:r>
            <a:r>
              <a:rPr lang="ru-RU" sz="2000" dirty="0" smtClean="0"/>
              <a:t>дать)</a:t>
            </a:r>
          </a:p>
          <a:p>
            <a:pPr>
              <a:buNone/>
            </a:pPr>
            <a:r>
              <a:rPr lang="ru-RU" sz="2800" dirty="0" smtClean="0"/>
              <a:t> 3) Приставки  ПРЕ-   и   ПРИ-  </a:t>
            </a:r>
          </a:p>
          <a:p>
            <a:pPr>
              <a:buNone/>
            </a:pPr>
            <a:r>
              <a:rPr lang="ru-RU" sz="2800" dirty="0" smtClean="0"/>
              <a:t>                </a:t>
            </a:r>
            <a:r>
              <a:rPr lang="ru-RU" sz="2000" dirty="0" smtClean="0"/>
              <a:t>1. = очень                        1. присоединение (пр</a:t>
            </a:r>
            <a:r>
              <a:rPr lang="ru-RU" sz="2000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бить)</a:t>
            </a:r>
          </a:p>
          <a:p>
            <a:pPr>
              <a:buNone/>
            </a:pPr>
            <a:r>
              <a:rPr lang="ru-RU" sz="2000" dirty="0" smtClean="0"/>
              <a:t>                            (пр</a:t>
            </a:r>
            <a:r>
              <a:rPr lang="ru-RU" sz="2000" dirty="0" smtClean="0">
                <a:solidFill>
                  <a:srgbClr val="FF0000"/>
                </a:solidFill>
              </a:rPr>
              <a:t>е</a:t>
            </a:r>
            <a:r>
              <a:rPr lang="ru-RU" sz="2000" dirty="0" smtClean="0"/>
              <a:t>мудрый)             2. приближение (пр</a:t>
            </a:r>
            <a:r>
              <a:rPr lang="ru-RU" sz="2000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ехать)</a:t>
            </a:r>
          </a:p>
          <a:p>
            <a:pPr>
              <a:buNone/>
            </a:pPr>
            <a:r>
              <a:rPr lang="ru-RU" sz="2000" dirty="0" smtClean="0"/>
              <a:t>                       2. = пере-                         3. близость (пр</a:t>
            </a:r>
            <a:r>
              <a:rPr lang="ru-RU" sz="2000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школьный)</a:t>
            </a:r>
          </a:p>
          <a:p>
            <a:pPr>
              <a:buNone/>
            </a:pPr>
            <a:r>
              <a:rPr lang="ru-RU" sz="2000" dirty="0" smtClean="0"/>
              <a:t>                            (пр</a:t>
            </a:r>
            <a:r>
              <a:rPr lang="ru-RU" sz="2000" dirty="0" smtClean="0">
                <a:solidFill>
                  <a:srgbClr val="FF0000"/>
                </a:solidFill>
              </a:rPr>
              <a:t>е</a:t>
            </a:r>
            <a:r>
              <a:rPr lang="ru-RU" sz="2000" dirty="0" smtClean="0"/>
              <a:t>вратиться,          4. неполное действие (пр</a:t>
            </a:r>
            <a:r>
              <a:rPr lang="ru-RU" sz="2000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открыть)</a:t>
            </a:r>
          </a:p>
          <a:p>
            <a:pPr>
              <a:buNone/>
            </a:pPr>
            <a:r>
              <a:rPr lang="ru-RU" sz="2000" dirty="0" smtClean="0"/>
              <a:t>                              пр</a:t>
            </a:r>
            <a:r>
              <a:rPr lang="ru-RU" sz="2000" dirty="0" smtClean="0">
                <a:solidFill>
                  <a:srgbClr val="FF0000"/>
                </a:solidFill>
              </a:rPr>
              <a:t>е</a:t>
            </a:r>
            <a:r>
              <a:rPr lang="ru-RU" sz="2000" dirty="0" smtClean="0"/>
              <a:t>возмочь)</a:t>
            </a:r>
          </a:p>
          <a:p>
            <a:pPr>
              <a:buNone/>
            </a:pPr>
            <a:r>
              <a:rPr lang="ru-RU" sz="2800" dirty="0" smtClean="0"/>
              <a:t> 4) Буква Ы после приставок на согласную. </a:t>
            </a:r>
            <a:r>
              <a:rPr lang="ru-RU" sz="2000" dirty="0" smtClean="0"/>
              <a:t>Если корень слова начинается с И, то после приставки на согласную И =</a:t>
            </a:r>
            <a:r>
              <a:rPr lang="en-US" sz="2000" dirty="0" smtClean="0"/>
              <a:t>&gt; </a:t>
            </a:r>
            <a:r>
              <a:rPr lang="ru-RU" sz="2000" dirty="0" smtClean="0"/>
              <a:t>Ы (С</a:t>
            </a:r>
            <a:r>
              <a:rPr lang="ru-RU" sz="2000" dirty="0" smtClean="0">
                <a:solidFill>
                  <a:srgbClr val="FF0000"/>
                </a:solidFill>
              </a:rPr>
              <a:t>ы</a:t>
            </a:r>
            <a:r>
              <a:rPr lang="ru-RU" sz="2000" dirty="0" smtClean="0"/>
              <a:t>грать, роз</a:t>
            </a:r>
            <a:r>
              <a:rPr lang="ru-RU" sz="2000" dirty="0" smtClean="0">
                <a:solidFill>
                  <a:srgbClr val="FF0000"/>
                </a:solidFill>
              </a:rPr>
              <a:t>ы</a:t>
            </a:r>
            <a:r>
              <a:rPr lang="ru-RU" sz="2000" dirty="0" smtClean="0"/>
              <a:t>ск)</a:t>
            </a:r>
          </a:p>
          <a:p>
            <a:pPr>
              <a:buNone/>
            </a:pPr>
            <a:r>
              <a:rPr lang="ru-RU" sz="2000" dirty="0" smtClean="0"/>
              <a:t>!!!   После корней –МЕЖ-, -ДЕЗ-, -СВЕРХ-  в сложных словах  И  сохраняется. (Меж</a:t>
            </a:r>
            <a:r>
              <a:rPr lang="ru-RU" sz="2000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нститутский, дез</a:t>
            </a:r>
            <a:r>
              <a:rPr lang="ru-RU" sz="2000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нфекция, сверх</a:t>
            </a:r>
            <a:r>
              <a:rPr lang="ru-RU" sz="2000" dirty="0" smtClean="0">
                <a:solidFill>
                  <a:srgbClr val="FF0000"/>
                </a:solidFill>
              </a:rPr>
              <a:t>и</a:t>
            </a:r>
            <a:r>
              <a:rPr lang="ru-RU" sz="2000" dirty="0" smtClean="0"/>
              <a:t>нтересный). 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821769" y="4321975"/>
            <a:ext cx="150019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Безударная гласная в окончании существительного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507209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Определяем по склонению и падежу</a:t>
            </a:r>
          </a:p>
          <a:p>
            <a:pPr marL="514350" indent="-514350">
              <a:buNone/>
            </a:pPr>
            <a:r>
              <a:rPr lang="ru-RU" sz="2000" dirty="0" smtClean="0"/>
              <a:t>               1 </a:t>
            </a:r>
            <a:r>
              <a:rPr lang="ru-RU" sz="2000" dirty="0" err="1" smtClean="0"/>
              <a:t>скл</a:t>
            </a:r>
            <a:r>
              <a:rPr lang="ru-RU" sz="2000" dirty="0" smtClean="0"/>
              <a:t>.                           2 </a:t>
            </a:r>
            <a:r>
              <a:rPr lang="ru-RU" sz="2000" dirty="0" err="1" smtClean="0"/>
              <a:t>скл</a:t>
            </a:r>
            <a:r>
              <a:rPr lang="ru-RU" sz="2000" dirty="0" smtClean="0"/>
              <a:t>.                        3 </a:t>
            </a:r>
            <a:r>
              <a:rPr lang="ru-RU" sz="2000" dirty="0" err="1" smtClean="0"/>
              <a:t>скл</a:t>
            </a:r>
            <a:r>
              <a:rPr lang="ru-RU" sz="2000" dirty="0" smtClean="0"/>
              <a:t>.(сущ. Ж.р. </a:t>
            </a:r>
            <a:r>
              <a:rPr lang="ru-RU" sz="2000" dirty="0" err="1" smtClean="0"/>
              <a:t>наЬ</a:t>
            </a:r>
            <a:r>
              <a:rPr lang="ru-RU" sz="2000" dirty="0" smtClean="0"/>
              <a:t>)</a:t>
            </a:r>
            <a:endParaRPr lang="ru-RU" sz="2000" dirty="0" smtClean="0"/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None/>
            </a:pPr>
            <a:r>
              <a:rPr lang="ru-RU" sz="2000" dirty="0" smtClean="0"/>
              <a:t> Р.п.</a:t>
            </a:r>
          </a:p>
          <a:p>
            <a:pPr marL="514350" indent="-514350">
              <a:buNone/>
            </a:pPr>
            <a:r>
              <a:rPr lang="ru-RU" sz="2000" dirty="0" smtClean="0"/>
              <a:t> Д.п.</a:t>
            </a:r>
          </a:p>
          <a:p>
            <a:pPr marL="514350" indent="-514350">
              <a:buNone/>
            </a:pPr>
            <a:r>
              <a:rPr lang="ru-RU" sz="2000" dirty="0" smtClean="0"/>
              <a:t> П.п.</a:t>
            </a:r>
          </a:p>
          <a:p>
            <a:pPr marL="514350" indent="-514350">
              <a:buNone/>
            </a:pPr>
            <a:r>
              <a:rPr lang="ru-RU" sz="2000" dirty="0" smtClean="0"/>
              <a:t>                                    </a:t>
            </a:r>
          </a:p>
          <a:p>
            <a:pPr marL="514350" indent="-514350">
              <a:buNone/>
            </a:pPr>
            <a:r>
              <a:rPr lang="ru-RU" sz="2000" dirty="0" smtClean="0"/>
              <a:t>                                 </a:t>
            </a:r>
          </a:p>
          <a:p>
            <a:pPr marL="514350" indent="-514350">
              <a:buNone/>
            </a:pPr>
            <a:r>
              <a:rPr lang="ru-RU" sz="2000" dirty="0" smtClean="0"/>
              <a:t>                                     </a:t>
            </a:r>
            <a:r>
              <a:rPr lang="ru-RU" sz="2200" b="1" dirty="0" smtClean="0"/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= РУКА</a:t>
            </a:r>
          </a:p>
          <a:p>
            <a:pPr marL="514350" indent="-514350">
              <a:buNone/>
            </a:pPr>
            <a:r>
              <a:rPr lang="ru-RU" dirty="0" smtClean="0"/>
              <a:t>2.   Слова на  </a:t>
            </a:r>
            <a:r>
              <a:rPr lang="ru-RU" i="1" u="sng" dirty="0" smtClean="0"/>
              <a:t>-мя 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rgbClr val="9900FF"/>
                </a:solidFill>
              </a:rPr>
              <a:t>+</a:t>
            </a:r>
            <a:r>
              <a:rPr lang="ru-RU" i="1" dirty="0" smtClean="0">
                <a:solidFill>
                  <a:srgbClr val="9900FF"/>
                </a:solidFill>
              </a:rPr>
              <a:t> </a:t>
            </a:r>
            <a:r>
              <a:rPr lang="ru-RU" i="1" dirty="0" err="1" smtClean="0">
                <a:solidFill>
                  <a:srgbClr val="9900FF"/>
                </a:solidFill>
              </a:rPr>
              <a:t>ен</a:t>
            </a:r>
            <a:r>
              <a:rPr lang="ru-RU" i="1" dirty="0" smtClean="0">
                <a:solidFill>
                  <a:srgbClr val="9900FF"/>
                </a:solidFill>
              </a:rPr>
              <a:t> </a:t>
            </a:r>
            <a:r>
              <a:rPr lang="ru-RU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>
                <a:solidFill>
                  <a:srgbClr val="9900FF"/>
                </a:solidFill>
              </a:rPr>
              <a:t>   </a:t>
            </a:r>
            <a:r>
              <a:rPr lang="ru-RU" dirty="0" smtClean="0"/>
              <a:t>в Р.п., Д.п., П.п..</a:t>
            </a:r>
            <a:endParaRPr lang="ru-RU" i="1" dirty="0" smtClean="0">
              <a:solidFill>
                <a:srgbClr val="9900FF"/>
              </a:solidFill>
            </a:endParaRPr>
          </a:p>
          <a:p>
            <a:pPr marL="514350" indent="-514350">
              <a:buNone/>
            </a:pPr>
            <a:r>
              <a:rPr lang="ru-RU" dirty="0" smtClean="0"/>
              <a:t>   </a:t>
            </a:r>
            <a:r>
              <a:rPr lang="ru-RU" sz="2800" dirty="0" smtClean="0">
                <a:solidFill>
                  <a:srgbClr val="9900FF"/>
                </a:solidFill>
              </a:rPr>
              <a:t>(на </a:t>
            </a:r>
            <a:r>
              <a:rPr lang="ru-RU" sz="2800" dirty="0" err="1" smtClean="0">
                <a:solidFill>
                  <a:srgbClr val="9900FF"/>
                </a:solidFill>
              </a:rPr>
              <a:t>знам</a:t>
            </a:r>
            <a:r>
              <a:rPr lang="ru-RU" sz="2800" dirty="0" err="1" smtClean="0">
                <a:solidFill>
                  <a:srgbClr val="FF0000"/>
                </a:solidFill>
              </a:rPr>
              <a:t>е</a:t>
            </a:r>
            <a:r>
              <a:rPr lang="ru-RU" sz="2800" dirty="0" err="1" smtClean="0">
                <a:solidFill>
                  <a:srgbClr val="9900FF"/>
                </a:solidFill>
              </a:rPr>
              <a:t>н</a:t>
            </a:r>
            <a:r>
              <a:rPr lang="ru-RU" sz="2800" dirty="0" err="1" smtClean="0">
                <a:solidFill>
                  <a:srgbClr val="FF0000"/>
                </a:solidFill>
              </a:rPr>
              <a:t>И</a:t>
            </a:r>
            <a:r>
              <a:rPr lang="ru-RU" sz="2800" dirty="0" smtClean="0">
                <a:solidFill>
                  <a:srgbClr val="9900FF"/>
                </a:solidFill>
              </a:rPr>
              <a:t>, в </a:t>
            </a:r>
            <a:r>
              <a:rPr lang="ru-RU" sz="2800" dirty="0" err="1" smtClean="0">
                <a:solidFill>
                  <a:srgbClr val="9900FF"/>
                </a:solidFill>
              </a:rPr>
              <a:t>плам</a:t>
            </a:r>
            <a:r>
              <a:rPr lang="ru-RU" sz="2800" dirty="0" err="1" smtClean="0">
                <a:solidFill>
                  <a:srgbClr val="FF0000"/>
                </a:solidFill>
              </a:rPr>
              <a:t>е</a:t>
            </a:r>
            <a:r>
              <a:rPr lang="ru-RU" sz="2800" dirty="0" err="1" smtClean="0">
                <a:solidFill>
                  <a:srgbClr val="9900FF"/>
                </a:solidFill>
              </a:rPr>
              <a:t>н</a:t>
            </a:r>
            <a:r>
              <a:rPr lang="ru-RU" sz="2800" dirty="0" err="1" smtClean="0">
                <a:solidFill>
                  <a:srgbClr val="FF0000"/>
                </a:solidFill>
              </a:rPr>
              <a:t>И</a:t>
            </a:r>
            <a:r>
              <a:rPr lang="ru-RU" sz="2800" dirty="0" smtClean="0">
                <a:solidFill>
                  <a:srgbClr val="9900FF"/>
                </a:solidFill>
              </a:rPr>
              <a:t>, из </a:t>
            </a:r>
            <a:r>
              <a:rPr lang="ru-RU" sz="2800" dirty="0" err="1" smtClean="0">
                <a:solidFill>
                  <a:srgbClr val="9900FF"/>
                </a:solidFill>
              </a:rPr>
              <a:t>плем</a:t>
            </a:r>
            <a:r>
              <a:rPr lang="ru-RU" sz="2800" dirty="0" err="1" smtClean="0">
                <a:solidFill>
                  <a:srgbClr val="FF0000"/>
                </a:solidFill>
              </a:rPr>
              <a:t>е</a:t>
            </a:r>
            <a:r>
              <a:rPr lang="ru-RU" sz="2800" dirty="0" err="1" smtClean="0">
                <a:solidFill>
                  <a:srgbClr val="9900FF"/>
                </a:solidFill>
              </a:rPr>
              <a:t>н</a:t>
            </a:r>
            <a:r>
              <a:rPr lang="ru-RU" sz="2800" dirty="0" err="1" smtClean="0">
                <a:solidFill>
                  <a:srgbClr val="FF0000"/>
                </a:solidFill>
              </a:rPr>
              <a:t>И</a:t>
            </a:r>
            <a:r>
              <a:rPr lang="ru-RU" sz="2800" dirty="0" smtClean="0">
                <a:solidFill>
                  <a:srgbClr val="9900FF"/>
                </a:solidFill>
              </a:rPr>
              <a:t>)</a:t>
            </a:r>
          </a:p>
          <a:p>
            <a:pPr marL="514350" indent="-514350">
              <a:buAutoNum type="arabicPeriod" startAt="3"/>
            </a:pPr>
            <a:r>
              <a:rPr lang="ru-RU" dirty="0" smtClean="0"/>
              <a:t>Слова с основой на   </a:t>
            </a:r>
            <a:r>
              <a:rPr lang="ru-RU" i="1" u="sng" dirty="0" smtClean="0"/>
              <a:t>-и</a:t>
            </a:r>
            <a:r>
              <a:rPr lang="ru-RU" i="1" dirty="0" smtClean="0"/>
              <a:t>  </a:t>
            </a:r>
            <a:r>
              <a:rPr lang="ru-RU" i="1" dirty="0" err="1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  в Р.п., Д.п., П.п..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9900FF"/>
                </a:solidFill>
              </a:rPr>
              <a:t>   </a:t>
            </a:r>
            <a:r>
              <a:rPr lang="ru-RU" sz="2400" dirty="0" smtClean="0">
                <a:solidFill>
                  <a:srgbClr val="9900FF"/>
                </a:solidFill>
              </a:rPr>
              <a:t>(в </a:t>
            </a:r>
            <a:r>
              <a:rPr lang="ru-RU" sz="2400" dirty="0" err="1" smtClean="0">
                <a:solidFill>
                  <a:srgbClr val="9900FF"/>
                </a:solidFill>
              </a:rPr>
              <a:t>сознанИ</a:t>
            </a:r>
            <a:r>
              <a:rPr lang="ru-RU" sz="2400" dirty="0" err="1" smtClean="0">
                <a:solidFill>
                  <a:srgbClr val="FF0000"/>
                </a:solidFill>
              </a:rPr>
              <a:t>И</a:t>
            </a:r>
            <a:r>
              <a:rPr lang="ru-RU" sz="2400" dirty="0" smtClean="0">
                <a:solidFill>
                  <a:srgbClr val="9900FF"/>
                </a:solidFill>
              </a:rPr>
              <a:t>, нет </a:t>
            </a:r>
            <a:r>
              <a:rPr lang="ru-RU" sz="2400" dirty="0" err="1" smtClean="0">
                <a:solidFill>
                  <a:srgbClr val="9900FF"/>
                </a:solidFill>
              </a:rPr>
              <a:t>традицИ</a:t>
            </a:r>
            <a:r>
              <a:rPr lang="ru-RU" sz="2400" dirty="0" err="1" smtClean="0">
                <a:solidFill>
                  <a:srgbClr val="FF0000"/>
                </a:solidFill>
              </a:rPr>
              <a:t>И</a:t>
            </a:r>
            <a:r>
              <a:rPr lang="ru-RU" sz="2400" dirty="0" smtClean="0">
                <a:solidFill>
                  <a:srgbClr val="9900FF"/>
                </a:solidFill>
              </a:rPr>
              <a:t>, из </a:t>
            </a:r>
            <a:r>
              <a:rPr lang="ru-RU" sz="2400" dirty="0" err="1" smtClean="0">
                <a:solidFill>
                  <a:srgbClr val="9900FF"/>
                </a:solidFill>
              </a:rPr>
              <a:t>милицИ</a:t>
            </a:r>
            <a:r>
              <a:rPr lang="ru-RU" sz="2400" dirty="0" err="1" smtClean="0">
                <a:solidFill>
                  <a:srgbClr val="FF0000"/>
                </a:solidFill>
              </a:rPr>
              <a:t>И</a:t>
            </a:r>
            <a:r>
              <a:rPr lang="ru-RU" sz="2400" dirty="0" smtClean="0">
                <a:solidFill>
                  <a:srgbClr val="9900FF"/>
                </a:solidFill>
              </a:rPr>
              <a:t>, в </a:t>
            </a:r>
            <a:r>
              <a:rPr lang="ru-RU" sz="2400" dirty="0" err="1" smtClean="0">
                <a:solidFill>
                  <a:srgbClr val="9900FF"/>
                </a:solidFill>
              </a:rPr>
              <a:t>зданИ</a:t>
            </a:r>
            <a:r>
              <a:rPr lang="ru-RU" sz="2400" dirty="0" err="1" smtClean="0">
                <a:solidFill>
                  <a:srgbClr val="FF0000"/>
                </a:solidFill>
              </a:rPr>
              <a:t>И</a:t>
            </a:r>
            <a:r>
              <a:rPr lang="ru-RU" sz="2400" dirty="0" smtClean="0">
                <a:solidFill>
                  <a:srgbClr val="9900FF"/>
                </a:solidFill>
              </a:rPr>
              <a:t>)</a:t>
            </a:r>
            <a:endParaRPr lang="ru-RU" dirty="0" smtClean="0">
              <a:solidFill>
                <a:srgbClr val="9900FF"/>
              </a:solidFill>
            </a:endParaRPr>
          </a:p>
          <a:p>
            <a:pPr marL="514350" indent="-514350"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250030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--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--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Е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</a:tr>
            </a:tbl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 rot="5400000">
            <a:off x="2821769" y="1750207"/>
            <a:ext cx="500066" cy="4000528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Безударная гласная в окончании прилагательных, причастий и порядковых числительных.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78634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ОПРЕДЕЛЯЕМ ПО ВОПРОСУ</a:t>
            </a:r>
          </a:p>
          <a:p>
            <a:pPr>
              <a:buNone/>
            </a:pPr>
            <a:r>
              <a:rPr lang="ru-RU" dirty="0" smtClean="0"/>
              <a:t>                       </a:t>
            </a:r>
            <a:r>
              <a:rPr lang="ru-RU" dirty="0" smtClean="0">
                <a:solidFill>
                  <a:srgbClr val="FF0000"/>
                </a:solidFill>
              </a:rPr>
              <a:t>о/е     а/я     у/</a:t>
            </a:r>
            <a:r>
              <a:rPr lang="ru-RU" dirty="0" err="1" smtClean="0">
                <a:solidFill>
                  <a:srgbClr val="FF0000"/>
                </a:solidFill>
              </a:rPr>
              <a:t>ю</a:t>
            </a:r>
            <a:r>
              <a:rPr lang="ru-RU" dirty="0" smtClean="0">
                <a:solidFill>
                  <a:srgbClr val="FF0000"/>
                </a:solidFill>
              </a:rPr>
              <a:t>     </a:t>
            </a:r>
            <a:r>
              <a:rPr lang="ru-RU" dirty="0" err="1" smtClean="0">
                <a:solidFill>
                  <a:srgbClr val="FF0000"/>
                </a:solidFill>
              </a:rPr>
              <a:t>ы</a:t>
            </a:r>
            <a:r>
              <a:rPr lang="ru-RU" dirty="0" smtClean="0">
                <a:solidFill>
                  <a:srgbClr val="FF0000"/>
                </a:solidFill>
              </a:rPr>
              <a:t>/и</a:t>
            </a:r>
          </a:p>
          <a:p>
            <a:pPr>
              <a:buNone/>
            </a:pPr>
            <a:r>
              <a:rPr lang="ru-RU" dirty="0" smtClean="0"/>
              <a:t>                   Как</a:t>
            </a:r>
            <a:r>
              <a:rPr lang="ru-RU" dirty="0" smtClean="0">
                <a:solidFill>
                  <a:srgbClr val="0000FF"/>
                </a:solidFill>
              </a:rPr>
              <a:t>ого</a:t>
            </a:r>
            <a:r>
              <a:rPr lang="ru-RU" dirty="0" smtClean="0"/>
              <a:t>?    Красн</a:t>
            </a:r>
            <a:r>
              <a:rPr lang="ru-RU" dirty="0" smtClean="0">
                <a:solidFill>
                  <a:srgbClr val="0000FF"/>
                </a:solidFill>
              </a:rPr>
              <a:t>ого</a:t>
            </a:r>
            <a:r>
              <a:rPr lang="ru-RU" dirty="0" smtClean="0"/>
              <a:t>, син</a:t>
            </a:r>
            <a:r>
              <a:rPr lang="ru-RU" dirty="0" smtClean="0">
                <a:solidFill>
                  <a:srgbClr val="0000FF"/>
                </a:solidFill>
              </a:rPr>
              <a:t>его</a:t>
            </a:r>
          </a:p>
          <a:p>
            <a:pPr>
              <a:buNone/>
            </a:pPr>
            <a:r>
              <a:rPr lang="ru-RU" dirty="0" smtClean="0"/>
              <a:t>                   Как</a:t>
            </a:r>
            <a:r>
              <a:rPr lang="ru-RU" dirty="0" smtClean="0">
                <a:solidFill>
                  <a:srgbClr val="0000FF"/>
                </a:solidFill>
              </a:rPr>
              <a:t>ую</a:t>
            </a:r>
            <a:r>
              <a:rPr lang="ru-RU" dirty="0" smtClean="0"/>
              <a:t>?     Красн</a:t>
            </a:r>
            <a:r>
              <a:rPr lang="ru-RU" dirty="0" smtClean="0">
                <a:solidFill>
                  <a:srgbClr val="0000FF"/>
                </a:solidFill>
              </a:rPr>
              <a:t>ую</a:t>
            </a:r>
            <a:r>
              <a:rPr lang="ru-RU" dirty="0" smtClean="0"/>
              <a:t>, син</a:t>
            </a:r>
            <a:r>
              <a:rPr lang="ru-RU" dirty="0" smtClean="0">
                <a:solidFill>
                  <a:srgbClr val="0000FF"/>
                </a:solidFill>
              </a:rPr>
              <a:t>юю</a:t>
            </a:r>
          </a:p>
          <a:p>
            <a:pPr>
              <a:buNone/>
            </a:pPr>
            <a:r>
              <a:rPr lang="ru-RU" dirty="0" smtClean="0"/>
              <a:t>                   Как</a:t>
            </a:r>
            <a:r>
              <a:rPr lang="ru-RU" dirty="0" smtClean="0">
                <a:solidFill>
                  <a:srgbClr val="0000FF"/>
                </a:solidFill>
              </a:rPr>
              <a:t>ая</a:t>
            </a:r>
            <a:r>
              <a:rPr lang="ru-RU" dirty="0" smtClean="0"/>
              <a:t>?      Красн</a:t>
            </a:r>
            <a:r>
              <a:rPr lang="ru-RU" dirty="0" smtClean="0">
                <a:solidFill>
                  <a:srgbClr val="0000FF"/>
                </a:solidFill>
              </a:rPr>
              <a:t>ая</a:t>
            </a:r>
            <a:r>
              <a:rPr lang="ru-RU" dirty="0" smtClean="0"/>
              <a:t>, син</a:t>
            </a:r>
            <a:r>
              <a:rPr lang="ru-RU" dirty="0" smtClean="0">
                <a:solidFill>
                  <a:srgbClr val="0000FF"/>
                </a:solidFill>
              </a:rPr>
              <a:t>яя</a:t>
            </a:r>
          </a:p>
          <a:p>
            <a:pPr>
              <a:buNone/>
            </a:pPr>
            <a:r>
              <a:rPr lang="ru-RU" dirty="0" smtClean="0"/>
              <a:t>                   Как</a:t>
            </a:r>
            <a:r>
              <a:rPr lang="ru-RU" dirty="0" smtClean="0">
                <a:solidFill>
                  <a:srgbClr val="0000FF"/>
                </a:solidFill>
              </a:rPr>
              <a:t>их</a:t>
            </a:r>
            <a:r>
              <a:rPr lang="ru-RU" dirty="0" smtClean="0"/>
              <a:t>?      Красн</a:t>
            </a:r>
            <a:r>
              <a:rPr lang="ru-RU" dirty="0" smtClean="0">
                <a:solidFill>
                  <a:srgbClr val="0000FF"/>
                </a:solidFill>
              </a:rPr>
              <a:t>ых</a:t>
            </a:r>
            <a:r>
              <a:rPr lang="ru-RU" dirty="0" smtClean="0"/>
              <a:t>, син</a:t>
            </a:r>
            <a:r>
              <a:rPr lang="ru-RU" dirty="0" smtClean="0">
                <a:solidFill>
                  <a:srgbClr val="0000FF"/>
                </a:solidFill>
              </a:rPr>
              <a:t>их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0" y="6215082"/>
            <a:ext cx="9144000" cy="985838"/>
          </a:xfrm>
          <a:prstGeom prst="wav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олна 4"/>
          <p:cNvSpPr/>
          <p:nvPr/>
        </p:nvSpPr>
        <p:spPr>
          <a:xfrm>
            <a:off x="0" y="5715016"/>
            <a:ext cx="9144000" cy="9144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Безударная гласная в личных окончаниях </a:t>
            </a:r>
            <a:r>
              <a:rPr lang="ru-RU" dirty="0" smtClean="0">
                <a:solidFill>
                  <a:schemeClr val="bg1"/>
                </a:solidFill>
              </a:rPr>
              <a:t>глаголов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14353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определяем по спряжению:</a:t>
            </a:r>
          </a:p>
          <a:p>
            <a:pPr>
              <a:buNone/>
            </a:pPr>
            <a:r>
              <a:rPr lang="ru-RU" dirty="0" smtClean="0"/>
              <a:t>1 </a:t>
            </a:r>
            <a:r>
              <a:rPr lang="ru-RU" dirty="0" err="1" smtClean="0"/>
              <a:t>спр</a:t>
            </a:r>
            <a:r>
              <a:rPr lang="ru-RU" dirty="0" smtClean="0"/>
              <a:t>.       Е          УТ/ЮТ (в 3 л., мн.ч.)</a:t>
            </a:r>
          </a:p>
          <a:p>
            <a:pPr>
              <a:buNone/>
            </a:pPr>
            <a:r>
              <a:rPr lang="ru-RU" dirty="0" smtClean="0"/>
              <a:t> 2 </a:t>
            </a:r>
            <a:r>
              <a:rPr lang="ru-RU" dirty="0" err="1" smtClean="0"/>
              <a:t>спр</a:t>
            </a:r>
            <a:r>
              <a:rPr lang="ru-RU" dirty="0" smtClean="0"/>
              <a:t>.       И          АТ/ЯТ  (в 3 л., мн.ч.)</a:t>
            </a:r>
          </a:p>
          <a:p>
            <a:pPr>
              <a:buNone/>
            </a:pPr>
            <a:r>
              <a:rPr lang="ru-RU" dirty="0" smtClean="0"/>
              <a:t>------------------------------------------------------------------------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Спряжение определяем по н.ф.( Что делать? Что сделать?)</a:t>
            </a:r>
          </a:p>
          <a:p>
            <a:pPr>
              <a:buNone/>
            </a:pPr>
            <a:r>
              <a:rPr lang="ru-RU" sz="2800" dirty="0" smtClean="0">
                <a:solidFill>
                  <a:srgbClr val="106A1F"/>
                </a:solidFill>
              </a:rPr>
              <a:t>          1 </a:t>
            </a:r>
            <a:r>
              <a:rPr lang="ru-RU" sz="2800" dirty="0" err="1" smtClean="0">
                <a:solidFill>
                  <a:srgbClr val="106A1F"/>
                </a:solidFill>
              </a:rPr>
              <a:t>спр</a:t>
            </a:r>
            <a:r>
              <a:rPr lang="ru-RU" sz="2800" dirty="0" smtClean="0">
                <a:solidFill>
                  <a:srgbClr val="106A1F"/>
                </a:solidFill>
              </a:rPr>
              <a:t>.                                  2 </a:t>
            </a:r>
            <a:r>
              <a:rPr lang="ru-RU" sz="2800" dirty="0" err="1" smtClean="0">
                <a:solidFill>
                  <a:srgbClr val="106A1F"/>
                </a:solidFill>
              </a:rPr>
              <a:t>спр</a:t>
            </a:r>
            <a:r>
              <a:rPr lang="ru-RU" sz="2800" dirty="0" smtClean="0">
                <a:solidFill>
                  <a:srgbClr val="106A1F"/>
                </a:solidFill>
              </a:rPr>
              <a:t>.</a:t>
            </a:r>
          </a:p>
          <a:p>
            <a:pPr>
              <a:buNone/>
            </a:pPr>
            <a:r>
              <a:rPr lang="ru-RU" sz="2800" dirty="0" smtClean="0"/>
              <a:t>Брить, стелить           1)все глаголы на –</a:t>
            </a:r>
            <a:r>
              <a:rPr lang="ru-RU" sz="2800" dirty="0" err="1" smtClean="0"/>
              <a:t>ить</a:t>
            </a:r>
            <a:r>
              <a:rPr lang="ru-RU" sz="2800" dirty="0" smtClean="0"/>
              <a:t>, кроме</a:t>
            </a:r>
          </a:p>
          <a:p>
            <a:pPr>
              <a:buNone/>
            </a:pPr>
            <a:r>
              <a:rPr lang="ru-RU" sz="2800" dirty="0" smtClean="0"/>
              <a:t>  + остальные глаг.         брить, стелить</a:t>
            </a:r>
          </a:p>
          <a:p>
            <a:pPr>
              <a:buNone/>
            </a:pPr>
            <a:r>
              <a:rPr lang="ru-RU" sz="2800" dirty="0" smtClean="0"/>
              <a:t> на –</a:t>
            </a:r>
            <a:r>
              <a:rPr lang="ru-RU" sz="2800" dirty="0" err="1" smtClean="0"/>
              <a:t>ать</a:t>
            </a:r>
            <a:r>
              <a:rPr lang="ru-RU" sz="2800" dirty="0" smtClean="0"/>
              <a:t>, -</a:t>
            </a:r>
            <a:r>
              <a:rPr lang="ru-RU" sz="2800" dirty="0" err="1" smtClean="0"/>
              <a:t>еть</a:t>
            </a:r>
            <a:r>
              <a:rPr lang="ru-RU" sz="2800" dirty="0" smtClean="0"/>
              <a:t>,             2) 4 глагола на –</a:t>
            </a:r>
            <a:r>
              <a:rPr lang="ru-RU" sz="2800" dirty="0" err="1" smtClean="0"/>
              <a:t>ать</a:t>
            </a:r>
            <a:r>
              <a:rPr lang="ru-RU" sz="2800" dirty="0" smtClean="0"/>
              <a:t> (гнать, держать, </a:t>
            </a:r>
          </a:p>
          <a:p>
            <a:pPr>
              <a:buNone/>
            </a:pPr>
            <a:r>
              <a:rPr lang="ru-RU" sz="2800" dirty="0" smtClean="0"/>
              <a:t>-</a:t>
            </a:r>
            <a:r>
              <a:rPr lang="ru-RU" sz="2800" dirty="0" err="1" smtClean="0"/>
              <a:t>оть</a:t>
            </a:r>
            <a:r>
              <a:rPr lang="ru-RU" sz="2800" dirty="0" smtClean="0"/>
              <a:t>, -</a:t>
            </a:r>
            <a:r>
              <a:rPr lang="ru-RU" sz="2800" dirty="0" err="1" smtClean="0"/>
              <a:t>уть</a:t>
            </a:r>
            <a:r>
              <a:rPr lang="ru-RU" sz="2800" dirty="0" smtClean="0"/>
              <a:t>, -ять, -</a:t>
            </a:r>
            <a:r>
              <a:rPr lang="ru-RU" sz="2800" dirty="0" err="1" smtClean="0"/>
              <a:t>ыть</a:t>
            </a:r>
            <a:r>
              <a:rPr lang="ru-RU" sz="2800" dirty="0" smtClean="0"/>
              <a:t>       слышать, дышать)</a:t>
            </a:r>
          </a:p>
          <a:p>
            <a:pPr>
              <a:buNone/>
            </a:pPr>
            <a:r>
              <a:rPr lang="ru-RU" sz="2800" dirty="0" smtClean="0"/>
              <a:t>     -</a:t>
            </a:r>
            <a:r>
              <a:rPr lang="ru-RU" sz="2800" dirty="0" err="1" smtClean="0"/>
              <a:t>ти</a:t>
            </a:r>
            <a:r>
              <a:rPr lang="ru-RU" sz="2800" dirty="0" smtClean="0"/>
              <a:t>,  -</a:t>
            </a:r>
            <a:r>
              <a:rPr lang="ru-RU" sz="2800" dirty="0" err="1" smtClean="0"/>
              <a:t>чь</a:t>
            </a:r>
            <a:r>
              <a:rPr lang="ru-RU" sz="2800" dirty="0" smtClean="0"/>
              <a:t>                   3) 7 глаголов на –</a:t>
            </a:r>
            <a:r>
              <a:rPr lang="ru-RU" sz="2800" dirty="0" err="1" smtClean="0"/>
              <a:t>еть</a:t>
            </a:r>
            <a:r>
              <a:rPr lang="ru-RU" sz="2800" dirty="0" smtClean="0"/>
              <a:t> (смотреть,     </a:t>
            </a:r>
          </a:p>
          <a:p>
            <a:pPr>
              <a:buNone/>
            </a:pPr>
            <a:r>
              <a:rPr lang="ru-RU" sz="2800" dirty="0" smtClean="0"/>
              <a:t>                                          видеть, ненавидеть, терпеть, вертеть, </a:t>
            </a:r>
          </a:p>
          <a:p>
            <a:pPr>
              <a:buNone/>
            </a:pPr>
            <a:r>
              <a:rPr lang="ru-RU" sz="2800" dirty="0" smtClean="0"/>
              <a:t>                                          обидеть, зависеть 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286658" y="5285582"/>
            <a:ext cx="3143248" cy="1588"/>
          </a:xfrm>
          <a:prstGeom prst="line">
            <a:avLst/>
          </a:prstGeom>
          <a:ln>
            <a:solidFill>
              <a:srgbClr val="00B050">
                <a:alpha val="54902"/>
              </a:srgbClr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Волна 5"/>
          <p:cNvSpPr/>
          <p:nvPr/>
        </p:nvSpPr>
        <p:spPr>
          <a:xfrm>
            <a:off x="-571536" y="6386528"/>
            <a:ext cx="9929882" cy="942944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Суффиксы в глагольных формах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64360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от глаголов в неопределённой форме образуются: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Глаголы прошедшего времени</a:t>
            </a:r>
          </a:p>
          <a:p>
            <a:pPr marL="514350" indent="-514350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та</a:t>
            </a:r>
            <a:r>
              <a:rPr lang="ru-RU" dirty="0" err="1" smtClean="0">
                <a:solidFill>
                  <a:srgbClr val="FF0000"/>
                </a:solidFill>
              </a:rPr>
              <a:t>Я</a:t>
            </a:r>
            <a:r>
              <a:rPr lang="ru-RU" dirty="0" err="1" smtClean="0"/>
              <a:t>ть</a:t>
            </a:r>
            <a:r>
              <a:rPr lang="ru-RU" dirty="0" smtClean="0"/>
              <a:t> =</a:t>
            </a:r>
            <a:r>
              <a:rPr lang="en-US" dirty="0" smtClean="0"/>
              <a:t>&gt; </a:t>
            </a:r>
            <a:r>
              <a:rPr lang="ru-RU" dirty="0" err="1" smtClean="0"/>
              <a:t>та</a:t>
            </a:r>
            <a:r>
              <a:rPr lang="ru-RU" dirty="0" err="1" smtClean="0">
                <a:solidFill>
                  <a:srgbClr val="FF0000"/>
                </a:solidFill>
              </a:rPr>
              <a:t>Я</a:t>
            </a:r>
            <a:r>
              <a:rPr lang="ru-RU" dirty="0" err="1" smtClean="0"/>
              <a:t>л</a:t>
            </a:r>
            <a:r>
              <a:rPr lang="ru-RU" dirty="0" smtClean="0"/>
              <a:t>,    </a:t>
            </a:r>
            <a:r>
              <a:rPr lang="ru-RU" dirty="0" err="1" smtClean="0"/>
              <a:t>накле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ть</a:t>
            </a:r>
            <a:r>
              <a:rPr lang="ru-RU" dirty="0" smtClean="0"/>
              <a:t> =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 err="1" smtClean="0"/>
              <a:t>накле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л</a:t>
            </a:r>
            <a:r>
              <a:rPr lang="ru-RU" dirty="0" smtClean="0"/>
              <a:t> </a:t>
            </a:r>
          </a:p>
          <a:p>
            <a:pPr marL="514350" indent="-514350">
              <a:buNone/>
            </a:pPr>
            <a:r>
              <a:rPr lang="ru-RU" dirty="0" smtClean="0"/>
              <a:t>                          </a:t>
            </a:r>
            <a:r>
              <a:rPr lang="ru-RU" dirty="0" err="1" smtClean="0"/>
              <a:t>завис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ть</a:t>
            </a:r>
            <a:r>
              <a:rPr lang="ru-RU" dirty="0" smtClean="0"/>
              <a:t> =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 err="1" smtClean="0"/>
              <a:t>завис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л</a:t>
            </a:r>
            <a:endParaRPr lang="ru-RU" dirty="0" smtClean="0"/>
          </a:p>
          <a:p>
            <a:pPr marL="514350" indent="-514350">
              <a:buAutoNum type="arabicParenR" startAt="2"/>
            </a:pPr>
            <a:r>
              <a:rPr lang="ru-RU" b="1" dirty="0" smtClean="0"/>
              <a:t>Действительные причастия прошедшего времени</a:t>
            </a:r>
          </a:p>
          <a:p>
            <a:pPr marL="514350" indent="-514350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раста</a:t>
            </a:r>
            <a:r>
              <a:rPr lang="ru-RU" dirty="0" err="1" smtClean="0">
                <a:solidFill>
                  <a:srgbClr val="FF0000"/>
                </a:solidFill>
              </a:rPr>
              <a:t>Я</a:t>
            </a:r>
            <a:r>
              <a:rPr lang="ru-RU" dirty="0" err="1" smtClean="0"/>
              <a:t>вший</a:t>
            </a:r>
            <a:r>
              <a:rPr lang="ru-RU" dirty="0" smtClean="0"/>
              <a:t>, </a:t>
            </a:r>
            <a:r>
              <a:rPr lang="ru-RU" dirty="0" err="1" smtClean="0"/>
              <a:t>накле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вший</a:t>
            </a:r>
            <a:r>
              <a:rPr lang="ru-RU" dirty="0" smtClean="0"/>
              <a:t>, </a:t>
            </a:r>
            <a:r>
              <a:rPr lang="ru-RU" dirty="0" err="1" smtClean="0"/>
              <a:t>завис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вший</a:t>
            </a:r>
            <a:endParaRPr lang="ru-RU" dirty="0" smtClean="0"/>
          </a:p>
          <a:p>
            <a:pPr marL="514350" indent="-514350">
              <a:buAutoNum type="arabicParenR" startAt="3"/>
            </a:pPr>
            <a:r>
              <a:rPr lang="ru-RU" b="1" dirty="0" smtClean="0"/>
              <a:t>Деепричастия совершенного вида</a:t>
            </a:r>
          </a:p>
          <a:p>
            <a:pPr marL="514350" indent="-514350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раста</a:t>
            </a:r>
            <a:r>
              <a:rPr lang="ru-RU" dirty="0" err="1" smtClean="0">
                <a:solidFill>
                  <a:srgbClr val="FF0000"/>
                </a:solidFill>
              </a:rPr>
              <a:t>Я</a:t>
            </a:r>
            <a:r>
              <a:rPr lang="ru-RU" dirty="0" err="1" smtClean="0"/>
              <a:t>в</a:t>
            </a:r>
            <a:r>
              <a:rPr lang="ru-RU" dirty="0" smtClean="0"/>
              <a:t>, </a:t>
            </a:r>
            <a:r>
              <a:rPr lang="ru-RU" dirty="0" err="1" smtClean="0"/>
              <a:t>накле</a:t>
            </a:r>
            <a:r>
              <a:rPr lang="ru-RU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в</a:t>
            </a:r>
            <a:r>
              <a:rPr lang="ru-RU" dirty="0" smtClean="0"/>
              <a:t>, </a:t>
            </a:r>
            <a:r>
              <a:rPr lang="ru-RU" dirty="0" err="1" smtClean="0"/>
              <a:t>обид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dirty="0" err="1" smtClean="0"/>
              <a:t>в</a:t>
            </a:r>
            <a:endParaRPr lang="ru-RU" dirty="0"/>
          </a:p>
        </p:txBody>
      </p:sp>
      <p:sp>
        <p:nvSpPr>
          <p:cNvPr id="4" name="Двойная волна 3"/>
          <p:cNvSpPr/>
          <p:nvPr/>
        </p:nvSpPr>
        <p:spPr>
          <a:xfrm>
            <a:off x="0" y="6357958"/>
            <a:ext cx="9144000" cy="1128714"/>
          </a:xfrm>
          <a:prstGeom prst="doubleWav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2077</TotalTime>
  <Words>2002</Words>
  <Application>Microsoft Office PowerPoint</Application>
  <PresentationFormat>Экран (4:3)</PresentationFormat>
  <Paragraphs>267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Орфография</vt:lpstr>
      <vt:lpstr>КАК ОПРЕДЕЛИТЬ ОРФОГРАММУ</vt:lpstr>
      <vt:lpstr>Безударные гласные в корне слова</vt:lpstr>
      <vt:lpstr>Корни с чередованием   е - и (а)</vt:lpstr>
      <vt:lpstr>Согласные и безударные гласные в приставках.</vt:lpstr>
      <vt:lpstr>Безударная гласная в окончании существительного</vt:lpstr>
      <vt:lpstr>Безударная гласная в окончании прилагательных, причастий и порядковых числительных.</vt:lpstr>
      <vt:lpstr>Безударная гласная в личных окончаниях глаголов    </vt:lpstr>
      <vt:lpstr>Суффиксы в глагольных формах</vt:lpstr>
      <vt:lpstr>Суффиксы причастий</vt:lpstr>
      <vt:lpstr>Ь и Ъ</vt:lpstr>
      <vt:lpstr>Ь и Ъ</vt:lpstr>
      <vt:lpstr>Ь и Ъ</vt:lpstr>
      <vt:lpstr>О – Ё после шипящих</vt:lpstr>
      <vt:lpstr>О - Ё после шипящих</vt:lpstr>
      <vt:lpstr>Н – НН в суффиксах прилагательных, причастий и наречий.</vt:lpstr>
      <vt:lpstr>Н – НН в суффиксах           прилагательных, причастий, наречий.</vt:lpstr>
      <vt:lpstr> </vt:lpstr>
      <vt:lpstr>НЕ и НИ со словами</vt:lpstr>
      <vt:lpstr>НЕ и НИ со словами</vt:lpstr>
      <vt:lpstr>НЕ и НИ со словами</vt:lpstr>
      <vt:lpstr>НЕ и НИ со словами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Орфография</dc:title>
  <dc:creator>777</dc:creator>
  <cp:lastModifiedBy>Smeshnoj</cp:lastModifiedBy>
  <cp:revision>175</cp:revision>
  <dcterms:created xsi:type="dcterms:W3CDTF">2009-04-01T11:49:18Z</dcterms:created>
  <dcterms:modified xsi:type="dcterms:W3CDTF">2012-06-15T12:35:55Z</dcterms:modified>
</cp:coreProperties>
</file>