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59" r:id="rId5"/>
    <p:sldId id="266" r:id="rId6"/>
    <p:sldId id="265" r:id="rId7"/>
    <p:sldId id="264" r:id="rId8"/>
    <p:sldId id="263"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15.11.2015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solidFill>
                  <a:srgbClr val="DBF5F9">
                    <a:shade val="90000"/>
                  </a:srgbClr>
                </a:solidFill>
              </a:rPr>
              <a:pPr/>
              <a:t>15.11.2015</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97738814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50176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DBF5F9">
                    <a:shade val="90000"/>
                  </a:srgbClr>
                </a:solidFill>
              </a:rPr>
              <a:pPr/>
              <a:t>15.11.2015</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3088522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77011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3448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3899469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43588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8328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68171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79914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val="219772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15.11.2015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15.11.2015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15.11.2015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solidFill>
                  <a:srgbClr val="04617B">
                    <a:shade val="90000"/>
                  </a:srgbClr>
                </a:solidFill>
              </a:rPr>
              <a:pPr/>
              <a:t>15.11.2015</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92333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846640" cy="1080119"/>
          </a:xfrm>
          <a:solidFill>
            <a:srgbClr val="FFFF00"/>
          </a:solidFill>
        </p:spPr>
        <p:txBody>
          <a:bodyPr>
            <a:normAutofit/>
          </a:bodyPr>
          <a:lstStyle/>
          <a:p>
            <a:r>
              <a:rPr lang="ru-RU" sz="2800" b="1" i="1" dirty="0" smtClean="0">
                <a:solidFill>
                  <a:srgbClr val="0070C0"/>
                </a:solidFill>
                <a:latin typeface="Times New Roman" panose="02020603050405020304" pitchFamily="18" charset="0"/>
                <a:cs typeface="Times New Roman" panose="02020603050405020304" pitchFamily="18" charset="0"/>
              </a:rPr>
              <a:t>Силуэтное</a:t>
            </a:r>
            <a:r>
              <a:rPr lang="ru-RU" sz="2800" b="1" i="1" dirty="0" smtClean="0">
                <a:latin typeface="Times New Roman" panose="02020603050405020304" pitchFamily="18" charset="0"/>
                <a:cs typeface="Times New Roman" panose="02020603050405020304" pitchFamily="18" charset="0"/>
              </a:rPr>
              <a:t> </a:t>
            </a:r>
            <a:r>
              <a:rPr lang="ru-RU" sz="2800" b="1" i="1" dirty="0" smtClean="0">
                <a:solidFill>
                  <a:srgbClr val="0070C0"/>
                </a:solidFill>
                <a:latin typeface="Times New Roman" panose="02020603050405020304" pitchFamily="18" charset="0"/>
                <a:cs typeface="Times New Roman" panose="02020603050405020304" pitchFamily="18" charset="0"/>
              </a:rPr>
              <a:t>изображение листа, осенняя окраска.</a:t>
            </a:r>
            <a:endParaRPr lang="ru-RU" sz="2800" b="1" i="1" dirty="0">
              <a:solidFill>
                <a:srgbClr val="0070C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flipV="1">
            <a:off x="533400" y="4981136"/>
            <a:ext cx="4182616" cy="248064"/>
          </a:xfrm>
        </p:spPr>
        <p:txBody>
          <a:bodyPr>
            <a:normAutofit fontScale="47500" lnSpcReduction="20000"/>
          </a:bodyPr>
          <a:lstStyle/>
          <a:p>
            <a:endParaRPr lang="ru-RU" dirty="0"/>
          </a:p>
        </p:txBody>
      </p:sp>
      <p:pic>
        <p:nvPicPr>
          <p:cNvPr id="1026" name="Picture 2" descr="http://go2.imgsmail.ru/imgpreview?key=49159f2954cf2986&amp;mb=imgdb_preview_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10" y="1407280"/>
            <a:ext cx="7236296" cy="54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46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flipV="1">
            <a:off x="533400" y="4981136"/>
            <a:ext cx="4110608" cy="1184168"/>
          </a:xfrm>
        </p:spPr>
        <p:txBody>
          <a:bodyPr/>
          <a:lstStyle/>
          <a:p>
            <a:endParaRPr lang="ru-RU" dirty="0"/>
          </a:p>
        </p:txBody>
      </p:sp>
      <p:sp>
        <p:nvSpPr>
          <p:cNvPr id="4" name="Заголовок 3"/>
          <p:cNvSpPr>
            <a:spLocks noGrp="1"/>
          </p:cNvSpPr>
          <p:nvPr>
            <p:ph type="ctrTitle"/>
          </p:nvPr>
        </p:nvSpPr>
        <p:spPr>
          <a:xfrm flipV="1">
            <a:off x="533400" y="3200400"/>
            <a:ext cx="4343135" cy="1524744"/>
          </a:xfrm>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 y="23514"/>
            <a:ext cx="6789035" cy="690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xn--80abamtzje1d.com/wp-content/uploads/2013/10/Osennie-listya-iz-bumag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302" y="1700808"/>
            <a:ext cx="2400698" cy="297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45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3717032"/>
            <a:ext cx="2664296" cy="144016"/>
          </a:xfrm>
        </p:spPr>
        <p:txBody>
          <a:bodyPr>
            <a:normAutofit fontScale="25000" lnSpcReduction="20000"/>
          </a:bodyPr>
          <a:lstStyle/>
          <a:p>
            <a:endParaRPr lang="ru-RU" dirty="0"/>
          </a:p>
        </p:txBody>
      </p:sp>
      <p:sp>
        <p:nvSpPr>
          <p:cNvPr id="4" name="Заголовок 3"/>
          <p:cNvSpPr>
            <a:spLocks noGrp="1"/>
          </p:cNvSpPr>
          <p:nvPr>
            <p:ph type="ctrTitle"/>
          </p:nvPr>
        </p:nvSpPr>
        <p:spPr>
          <a:xfrm>
            <a:off x="1907704" y="3154680"/>
            <a:ext cx="3960440" cy="45719"/>
          </a:xfrm>
        </p:spPr>
        <p:txBody>
          <a:bodyPr>
            <a:normAutofit fontScale="90000"/>
          </a:bodyPr>
          <a:lstStyle/>
          <a:p>
            <a:endParaRPr lang="ru-RU" dirty="0"/>
          </a:p>
        </p:txBody>
      </p:sp>
      <p:pic>
        <p:nvPicPr>
          <p:cNvPr id="3074" name="Picture 2" descr="http://xn--80abamtzje1d.com/wp-content/uploads/2013/10/Osennie-listya-iz-bumag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97" y="332656"/>
            <a:ext cx="5074235" cy="628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563888" y="0"/>
            <a:ext cx="5400600" cy="6677568"/>
          </a:xfrm>
        </p:spPr>
        <p:txBody>
          <a:bodyPr>
            <a:normAutofit fontScale="90000"/>
          </a:bodyPr>
          <a:lstStyle/>
          <a:p>
            <a:r>
              <a:rPr lang="ru-RU" sz="2200" dirty="0">
                <a:solidFill>
                  <a:srgbClr val="FFFF00"/>
                </a:solidFill>
              </a:rPr>
              <a:t>Листья деревьев - это самое простое и красивое украшение нашей планеты. Только обращаем мы на это внимание лишь поздней осенью, когда листья меняют привычный зеленый цвет на золотой, </a:t>
            </a:r>
            <a:r>
              <a:rPr lang="ru-RU" sz="2200" dirty="0">
                <a:solidFill>
                  <a:srgbClr val="FFFF00"/>
                </a:solidFill>
                <a:effectLst/>
              </a:rPr>
              <a:t>создавая необыкновенный карнавал осенних красок и оттенков природы. Все листья уникальны и красивы по-своему, но все же, кленовый лист выделяется среди других листьев и размером и формой. Поэтому давайте на этом уроке попробуем нарисовать листья клена, точнее один лист. Но достаточно научиться рисовать один лист, чтобы нарисовать целый "букет" из листьев. Кстати, разноцветные листья клена, нарисованные на бумаге, могут стать стильным и ярким украшением вашей комнаты. Как всегда, рисунок будем выполнять поэтапно, вначале нарисуем контур листа простым карандашом, а после раскрасим красками или цветными карандашами</a:t>
            </a:r>
            <a:r>
              <a:rPr lang="ru-RU" sz="2400" dirty="0"/>
              <a:t>.</a:t>
            </a:r>
            <a:endParaRPr lang="ru-RU" sz="2400" b="0" dirty="0">
              <a:effectLst/>
            </a:endParaRPr>
          </a:p>
        </p:txBody>
      </p:sp>
      <p:pic>
        <p:nvPicPr>
          <p:cNvPr id="5122" name="Picture 2" descr="Как нарисовать листья поэтапн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 y="3505742"/>
            <a:ext cx="366712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59059" y="980728"/>
            <a:ext cx="4608512" cy="3312368"/>
          </a:xfrm>
        </p:spPr>
        <p:txBody>
          <a:bodyPr>
            <a:normAutofit/>
          </a:bodyPr>
          <a:lstStyle/>
          <a:p>
            <a:r>
              <a:rPr lang="ru-RU" sz="2000" dirty="0"/>
              <a:t>Проведите горизонтальную линию и от нее нарисуйте простым карандашом одну вертикальную линию в центре и по одной косой линии с каждой стороны. Не делайте линии с помощью линейки, в природе не бывает листьев, имеющих правильные геометрические формы. </a:t>
            </a:r>
          </a:p>
        </p:txBody>
      </p:sp>
      <p:sp>
        <p:nvSpPr>
          <p:cNvPr id="4" name="Заголовок 3"/>
          <p:cNvSpPr>
            <a:spLocks noGrp="1"/>
          </p:cNvSpPr>
          <p:nvPr>
            <p:ph type="ctrTitle"/>
          </p:nvPr>
        </p:nvSpPr>
        <p:spPr>
          <a:xfrm>
            <a:off x="611560" y="260648"/>
            <a:ext cx="7773488" cy="720080"/>
          </a:xfrm>
        </p:spPr>
        <p:txBody>
          <a:bodyPr>
            <a:normAutofit/>
          </a:bodyPr>
          <a:lstStyle/>
          <a:p>
            <a:r>
              <a:rPr lang="ru-RU" sz="2800" dirty="0">
                <a:solidFill>
                  <a:srgbClr val="FFFF00"/>
                </a:solidFill>
              </a:rPr>
              <a:t>1. Сделаем первоначальную разметку прожилок</a:t>
            </a:r>
          </a:p>
        </p:txBody>
      </p:sp>
      <p:pic>
        <p:nvPicPr>
          <p:cNvPr id="6146" name="Picture 2" descr="Как нарисовать листья, шаг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 y="1196752"/>
            <a:ext cx="2688299"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11560" y="3717032"/>
            <a:ext cx="8136904" cy="461665"/>
          </a:xfrm>
          <a:prstGeom prst="rect">
            <a:avLst/>
          </a:prstGeom>
        </p:spPr>
        <p:txBody>
          <a:bodyPr wrap="square">
            <a:spAutoFit/>
          </a:bodyPr>
          <a:lstStyle/>
          <a:p>
            <a:r>
              <a:rPr lang="ru-RU" sz="2400" dirty="0">
                <a:solidFill>
                  <a:srgbClr val="FFFF00"/>
                </a:solidFill>
              </a:rPr>
              <a:t>2. К основным прожилкам добавим мелкие прожилки</a:t>
            </a:r>
          </a:p>
        </p:txBody>
      </p:sp>
      <p:pic>
        <p:nvPicPr>
          <p:cNvPr id="6148" name="Picture 4" descr="Как нарисовать листья, шаг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7112"/>
            <a:ext cx="2699863" cy="245301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9863" y="4371210"/>
            <a:ext cx="6462464" cy="2308324"/>
          </a:xfrm>
          <a:prstGeom prst="rect">
            <a:avLst/>
          </a:prstGeom>
        </p:spPr>
        <p:txBody>
          <a:bodyPr wrap="square">
            <a:spAutoFit/>
          </a:bodyPr>
          <a:lstStyle/>
          <a:p>
            <a:r>
              <a:rPr lang="ru-RU" dirty="0"/>
              <a:t>На этом этапе вам нужно произвольно, соблюдая определенную симметрию, нарисовать мелкие прожилки. Обратите внимание на горизонтальную прожилку листа, на ней ответвлений меньше. Вообще, если вы рисуете листья летом или осенью, то возьмите в парке несколько листьев клена и внимательно изучите их строение. Если рисовать их "с натуры", то </a:t>
            </a:r>
            <a:r>
              <a:rPr lang="ru-RU" b="1" dirty="0"/>
              <a:t>рисунок листьев</a:t>
            </a:r>
            <a:r>
              <a:rPr lang="ru-RU" dirty="0"/>
              <a:t> получится очень реалистичным. </a:t>
            </a:r>
          </a:p>
        </p:txBody>
      </p:sp>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635896" y="908720"/>
            <a:ext cx="5328592" cy="3024336"/>
          </a:xfrm>
        </p:spPr>
        <p:txBody>
          <a:bodyPr>
            <a:normAutofit fontScale="77500" lnSpcReduction="20000"/>
          </a:bodyPr>
          <a:lstStyle/>
          <a:p>
            <a:r>
              <a:rPr lang="ru-RU" smtClean="0"/>
              <a:t>Совсем несложно обвести нарисованные прожилки одной сплошной линией, не обязательно копируя мой рисунок. </a:t>
            </a:r>
            <a:r>
              <a:rPr lang="ru-RU" dirty="0" smtClean="0"/>
              <a:t>Главное, нарисовать острые уголки на краях и сделать заметные промежутки между частями листа. Обычно листья имеют сплошную форму, с еле заметными разрывами, а листья клена состоят как бы из нескольких сегментов. Этим они и отличаются от листьев других деревьев.</a:t>
            </a:r>
            <a:endParaRPr lang="ru-RU" dirty="0"/>
          </a:p>
        </p:txBody>
      </p:sp>
      <p:pic>
        <p:nvPicPr>
          <p:cNvPr id="7170" name="Picture 2" descr="Как нарисовать листья, шаг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3" y="706766"/>
            <a:ext cx="2667419" cy="258358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116632"/>
            <a:ext cx="8518847" cy="523220"/>
          </a:xfrm>
          <a:prstGeom prst="rect">
            <a:avLst/>
          </a:prstGeom>
        </p:spPr>
        <p:txBody>
          <a:bodyPr wrap="square">
            <a:spAutoFit/>
          </a:bodyPr>
          <a:lstStyle/>
          <a:p>
            <a:r>
              <a:rPr lang="ru-RU" sz="2800" dirty="0">
                <a:solidFill>
                  <a:srgbClr val="FFFF00"/>
                </a:solidFill>
                <a:effectLst>
                  <a:outerShdw blurRad="38100" dist="25400" dir="5400000" algn="tl" rotWithShape="0">
                    <a:srgbClr val="000000">
                      <a:alpha val="43000"/>
                    </a:srgbClr>
                  </a:outerShdw>
                </a:effectLst>
                <a:latin typeface="Calibri"/>
              </a:rPr>
              <a:t>3. Форма листьев </a:t>
            </a:r>
            <a:r>
              <a:rPr lang="ru-RU" sz="2800" dirty="0" smtClean="0">
                <a:solidFill>
                  <a:srgbClr val="FFFF00"/>
                </a:solidFill>
                <a:effectLst>
                  <a:outerShdw blurRad="38100" dist="25400" dir="5400000" algn="tl" rotWithShape="0">
                    <a:srgbClr val="000000">
                      <a:alpha val="43000"/>
                    </a:srgbClr>
                  </a:outerShdw>
                </a:effectLst>
                <a:latin typeface="Calibri"/>
              </a:rPr>
              <a:t>клёна</a:t>
            </a:r>
            <a:endParaRPr lang="ru-RU" sz="2800" dirty="0">
              <a:solidFill>
                <a:srgbClr val="FFFF00"/>
              </a:solidFill>
            </a:endParaRPr>
          </a:p>
        </p:txBody>
      </p:sp>
      <p:sp>
        <p:nvSpPr>
          <p:cNvPr id="5" name="Прямоугольник 4"/>
          <p:cNvSpPr/>
          <p:nvPr/>
        </p:nvSpPr>
        <p:spPr>
          <a:xfrm>
            <a:off x="323528" y="3429173"/>
            <a:ext cx="5534015" cy="523220"/>
          </a:xfrm>
          <a:prstGeom prst="rect">
            <a:avLst/>
          </a:prstGeom>
        </p:spPr>
        <p:txBody>
          <a:bodyPr wrap="none">
            <a:spAutoFit/>
          </a:bodyPr>
          <a:lstStyle/>
          <a:p>
            <a:r>
              <a:rPr lang="ru-RU" sz="2800" dirty="0">
                <a:solidFill>
                  <a:srgbClr val="FFFF00"/>
                </a:solidFill>
              </a:rPr>
              <a:t>4. Рисунок листа клена в деталях</a:t>
            </a:r>
          </a:p>
        </p:txBody>
      </p:sp>
      <p:pic>
        <p:nvPicPr>
          <p:cNvPr id="7172" name="Picture 4" descr="Как нарисовать листья, шаг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07" y="4223899"/>
            <a:ext cx="2576185" cy="248785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491879" y="4223899"/>
            <a:ext cx="5350495" cy="1938992"/>
          </a:xfrm>
          <a:prstGeom prst="rect">
            <a:avLst/>
          </a:prstGeom>
        </p:spPr>
        <p:txBody>
          <a:bodyPr wrap="square">
            <a:spAutoFit/>
          </a:bodyPr>
          <a:lstStyle/>
          <a:p>
            <a:r>
              <a:rPr lang="ru-RU" sz="2000" dirty="0"/>
              <a:t>Нарисуйте утолщения для основных прожилков листа. Ножку для любых листьев нужно делать обязательно заметно толще, чем прожилки у основания. Закончите рисовать нижний контур формы листа, и перейдем к следующему шагу.</a:t>
            </a:r>
          </a:p>
        </p:txBody>
      </p:sp>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43808" y="908720"/>
            <a:ext cx="6048672" cy="3168352"/>
          </a:xfrm>
        </p:spPr>
        <p:txBody>
          <a:bodyPr>
            <a:normAutofit/>
          </a:bodyPr>
          <a:lstStyle/>
          <a:p>
            <a:r>
              <a:rPr lang="ru-RU" sz="2000" dirty="0"/>
              <a:t>Вы видите, что нарисовать листья совсем не трудно. Важно правильно нарисовать мелкие детали и точно нарисовать форму, чтобы лист у вас на рисунке не выглядел косым или кривым. Добавьте к рисунку еще насколько мелких штрихов и можно раскрашивать полученный рисунок кленового листа красками или цветными карандашами</a:t>
            </a:r>
            <a:r>
              <a:rPr lang="ru-RU" dirty="0"/>
              <a:t>.</a:t>
            </a:r>
          </a:p>
        </p:txBody>
      </p:sp>
      <p:sp>
        <p:nvSpPr>
          <p:cNvPr id="4" name="Заголовок 3"/>
          <p:cNvSpPr>
            <a:spLocks noGrp="1"/>
          </p:cNvSpPr>
          <p:nvPr>
            <p:ph type="ctrTitle"/>
          </p:nvPr>
        </p:nvSpPr>
        <p:spPr>
          <a:xfrm>
            <a:off x="323528" y="188640"/>
            <a:ext cx="8424936" cy="648072"/>
          </a:xfrm>
        </p:spPr>
        <p:txBody>
          <a:bodyPr>
            <a:normAutofit/>
          </a:bodyPr>
          <a:lstStyle/>
          <a:p>
            <a:r>
              <a:rPr lang="ru-RU" sz="2800" dirty="0">
                <a:solidFill>
                  <a:srgbClr val="FFFF00"/>
                </a:solidFill>
                <a:effectLst/>
              </a:rPr>
              <a:t>5. Как нарисовать листья. Заключительный шаг</a:t>
            </a:r>
            <a:r>
              <a:rPr lang="ru-RU" sz="2800" b="0" dirty="0">
                <a:solidFill>
                  <a:srgbClr val="FFFF00"/>
                </a:solidFill>
                <a:effectLst/>
              </a:rPr>
              <a:t>.</a:t>
            </a:r>
          </a:p>
        </p:txBody>
      </p:sp>
      <p:pic>
        <p:nvPicPr>
          <p:cNvPr id="8194" name="Picture 2" descr="Как нарисовать листья, шаг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24826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3407755"/>
            <a:ext cx="7920880" cy="461665"/>
          </a:xfrm>
          <a:prstGeom prst="rect">
            <a:avLst/>
          </a:prstGeom>
        </p:spPr>
        <p:txBody>
          <a:bodyPr wrap="square">
            <a:spAutoFit/>
          </a:bodyPr>
          <a:lstStyle/>
          <a:p>
            <a:r>
              <a:rPr lang="ru-RU" sz="2400" dirty="0">
                <a:solidFill>
                  <a:srgbClr val="FFFF00"/>
                </a:solidFill>
              </a:rPr>
              <a:t>6. Листья лучше раскрашивать цветным карандашами</a:t>
            </a:r>
          </a:p>
        </p:txBody>
      </p:sp>
      <p:pic>
        <p:nvPicPr>
          <p:cNvPr id="8196" name="Picture 4" descr="Как нарисовать листья, шаг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0" y="4212677"/>
            <a:ext cx="2544217" cy="244971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807537" y="4077072"/>
            <a:ext cx="6192688" cy="2585323"/>
          </a:xfrm>
          <a:prstGeom prst="rect">
            <a:avLst/>
          </a:prstGeom>
        </p:spPr>
        <p:txBody>
          <a:bodyPr wrap="square">
            <a:spAutoFit/>
          </a:bodyPr>
          <a:lstStyle/>
          <a:p>
            <a:r>
              <a:rPr lang="ru-RU" dirty="0"/>
              <a:t>Я всегда на последнем шаге рисунка делаю тени простым карандашом. Вам это делать не обязательно, тем более, что </a:t>
            </a:r>
            <a:r>
              <a:rPr lang="ru-RU" b="1" dirty="0"/>
              <a:t>рисунки листьев</a:t>
            </a:r>
            <a:r>
              <a:rPr lang="ru-RU" dirty="0"/>
              <a:t> замечательно будут выглядеть, если раскрасить их цветными карандашами. Можно конечно раскрасить и красками, только очень трудно не имея опыта сохранить мелкие детали и не "закрасить" их. Чтобы лист не выглядел одиноким, нарисуйте рядом с ним еще несколько, чуть поменьше, заодно придайте им любой оттенок осенних красок падающих листьев.</a:t>
            </a:r>
          </a:p>
        </p:txBody>
      </p:sp>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682" y="1916832"/>
            <a:ext cx="4694093" cy="476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3871298" cy="479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646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TotalTime>
  <Words>515</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Поток</vt:lpstr>
      <vt:lpstr>1_Поток</vt:lpstr>
      <vt:lpstr>Силуэтное изображение листа, осенняя окраска.</vt:lpstr>
      <vt:lpstr>Презентация PowerPoint</vt:lpstr>
      <vt:lpstr>Презентация PowerPoint</vt:lpstr>
      <vt:lpstr>Листья деревьев - это самое простое и красивое украшение нашей планеты. Только обращаем мы на это внимание лишь поздней осенью, когда листья меняют привычный зеленый цвет на золотой, создавая необыкновенный карнавал осенних красок и оттенков природы. Все листья уникальны и красивы по-своему, но все же, кленовый лист выделяется среди других листьев и размером и формой. Поэтому давайте на этом уроке попробуем нарисовать листья клена, точнее один лист. Но достаточно научиться рисовать один лист, чтобы нарисовать целый "букет" из листьев. Кстати, разноцветные листья клена, нарисованные на бумаге, могут стать стильным и ярким украшением вашей комнаты. Как всегда, рисунок будем выполнять поэтапно, вначале нарисуем контур листа простым карандашом, а после раскрасим красками или цветными карандашами.</vt:lpstr>
      <vt:lpstr>1. Сделаем первоначальную разметку прожилок</vt:lpstr>
      <vt:lpstr>Презентация PowerPoint</vt:lpstr>
      <vt:lpstr>5. Как нарисовать листья. Заключительный шаг.</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Силуэтное изображение листа, осенняя окраска.</dc:title>
  <dc:creator>Ольга Владимировна</dc:creator>
  <cp:lastModifiedBy>миша</cp:lastModifiedBy>
  <cp:revision>10</cp:revision>
  <dcterms:created xsi:type="dcterms:W3CDTF">2015-09-22T17:18:32Z</dcterms:created>
  <dcterms:modified xsi:type="dcterms:W3CDTF">2015-11-15T19:15:18Z</dcterms:modified>
</cp:coreProperties>
</file>