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8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1" r:id="rId13"/>
    <p:sldId id="273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15"/>
    <p:penClr>
      <a:srgbClr val="FF0000"/>
    </p:penClr>
  </p:showPr>
  <p:clrMru>
    <a:srgbClr val="D0FBBF"/>
    <a:srgbClr val="FFFF00"/>
    <a:srgbClr val="A01028"/>
    <a:srgbClr val="3333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50" d="100"/>
          <a:sy n="50" d="100"/>
        </p:scale>
        <p:origin x="-1944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kolyan.net/uploads/posts/2011-01/1294862862_1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t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Биектау муни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ципаль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районы  Олы 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Кавал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«Чишм</a:t>
            </a:r>
            <a:r>
              <a:rPr lang="tt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әкәй” балалар  бакчасы тәрбиячесе  Яруллина Фирдәвес Нәҗип кызының  методик тема буенча эше.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7"/>
            <a:ext cx="7972452" cy="22860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t-RU" dirty="0" smtClean="0"/>
              <a:t> </a:t>
            </a:r>
            <a:r>
              <a:rPr lang="tt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Методик тема:</a:t>
            </a:r>
            <a:r>
              <a:rPr lang="ru-RU" sz="2800" b="1" i="1" dirty="0" smtClean="0">
                <a:solidFill>
                  <a:srgbClr val="A01028"/>
                </a:solidFill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2800" b="1" i="1" dirty="0" err="1" smtClean="0">
                <a:solidFill>
                  <a:srgbClr val="A01028"/>
                </a:solidFill>
                <a:latin typeface="Times New Roman" pitchFamily="18" charset="0"/>
                <a:cs typeface="Times New Roman" pitchFamily="18" charset="0"/>
              </a:rPr>
              <a:t>Балаларда</a:t>
            </a:r>
            <a:r>
              <a:rPr lang="ru-RU" sz="2800" b="1" i="1" dirty="0" smtClean="0">
                <a:solidFill>
                  <a:srgbClr val="A0102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A01028"/>
                </a:solidFill>
                <a:latin typeface="Times New Roman" pitchFamily="18" charset="0"/>
                <a:cs typeface="Times New Roman" pitchFamily="18" charset="0"/>
              </a:rPr>
              <a:t>туган</a:t>
            </a:r>
            <a:r>
              <a:rPr lang="ru-RU" sz="2800" b="1" i="1" dirty="0" smtClean="0">
                <a:solidFill>
                  <a:srgbClr val="A0102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A01028"/>
                </a:solidFill>
                <a:latin typeface="Times New Roman" pitchFamily="18" charset="0"/>
                <a:cs typeface="Times New Roman" pitchFamily="18" charset="0"/>
              </a:rPr>
              <a:t>җиребезгә мәхәббәт, аның табигатенә </a:t>
            </a:r>
            <a:r>
              <a:rPr lang="ru-RU" sz="2800" b="1" i="1" dirty="0" smtClean="0">
                <a:solidFill>
                  <a:srgbClr val="A01028"/>
                </a:solidFill>
                <a:latin typeface="Times New Roman" pitchFamily="18" charset="0"/>
                <a:cs typeface="Times New Roman" pitchFamily="18" charset="0"/>
              </a:rPr>
              <a:t>карата </a:t>
            </a:r>
            <a:r>
              <a:rPr lang="ru-RU" sz="2800" b="1" i="1" dirty="0" err="1" smtClean="0">
                <a:solidFill>
                  <a:srgbClr val="A01028"/>
                </a:solidFill>
                <a:latin typeface="Times New Roman" pitchFamily="18" charset="0"/>
                <a:cs typeface="Times New Roman" pitchFamily="18" charset="0"/>
              </a:rPr>
              <a:t>сакчыл</a:t>
            </a:r>
            <a:r>
              <a:rPr lang="ru-RU" sz="2800" b="1" i="1" dirty="0" smtClean="0">
                <a:solidFill>
                  <a:srgbClr val="A0102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A01028"/>
                </a:solidFill>
                <a:latin typeface="Times New Roman" pitchFamily="18" charset="0"/>
                <a:cs typeface="Times New Roman" pitchFamily="18" charset="0"/>
              </a:rPr>
              <a:t>караш</a:t>
            </a:r>
            <a:r>
              <a:rPr lang="ru-RU" sz="2800" b="1" i="1" dirty="0" smtClean="0">
                <a:solidFill>
                  <a:srgbClr val="A0102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A01028"/>
                </a:solidFill>
                <a:latin typeface="Times New Roman" pitchFamily="18" charset="0"/>
                <a:cs typeface="Times New Roman" pitchFamily="18" charset="0"/>
              </a:rPr>
              <a:t>тәрбияләү һәм экологик</a:t>
            </a:r>
            <a:r>
              <a:rPr lang="ru-RU" sz="2800" b="1" i="1" dirty="0" smtClean="0">
                <a:solidFill>
                  <a:srgbClr val="A01028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dirty="0" err="1" smtClean="0">
                <a:solidFill>
                  <a:srgbClr val="A01028"/>
                </a:solidFill>
                <a:latin typeface="Times New Roman" pitchFamily="18" charset="0"/>
                <a:cs typeface="Times New Roman" pitchFamily="18" charset="0"/>
              </a:rPr>
              <a:t>тәрбия бирү</a:t>
            </a:r>
            <a:r>
              <a:rPr lang="ru-RU" sz="2800" b="1" i="1" dirty="0" smtClean="0">
                <a:solidFill>
                  <a:srgbClr val="A01028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i="1" dirty="0" smtClean="0">
              <a:solidFill>
                <a:srgbClr val="A0102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Табигатьне яратырга, аңларга өйрәнәбез</a:t>
            </a:r>
            <a:endParaRPr lang="ru-RU" sz="2800" dirty="0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00" y="1928802"/>
            <a:ext cx="2714644" cy="1522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5" name="Picture 3" descr="C:\Users\Фирдавес\Desktop\экология\DSC0964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4" y="3214686"/>
            <a:ext cx="3143272" cy="176317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5572140"/>
            <a:ext cx="8858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b="1" i="1" dirty="0" smtClean="0">
                <a:solidFill>
                  <a:srgbClr val="002060"/>
                </a:solidFill>
              </a:rPr>
              <a:t>“</a:t>
            </a:r>
            <a:r>
              <a:rPr lang="ru-RU" b="1" i="1" dirty="0" err="1" smtClean="0">
                <a:solidFill>
                  <a:srgbClr val="002060"/>
                </a:solidFill>
              </a:rPr>
              <a:t>Чулпан</a:t>
            </a:r>
            <a:r>
              <a:rPr lang="ru-RU" b="1" i="1" dirty="0" smtClean="0">
                <a:solidFill>
                  <a:srgbClr val="002060"/>
                </a:solidFill>
              </a:rPr>
              <a:t>” </a:t>
            </a:r>
            <a:r>
              <a:rPr lang="ru-RU" b="1" i="1" dirty="0" err="1" smtClean="0">
                <a:solidFill>
                  <a:srgbClr val="002060"/>
                </a:solidFill>
              </a:rPr>
              <a:t>дәүләт табигый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тыюлыгы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начальнигы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Гимадиев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Фәниль </a:t>
            </a:r>
            <a:r>
              <a:rPr lang="ru-RU" b="1" i="1" dirty="0" smtClean="0">
                <a:solidFill>
                  <a:srgbClr val="002060"/>
                </a:solidFill>
              </a:rPr>
              <a:t>К, инспекторы </a:t>
            </a:r>
            <a:r>
              <a:rPr lang="ru-RU" b="1" i="1" dirty="0" err="1" smtClean="0">
                <a:solidFill>
                  <a:srgbClr val="002060"/>
                </a:solidFill>
              </a:rPr>
              <a:t>Зарипов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Әнәс </a:t>
            </a:r>
            <a:r>
              <a:rPr lang="ru-RU" b="1" i="1" dirty="0" smtClean="0">
                <a:solidFill>
                  <a:srgbClr val="002060"/>
                </a:solidFill>
              </a:rPr>
              <a:t>М </a:t>
            </a:r>
            <a:r>
              <a:rPr lang="ru-RU" b="1" i="1" dirty="0" err="1" smtClean="0">
                <a:solidFill>
                  <a:srgbClr val="002060"/>
                </a:solidFill>
              </a:rPr>
              <a:t>нең </a:t>
            </a:r>
            <a:r>
              <a:rPr lang="ru-RU" b="1" i="1" dirty="0" smtClean="0">
                <a:solidFill>
                  <a:srgbClr val="002060"/>
                </a:solidFill>
              </a:rPr>
              <a:t>«</a:t>
            </a:r>
            <a:r>
              <a:rPr lang="ru-RU" b="1" i="1" dirty="0" err="1" smtClean="0">
                <a:solidFill>
                  <a:srgbClr val="002060"/>
                </a:solidFill>
              </a:rPr>
              <a:t>Урманны</a:t>
            </a:r>
            <a:r>
              <a:rPr lang="ru-RU" b="1" i="1" dirty="0" smtClean="0">
                <a:solidFill>
                  <a:srgbClr val="002060"/>
                </a:solidFill>
              </a:rPr>
              <a:t> саклыйк»</a:t>
            </a:r>
            <a:r>
              <a:rPr lang="ru-RU" b="1" i="1" dirty="0" err="1" smtClean="0">
                <a:solidFill>
                  <a:srgbClr val="002060"/>
                </a:solidFill>
              </a:rPr>
              <a:t>дигән </a:t>
            </a:r>
            <a:r>
              <a:rPr lang="ru-RU" b="1" i="1" dirty="0" smtClean="0">
                <a:solidFill>
                  <a:srgbClr val="002060"/>
                </a:solidFill>
              </a:rPr>
              <a:t>тема </a:t>
            </a:r>
            <a:r>
              <a:rPr lang="ru-RU" b="1" i="1" dirty="0" err="1" smtClean="0">
                <a:solidFill>
                  <a:srgbClr val="002060"/>
                </a:solidFill>
              </a:rPr>
              <a:t>буенча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чыгышларын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балалар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зур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кызыксыну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белән тыңладылар һәм үзләре дә  эшчәнлектә </a:t>
            </a:r>
            <a:r>
              <a:rPr lang="ru-RU" b="1" i="1" dirty="0" smtClean="0">
                <a:solidFill>
                  <a:srgbClr val="002060"/>
                </a:solidFill>
              </a:rPr>
              <a:t>актив </a:t>
            </a:r>
            <a:r>
              <a:rPr lang="ru-RU" b="1" i="1" dirty="0" err="1" smtClean="0">
                <a:solidFill>
                  <a:srgbClr val="002060"/>
                </a:solidFill>
              </a:rPr>
              <a:t>катнаштылар</a:t>
            </a:r>
            <a:r>
              <a:rPr lang="ru-RU" b="1" i="1" dirty="0" smtClean="0">
                <a:solidFill>
                  <a:srgbClr val="002060"/>
                </a:solidFill>
              </a:rPr>
              <a:t> 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Табигатьне аңларга, яратырга өйрәнәбез</a:t>
            </a:r>
            <a:r>
              <a:rPr lang="tt-RU" sz="3600" dirty="0" smtClean="0">
                <a:solidFill>
                  <a:srgbClr val="FF0000"/>
                </a:solidFill>
              </a:rPr>
              <a:t>.</a:t>
            </a:r>
            <a:br>
              <a:rPr lang="tt-RU" sz="3600" dirty="0" smtClean="0">
                <a:solidFill>
                  <a:srgbClr val="FF0000"/>
                </a:solidFill>
              </a:rPr>
            </a:br>
            <a:r>
              <a:rPr lang="tt-RU" sz="3600" dirty="0" smtClean="0">
                <a:solidFill>
                  <a:srgbClr val="FF0000"/>
                </a:solidFill>
              </a:rPr>
              <a:t> </a:t>
            </a:r>
            <a:endParaRPr lang="ru-RU" sz="3600" dirty="0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7224" y="1285860"/>
            <a:ext cx="2714644" cy="1522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43174" y="3500438"/>
            <a:ext cx="2857520" cy="160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86314" y="1285861"/>
            <a:ext cx="2643206" cy="148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14282" y="5500702"/>
            <a:ext cx="87154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 smtClean="0">
                <a:solidFill>
                  <a:srgbClr val="002060"/>
                </a:solidFill>
              </a:rPr>
              <a:t>Чулпан</a:t>
            </a:r>
            <a:r>
              <a:rPr lang="ru-RU" b="1" i="1" dirty="0" smtClean="0">
                <a:solidFill>
                  <a:srgbClr val="002060"/>
                </a:solidFill>
              </a:rPr>
              <a:t>” </a:t>
            </a:r>
            <a:r>
              <a:rPr lang="ru-RU" b="1" i="1" dirty="0" err="1" smtClean="0">
                <a:solidFill>
                  <a:srgbClr val="002060"/>
                </a:solidFill>
              </a:rPr>
              <a:t>дәүләт табигый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тыюлыгы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начальнигы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Гимадиев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Фәниль Камиль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улыны</a:t>
            </a:r>
            <a:r>
              <a:rPr lang="tt-RU" b="1" i="1" dirty="0" smtClean="0">
                <a:solidFill>
                  <a:srgbClr val="002060"/>
                </a:solidFill>
              </a:rPr>
              <a:t>ң</a:t>
            </a:r>
            <a:r>
              <a:rPr lang="ru-RU" b="1" i="1" dirty="0" smtClean="0">
                <a:solidFill>
                  <a:srgbClr val="002060"/>
                </a:solidFill>
              </a:rPr>
              <a:t>, инспекторы Шакиров </a:t>
            </a:r>
            <a:r>
              <a:rPr lang="ru-RU" b="1" i="1" dirty="0" err="1" smtClean="0">
                <a:solidFill>
                  <a:srgbClr val="002060"/>
                </a:solidFill>
              </a:rPr>
              <a:t>Рафис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Зөфәр улының </a:t>
            </a:r>
            <a:r>
              <a:rPr lang="ru-RU" b="1" i="1" dirty="0" smtClean="0">
                <a:solidFill>
                  <a:srgbClr val="002060"/>
                </a:solidFill>
              </a:rPr>
              <a:t>«Карга </a:t>
            </a:r>
            <a:r>
              <a:rPr lang="ru-RU" b="1" i="1" dirty="0" err="1" smtClean="0">
                <a:solidFill>
                  <a:srgbClr val="002060"/>
                </a:solidFill>
              </a:rPr>
              <a:t>боткасы</a:t>
            </a:r>
            <a:r>
              <a:rPr lang="ru-RU" b="1" i="1" dirty="0" smtClean="0">
                <a:solidFill>
                  <a:srgbClr val="002060"/>
                </a:solidFill>
              </a:rPr>
              <a:t>» </a:t>
            </a:r>
            <a:r>
              <a:rPr lang="ru-RU" b="1" i="1" dirty="0" err="1" smtClean="0">
                <a:solidFill>
                  <a:srgbClr val="002060"/>
                </a:solidFill>
              </a:rPr>
              <a:t>бәйрәмендә катнашуларына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балалар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бик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сөенделәр</a:t>
            </a:r>
            <a:r>
              <a:rPr lang="ru-RU" b="1" i="1" dirty="0" smtClean="0">
                <a:solidFill>
                  <a:srgbClr val="002060"/>
                </a:solidFill>
              </a:rPr>
              <a:t>.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3" descr="C:\Users\Фирдавес\Desktop\экология\DSC0066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29191" y="3857628"/>
            <a:ext cx="3503848" cy="19654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115328" cy="571504"/>
          </a:xfrm>
        </p:spPr>
        <p:txBody>
          <a:bodyPr>
            <a:noAutofit/>
          </a:bodyPr>
          <a:lstStyle/>
          <a:p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Табигатьне аңларга, яратырга  өйрәнәбез</a:t>
            </a:r>
            <a:r>
              <a:rPr lang="tt-RU" sz="2800" dirty="0" smtClean="0">
                <a:solidFill>
                  <a:srgbClr val="FF0000"/>
                </a:solidFill>
              </a:rPr>
              <a:t>.</a:t>
            </a:r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Биектау районы  Олы Кавал “Чишмәкәй”балалар бакчасында үткән методик берләшмәдә  “Туган ягым бик ям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ьле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дигән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буенча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ачык эшчәнлек күрсәттек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27650" name="Picture 2" descr="C:\Users\Фирдавес\Desktop\экология\DSC0064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0100" y="1571612"/>
            <a:ext cx="3071834" cy="172322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Табигатьне аңларга, яратырга өйрәнәбез</a:t>
            </a:r>
            <a:r>
              <a:rPr lang="tt-RU" sz="3100" dirty="0" smtClean="0">
                <a:solidFill>
                  <a:srgbClr val="FF0000"/>
                </a:solidFill>
              </a:rPr>
              <a:t>.</a:t>
            </a:r>
            <a:br>
              <a:rPr lang="tt-RU" sz="3100" dirty="0" smtClean="0">
                <a:solidFill>
                  <a:srgbClr val="FF0000"/>
                </a:solidFill>
              </a:rPr>
            </a:br>
            <a:r>
              <a:rPr lang="tt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28674" name="Picture 2" descr="C:\Users\Фирдавес\Desktop\д.сад материалы\ботен фотолар\все фото\экскурция 2014 май\DSCN997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28" y="1357298"/>
            <a:ext cx="2643206" cy="1982405"/>
          </a:xfrm>
          <a:prstGeom prst="rect">
            <a:avLst/>
          </a:prstGeom>
          <a:noFill/>
        </p:spPr>
      </p:pic>
      <p:pic>
        <p:nvPicPr>
          <p:cNvPr id="28675" name="Picture 3" descr="C:\Users\Фирдавес\Desktop\д.сад материалы\ботен фотолар\все фото\экскурция 2014 май\DSCN998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2066" y="1285860"/>
            <a:ext cx="2714644" cy="203621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357290" y="3357562"/>
            <a:ext cx="6357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2000" b="1" i="1" dirty="0" smtClean="0">
                <a:solidFill>
                  <a:srgbClr val="0070C0"/>
                </a:solidFill>
              </a:rPr>
              <a:t>Чишмәләрне карап, чистартып торыйк</a:t>
            </a:r>
            <a:r>
              <a:rPr lang="tt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i="1" dirty="0">
              <a:solidFill>
                <a:srgbClr val="0070C0"/>
              </a:solidFill>
            </a:endParaRPr>
          </a:p>
        </p:txBody>
      </p:sp>
      <p:pic>
        <p:nvPicPr>
          <p:cNvPr id="9" name="Picture 2" descr="C:\Users\Фирдавес\Desktop\экология\DSCN000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500166" y="3857628"/>
            <a:ext cx="2667017" cy="2000263"/>
          </a:xfrm>
          <a:prstGeom prst="rect">
            <a:avLst/>
          </a:prstGeom>
          <a:noFill/>
        </p:spPr>
      </p:pic>
      <p:pic>
        <p:nvPicPr>
          <p:cNvPr id="11" name="Picture 3" descr="C:\Users\Фирдавес\Desktop\экология\DSCN001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57752" y="3839750"/>
            <a:ext cx="2500330" cy="1875459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785918" y="5786454"/>
            <a:ext cx="50720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tt-RU" b="1" i="1" dirty="0" smtClean="0">
                <a:solidFill>
                  <a:srgbClr val="333300"/>
                </a:solidFill>
              </a:rPr>
              <a:t>Туган җиребез буйлап сәяхәткә чыктык.  Кая карама –матурлык!</a:t>
            </a:r>
            <a:endParaRPr lang="ru-RU" sz="2400" b="1" i="1" dirty="0">
              <a:solidFill>
                <a:srgbClr val="3333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8229600" cy="1714512"/>
          </a:xfrm>
        </p:spPr>
        <p:txBody>
          <a:bodyPr>
            <a:noAutofit/>
          </a:bodyPr>
          <a:lstStyle/>
          <a:p>
            <a:r>
              <a:rPr lang="tt-RU" sz="2400" dirty="0" smtClean="0">
                <a:solidFill>
                  <a:srgbClr val="FF0000"/>
                </a:solidFill>
              </a:rPr>
              <a:t/>
            </a:r>
            <a:br>
              <a:rPr lang="tt-RU" sz="2400" dirty="0" smtClean="0">
                <a:solidFill>
                  <a:srgbClr val="FF0000"/>
                </a:solidFill>
              </a:rPr>
            </a:br>
            <a:r>
              <a:rPr lang="tt-RU" sz="2400" dirty="0" smtClean="0">
                <a:solidFill>
                  <a:srgbClr val="FF0000"/>
                </a:solidFill>
              </a:rPr>
              <a:t/>
            </a:r>
            <a:br>
              <a:rPr lang="tt-RU" sz="2400" dirty="0" smtClean="0">
                <a:solidFill>
                  <a:srgbClr val="FF0000"/>
                </a:solidFill>
              </a:rPr>
            </a:br>
            <a:r>
              <a:rPr lang="tt-RU" sz="2400" dirty="0" smtClean="0">
                <a:solidFill>
                  <a:srgbClr val="FF0000"/>
                </a:solidFill>
              </a:rPr>
              <a:t/>
            </a:r>
            <a:br>
              <a:rPr lang="tt-RU" sz="2400" dirty="0" smtClean="0">
                <a:solidFill>
                  <a:srgbClr val="FF0000"/>
                </a:solidFill>
              </a:rPr>
            </a:br>
            <a:r>
              <a:rPr lang="tt-RU" sz="2400" dirty="0" smtClean="0">
                <a:solidFill>
                  <a:srgbClr val="FF0000"/>
                </a:solidFill>
              </a:rPr>
              <a:t/>
            </a:r>
            <a:br>
              <a:rPr lang="tt-RU" sz="2400" dirty="0" smtClean="0">
                <a:solidFill>
                  <a:srgbClr val="FF0000"/>
                </a:solidFill>
              </a:rPr>
            </a:br>
            <a:r>
              <a:rPr lang="tt-RU" sz="2400" dirty="0" smtClean="0">
                <a:solidFill>
                  <a:srgbClr val="FF0000"/>
                </a:solidFill>
              </a:rPr>
              <a:t/>
            </a:r>
            <a:br>
              <a:rPr lang="tt-RU" sz="2400" dirty="0" smtClean="0">
                <a:solidFill>
                  <a:srgbClr val="FF0000"/>
                </a:solidFill>
              </a:rPr>
            </a:br>
            <a:r>
              <a:rPr lang="tt-RU" sz="2400" dirty="0" smtClean="0">
                <a:solidFill>
                  <a:srgbClr val="FF0000"/>
                </a:solidFill>
              </a:rPr>
              <a:t/>
            </a:r>
            <a:br>
              <a:rPr lang="tt-RU" sz="2400" dirty="0" smtClean="0">
                <a:solidFill>
                  <a:srgbClr val="FF0000"/>
                </a:solidFill>
              </a:rPr>
            </a:br>
            <a:r>
              <a:rPr lang="tt-RU" sz="2400" dirty="0" smtClean="0">
                <a:solidFill>
                  <a:srgbClr val="FF0000"/>
                </a:solidFill>
              </a:rPr>
              <a:t/>
            </a:r>
            <a:br>
              <a:rPr lang="tt-RU" sz="2400" dirty="0" smtClean="0">
                <a:solidFill>
                  <a:srgbClr val="FF0000"/>
                </a:solidFill>
              </a:rPr>
            </a:br>
            <a:r>
              <a:rPr lang="tt-RU" sz="2400" dirty="0" smtClean="0">
                <a:solidFill>
                  <a:srgbClr val="FF0000"/>
                </a:solidFill>
              </a:rPr>
              <a:t/>
            </a:r>
            <a:br>
              <a:rPr lang="tt-RU" sz="2400" dirty="0" smtClean="0">
                <a:solidFill>
                  <a:srgbClr val="FF0000"/>
                </a:solidFill>
              </a:rPr>
            </a:br>
            <a:r>
              <a:rPr lang="tt-RU" sz="2400" dirty="0" smtClean="0">
                <a:solidFill>
                  <a:srgbClr val="FF0000"/>
                </a:solidFill>
              </a:rPr>
              <a:t/>
            </a:r>
            <a:br>
              <a:rPr lang="tt-RU" sz="2400" dirty="0" smtClean="0">
                <a:solidFill>
                  <a:srgbClr val="FF0000"/>
                </a:solidFill>
              </a:rPr>
            </a:br>
            <a:r>
              <a:rPr lang="tt-RU" sz="2400" dirty="0" smtClean="0">
                <a:solidFill>
                  <a:srgbClr val="FF0000"/>
                </a:solidFill>
              </a:rPr>
              <a:t/>
            </a:r>
            <a:br>
              <a:rPr lang="tt-RU" sz="2400" dirty="0" smtClean="0">
                <a:solidFill>
                  <a:srgbClr val="FF0000"/>
                </a:solidFill>
              </a:rPr>
            </a:br>
            <a:r>
              <a:rPr lang="tt-RU" sz="2400" dirty="0" smtClean="0">
                <a:solidFill>
                  <a:srgbClr val="FF0000"/>
                </a:solidFill>
              </a:rPr>
              <a:t/>
            </a:r>
            <a:br>
              <a:rPr lang="tt-RU" sz="2400" dirty="0" smtClean="0">
                <a:solidFill>
                  <a:srgbClr val="FF0000"/>
                </a:solidFill>
              </a:rPr>
            </a:br>
            <a:r>
              <a:rPr lang="tt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Табигатьне аңларга, яратырга өйрәндек! </a:t>
            </a:r>
            <a:r>
              <a:rPr lang="tt-RU" sz="2400" dirty="0" smtClean="0">
                <a:solidFill>
                  <a:srgbClr val="FF0000"/>
                </a:solidFill>
              </a:rPr>
              <a:t/>
            </a:r>
            <a:br>
              <a:rPr lang="tt-RU" sz="2400" dirty="0" smtClean="0">
                <a:solidFill>
                  <a:srgbClr val="FF0000"/>
                </a:solidFill>
              </a:rPr>
            </a:br>
            <a:r>
              <a:rPr lang="tt-RU" sz="2400" dirty="0" smtClean="0">
                <a:solidFill>
                  <a:srgbClr val="FF0000"/>
                </a:solidFill>
              </a:rPr>
              <a:t/>
            </a:r>
            <a:br>
              <a:rPr lang="tt-RU" sz="2400" dirty="0" smtClean="0">
                <a:solidFill>
                  <a:srgbClr val="FF0000"/>
                </a:solidFill>
              </a:rPr>
            </a:br>
            <a:r>
              <a:rPr lang="tt-RU" sz="2400" dirty="0" smtClean="0">
                <a:solidFill>
                  <a:srgbClr val="FF0000"/>
                </a:solidFill>
              </a:rPr>
              <a:t/>
            </a:r>
            <a:br>
              <a:rPr lang="tt-RU" sz="2400" dirty="0" smtClean="0">
                <a:solidFill>
                  <a:srgbClr val="FF0000"/>
                </a:solidFill>
              </a:rPr>
            </a:br>
            <a:r>
              <a:rPr lang="tt-RU" sz="2400" dirty="0" smtClean="0">
                <a:solidFill>
                  <a:srgbClr val="FF0000"/>
                </a:solidFill>
              </a:rPr>
              <a:t/>
            </a:r>
            <a:br>
              <a:rPr lang="tt-RU" sz="2400" dirty="0" smtClean="0">
                <a:solidFill>
                  <a:srgbClr val="FF0000"/>
                </a:solidFill>
              </a:rPr>
            </a:br>
            <a:r>
              <a:rPr lang="tt-RU" sz="2400" dirty="0" smtClean="0">
                <a:solidFill>
                  <a:srgbClr val="FF0000"/>
                </a:solidFill>
              </a:rPr>
              <a:t/>
            </a:r>
            <a:br>
              <a:rPr lang="tt-RU" sz="2400" dirty="0" smtClean="0">
                <a:solidFill>
                  <a:srgbClr val="FF0000"/>
                </a:solidFill>
              </a:rPr>
            </a:br>
            <a:r>
              <a:rPr lang="tt-RU" sz="2400" dirty="0" smtClean="0">
                <a:solidFill>
                  <a:srgbClr val="FF0000"/>
                </a:solidFill>
              </a:rPr>
              <a:t/>
            </a:r>
            <a:br>
              <a:rPr lang="tt-RU" sz="2400" dirty="0" smtClean="0">
                <a:solidFill>
                  <a:srgbClr val="FF0000"/>
                </a:solidFill>
              </a:rPr>
            </a:br>
            <a:r>
              <a:rPr lang="tt-RU" sz="2400" dirty="0" smtClean="0">
                <a:solidFill>
                  <a:srgbClr val="FF0000"/>
                </a:solidFill>
              </a:rPr>
              <a:t/>
            </a:r>
            <a:br>
              <a:rPr lang="tt-RU" sz="2400" dirty="0" smtClean="0">
                <a:solidFill>
                  <a:srgbClr val="FF0000"/>
                </a:solidFill>
              </a:rPr>
            </a:br>
            <a:r>
              <a:rPr lang="tt-RU" sz="2400" dirty="0" smtClean="0">
                <a:solidFill>
                  <a:srgbClr val="FF0000"/>
                </a:solidFill>
              </a:rPr>
              <a:t/>
            </a:r>
            <a:br>
              <a:rPr lang="tt-RU" sz="2400" dirty="0" smtClean="0">
                <a:solidFill>
                  <a:srgbClr val="FF0000"/>
                </a:solidFill>
              </a:rPr>
            </a:br>
            <a:r>
              <a:rPr lang="tt-RU" sz="2400" dirty="0" smtClean="0">
                <a:solidFill>
                  <a:srgbClr val="FF0000"/>
                </a:solidFill>
              </a:rPr>
              <a:t/>
            </a:r>
            <a:br>
              <a:rPr lang="tt-RU" sz="2400" dirty="0" smtClean="0">
                <a:solidFill>
                  <a:srgbClr val="FF0000"/>
                </a:solidFill>
              </a:rPr>
            </a:br>
            <a:r>
              <a:rPr lang="tt-RU" sz="2400" dirty="0" smtClean="0">
                <a:solidFill>
                  <a:srgbClr val="FF0000"/>
                </a:solidFill>
              </a:rPr>
              <a:t/>
            </a:r>
            <a:br>
              <a:rPr lang="tt-RU" sz="2400" dirty="0" smtClean="0">
                <a:solidFill>
                  <a:srgbClr val="FF0000"/>
                </a:solidFill>
              </a:rPr>
            </a:br>
            <a:r>
              <a:rPr lang="tt-RU" sz="2400" dirty="0" smtClean="0">
                <a:solidFill>
                  <a:srgbClr val="FF0000"/>
                </a:solidFill>
              </a:rPr>
              <a:t/>
            </a:r>
            <a:br>
              <a:rPr lang="tt-RU" sz="2400" dirty="0" smtClean="0">
                <a:solidFill>
                  <a:srgbClr val="FF0000"/>
                </a:solidFill>
              </a:rPr>
            </a:br>
            <a:r>
              <a:rPr lang="tt-RU" sz="3200" dirty="0" smtClean="0">
                <a:solidFill>
                  <a:srgbClr val="FF0000"/>
                </a:solidFill>
              </a:rPr>
              <a:t> </a:t>
            </a:r>
            <a:r>
              <a:rPr lang="tt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Әти-әниләргә   туган җиребез, аның табигате турындагы белемнәребезне күрсәтү максатыннан “Көзгә сәяхәт “ дигән ачык эшчәнлек күрсәттек</a:t>
            </a:r>
            <a:r>
              <a:rPr lang="tt-RU" sz="2400" dirty="0" smtClean="0">
                <a:solidFill>
                  <a:srgbClr val="FF0000"/>
                </a:solidFill>
              </a:rPr>
              <a:t/>
            </a:r>
            <a:br>
              <a:rPr lang="tt-RU" sz="2400" dirty="0" smtClean="0">
                <a:solidFill>
                  <a:srgbClr val="FF0000"/>
                </a:solidFill>
              </a:rPr>
            </a:br>
            <a:r>
              <a:rPr lang="tt-RU" sz="2400" dirty="0" smtClean="0">
                <a:solidFill>
                  <a:srgbClr val="FF0000"/>
                </a:solidFill>
              </a:rPr>
              <a:t/>
            </a:r>
            <a:br>
              <a:rPr lang="tt-RU" sz="2400" dirty="0" smtClean="0">
                <a:solidFill>
                  <a:srgbClr val="FF0000"/>
                </a:solidFill>
              </a:rPr>
            </a:br>
            <a:r>
              <a:rPr lang="tt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1500174"/>
            <a:ext cx="3000396" cy="1683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2" y="3000372"/>
            <a:ext cx="3071833" cy="1723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Фирдавес\Desktop\экология\2014-05-28 13.52.2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48" y="4143381"/>
            <a:ext cx="3000396" cy="1687723"/>
          </a:xfrm>
          <a:prstGeom prst="rect">
            <a:avLst/>
          </a:prstGeom>
          <a:noFill/>
        </p:spPr>
      </p:pic>
      <p:pic>
        <p:nvPicPr>
          <p:cNvPr id="4097" name="Picture 1" descr="C:\Users\Фирдавес\Desktop\экология\9_3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472" y="1571612"/>
            <a:ext cx="2428892" cy="170427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64" y="857232"/>
            <a:ext cx="8715436" cy="1857389"/>
          </a:xfrm>
        </p:spPr>
        <p:txBody>
          <a:bodyPr>
            <a:normAutofit fontScale="90000"/>
          </a:bodyPr>
          <a:lstStyle/>
          <a:p>
            <a:r>
              <a:rPr lang="tt-RU" sz="3100" b="1" dirty="0" smtClean="0">
                <a:solidFill>
                  <a:srgbClr val="0000FF"/>
                </a:solidFill>
              </a:rPr>
              <a:t/>
            </a:r>
            <a:br>
              <a:rPr lang="tt-RU" sz="3100" b="1" dirty="0" smtClean="0">
                <a:solidFill>
                  <a:srgbClr val="0000FF"/>
                </a:solidFill>
              </a:rPr>
            </a:br>
            <a:r>
              <a:rPr lang="tt-RU" sz="3100" b="1" dirty="0" smtClean="0">
                <a:solidFill>
                  <a:srgbClr val="0000FF"/>
                </a:solidFill>
              </a:rPr>
              <a:t/>
            </a:r>
            <a:br>
              <a:rPr lang="tt-RU" sz="3100" b="1" dirty="0" smtClean="0">
                <a:solidFill>
                  <a:srgbClr val="0000FF"/>
                </a:solidFill>
              </a:rPr>
            </a:br>
            <a:r>
              <a:rPr lang="tt-RU" sz="3100" b="1" dirty="0" smtClean="0">
                <a:solidFill>
                  <a:srgbClr val="0000FF"/>
                </a:solidFill>
              </a:rPr>
              <a:t/>
            </a:r>
            <a:br>
              <a:rPr lang="tt-RU" sz="3100" b="1" dirty="0" smtClean="0">
                <a:solidFill>
                  <a:srgbClr val="0000FF"/>
                </a:solidFill>
              </a:rPr>
            </a:br>
            <a:r>
              <a:rPr lang="tt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  табигатнең иң матур, чиста , саф почмагында яшәвебез белән горурланабыз.</a:t>
            </a:r>
            <a:r>
              <a:rPr lang="tt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400" b="1" dirty="0" smtClean="0">
                <a:solidFill>
                  <a:srgbClr val="0000FF"/>
                </a:solidFill>
              </a:rPr>
              <a:t/>
            </a:r>
            <a:br>
              <a:rPr lang="tt-RU" sz="2400" b="1" dirty="0" smtClean="0">
                <a:solidFill>
                  <a:srgbClr val="0000FF"/>
                </a:solidFill>
              </a:rPr>
            </a:br>
            <a:r>
              <a:rPr lang="tt-RU" sz="2400" b="1" dirty="0" smtClean="0">
                <a:solidFill>
                  <a:srgbClr val="0000FF"/>
                </a:solidFill>
              </a:rPr>
              <a:t/>
            </a:r>
            <a:br>
              <a:rPr lang="tt-RU" sz="2400" b="1" dirty="0" smtClean="0">
                <a:solidFill>
                  <a:srgbClr val="0000FF"/>
                </a:solidFill>
              </a:rPr>
            </a:br>
            <a:r>
              <a:rPr lang="tt-RU" sz="2400" b="1" dirty="0" smtClean="0">
                <a:solidFill>
                  <a:srgbClr val="0000FF"/>
                </a:solidFill>
              </a:rPr>
              <a:t/>
            </a:r>
            <a:br>
              <a:rPr lang="tt-RU" sz="2400" b="1" dirty="0" smtClean="0">
                <a:solidFill>
                  <a:srgbClr val="0000FF"/>
                </a:solidFill>
              </a:rPr>
            </a:b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9418" y="3244334"/>
            <a:ext cx="66245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 smtClean="0">
                <a:solidFill>
                  <a:srgbClr val="002060"/>
                </a:solidFill>
              </a:rPr>
              <a:t>Биектау</a:t>
            </a:r>
            <a:r>
              <a:rPr lang="ru-RU" b="1" i="1" dirty="0" smtClean="0">
                <a:solidFill>
                  <a:srgbClr val="002060"/>
                </a:solidFill>
              </a:rPr>
              <a:t> районы «Олы </a:t>
            </a:r>
            <a:r>
              <a:rPr lang="ru-RU" b="1" i="1" dirty="0" err="1" smtClean="0">
                <a:solidFill>
                  <a:srgbClr val="002060"/>
                </a:solidFill>
              </a:rPr>
              <a:t>Кавал</a:t>
            </a:r>
            <a:r>
              <a:rPr lang="ru-RU" b="1" i="1" dirty="0" smtClean="0">
                <a:solidFill>
                  <a:srgbClr val="002060"/>
                </a:solidFill>
              </a:rPr>
              <a:t>» </a:t>
            </a:r>
            <a:r>
              <a:rPr lang="ru-RU" b="1" i="1" dirty="0" err="1" smtClean="0">
                <a:solidFill>
                  <a:srgbClr val="002060"/>
                </a:solidFill>
              </a:rPr>
              <a:t>авылы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җирлеге</a:t>
            </a:r>
            <a:r>
              <a:rPr lang="ru-RU" b="1" i="1" dirty="0" smtClean="0">
                <a:solidFill>
                  <a:srgbClr val="002060"/>
                </a:solidFill>
              </a:rPr>
              <a:t>.“</a:t>
            </a:r>
            <a:r>
              <a:rPr lang="ru-RU" b="1" i="1" dirty="0" err="1" smtClean="0">
                <a:solidFill>
                  <a:srgbClr val="002060"/>
                </a:solidFill>
              </a:rPr>
              <a:t>Чулпан</a:t>
            </a:r>
            <a:r>
              <a:rPr lang="ru-RU" b="1" i="1" dirty="0" smtClean="0">
                <a:solidFill>
                  <a:srgbClr val="002060"/>
                </a:solidFill>
              </a:rPr>
              <a:t>” </a:t>
            </a:r>
            <a:r>
              <a:rPr lang="ru-RU" b="1" i="1" dirty="0" err="1" smtClean="0">
                <a:solidFill>
                  <a:srgbClr val="002060"/>
                </a:solidFill>
              </a:rPr>
              <a:t>дәүләт табигый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тыюлыгы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2154230"/>
          </a:xfrm>
        </p:spPr>
        <p:txBody>
          <a:bodyPr>
            <a:normAutofit fontScale="90000"/>
          </a:bodyPr>
          <a:lstStyle/>
          <a:p>
            <a:r>
              <a:rPr lang="tt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Туган җирнең гүзәллеген саклау, аны яклау- безнең бурыч!</a:t>
            </a:r>
            <a:r>
              <a:rPr lang="tt-RU" sz="3600" dirty="0" smtClean="0"/>
              <a:t/>
            </a:r>
            <a:br>
              <a:rPr lang="tt-RU" sz="3600" dirty="0" smtClean="0"/>
            </a:br>
            <a:r>
              <a:rPr lang="tt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Әйдәгез, аны сакларга, якларга өйрәник!</a:t>
            </a:r>
            <a:r>
              <a:rPr lang="tt-RU" dirty="0" smtClean="0"/>
              <a:t/>
            </a:r>
            <a:br>
              <a:rPr lang="tt-RU" dirty="0" smtClean="0"/>
            </a:br>
            <a:endParaRPr lang="ru-RU" dirty="0"/>
          </a:p>
        </p:txBody>
      </p:sp>
      <p:pic>
        <p:nvPicPr>
          <p:cNvPr id="2049" name="Picture 1" descr="C:\Users\Фирдавес\Desktop\экология\20140911_1017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7" y="2357431"/>
            <a:ext cx="2928958" cy="1647539"/>
          </a:xfrm>
          <a:prstGeom prst="rect">
            <a:avLst/>
          </a:prstGeom>
          <a:noFill/>
        </p:spPr>
      </p:pic>
      <p:pic>
        <p:nvPicPr>
          <p:cNvPr id="2050" name="Picture 2" descr="C:\Users\Фирдавес\Desktop\экология\S038909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14942" y="4071942"/>
            <a:ext cx="2428892" cy="1821669"/>
          </a:xfrm>
          <a:prstGeom prst="rect">
            <a:avLst/>
          </a:prstGeom>
          <a:noFill/>
        </p:spPr>
      </p:pic>
      <p:pic>
        <p:nvPicPr>
          <p:cNvPr id="2051" name="Picture 3" descr="C:\Users\Фирдавес\Desktop\экология\DSCN987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472" y="4929199"/>
            <a:ext cx="1571636" cy="1178860"/>
          </a:xfrm>
          <a:prstGeom prst="rect">
            <a:avLst/>
          </a:prstGeom>
          <a:noFill/>
        </p:spPr>
      </p:pic>
      <p:pic>
        <p:nvPicPr>
          <p:cNvPr id="2052" name="Picture 4" descr="C:\Users\Фирдавес\Desktop\экология\DSCN9873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57488" y="4643446"/>
            <a:ext cx="1643074" cy="1232445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357686" y="3214686"/>
            <a:ext cx="43577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“</a:t>
            </a:r>
            <a:r>
              <a:rPr lang="ru-RU" b="1" i="1" dirty="0" err="1" smtClean="0">
                <a:solidFill>
                  <a:srgbClr val="002060"/>
                </a:solidFill>
              </a:rPr>
              <a:t>Чулпан</a:t>
            </a:r>
            <a:r>
              <a:rPr lang="ru-RU" b="1" i="1" dirty="0" smtClean="0">
                <a:solidFill>
                  <a:srgbClr val="002060"/>
                </a:solidFill>
              </a:rPr>
              <a:t>” </a:t>
            </a:r>
            <a:r>
              <a:rPr lang="ru-RU" b="1" i="1" dirty="0" err="1" smtClean="0">
                <a:solidFill>
                  <a:srgbClr val="002060"/>
                </a:solidFill>
              </a:rPr>
              <a:t>дәүләт табигый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тыюлыгы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715272" cy="1857364"/>
          </a:xfrm>
        </p:spPr>
        <p:txBody>
          <a:bodyPr>
            <a:normAutofit fontScale="90000"/>
          </a:bodyPr>
          <a:lstStyle/>
          <a:p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tt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Табигатьне аңларга, якларга өйрәнәбез</a:t>
            </a:r>
            <a:r>
              <a:rPr lang="tt-RU" sz="2700" dirty="0" smtClean="0">
                <a:solidFill>
                  <a:srgbClr val="FF0000"/>
                </a:solidFill>
              </a:rPr>
              <a:t>.</a:t>
            </a:r>
            <a:r>
              <a:rPr lang="tt-RU" sz="2200" dirty="0" smtClean="0">
                <a:solidFill>
                  <a:srgbClr val="FF0000"/>
                </a:solidFill>
              </a:rPr>
              <a:t> </a:t>
            </a:r>
            <a:r>
              <a:rPr lang="tt-RU" sz="2000" dirty="0" smtClean="0"/>
              <a:t/>
            </a:r>
            <a:br>
              <a:rPr lang="tt-RU" sz="2000" dirty="0" smtClean="0"/>
            </a:br>
            <a:r>
              <a:rPr lang="tt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t-RU" sz="2000" dirty="0" smtClean="0"/>
              <a:t/>
            </a:r>
            <a:br>
              <a:rPr lang="tt-RU" sz="2000" dirty="0" smtClean="0"/>
            </a:br>
            <a:r>
              <a:rPr lang="tt-RU" sz="2000" dirty="0" smtClean="0"/>
              <a:t/>
            </a:r>
            <a:br>
              <a:rPr lang="tt-RU" sz="2000" dirty="0" smtClean="0"/>
            </a:br>
            <a:r>
              <a:rPr lang="tt-RU" sz="2000" dirty="0" smtClean="0"/>
              <a:t>                                                                       </a:t>
            </a:r>
            <a:br>
              <a:rPr lang="tt-RU" sz="2000" dirty="0" smtClean="0"/>
            </a:br>
            <a:r>
              <a:rPr lang="tt-RU" sz="2000" dirty="0" smtClean="0"/>
              <a:t/>
            </a:r>
            <a:br>
              <a:rPr lang="tt-RU" sz="2000" dirty="0" smtClean="0"/>
            </a:br>
            <a:r>
              <a:rPr lang="tt-RU" sz="2000" dirty="0" smtClean="0"/>
              <a:t>                                                                 </a:t>
            </a:r>
            <a:br>
              <a:rPr lang="tt-RU" sz="2000" dirty="0" smtClean="0"/>
            </a:br>
            <a:r>
              <a:rPr lang="tt-RU" sz="2000" dirty="0" smtClean="0"/>
              <a:t/>
            </a:r>
            <a:br>
              <a:rPr lang="tt-RU" sz="2000" dirty="0" smtClean="0"/>
            </a:br>
            <a:r>
              <a:rPr lang="tt-RU" sz="2000" dirty="0" smtClean="0"/>
              <a:t/>
            </a:r>
            <a:br>
              <a:rPr lang="tt-RU" sz="2000" dirty="0" smtClean="0"/>
            </a:br>
            <a:r>
              <a:rPr lang="tt-RU" sz="2000" dirty="0" smtClean="0"/>
              <a:t/>
            </a:r>
            <a:br>
              <a:rPr lang="tt-RU" sz="2000" dirty="0" smtClean="0"/>
            </a:br>
            <a:r>
              <a:rPr lang="tt-RU" sz="2000" dirty="0" smtClean="0"/>
              <a:t/>
            </a:r>
            <a:br>
              <a:rPr lang="tt-RU" sz="2000" dirty="0" smtClean="0"/>
            </a:br>
            <a:r>
              <a:rPr lang="tt-RU" sz="2000" dirty="0" smtClean="0"/>
              <a:t/>
            </a:r>
            <a:br>
              <a:rPr lang="tt-RU" sz="2000" dirty="0" smtClean="0"/>
            </a:br>
            <a:r>
              <a:rPr lang="tt-RU" sz="2000" dirty="0" smtClean="0"/>
              <a:t>                                                                          </a:t>
            </a:r>
            <a:br>
              <a:rPr lang="tt-RU" sz="2000" dirty="0" smtClean="0"/>
            </a:br>
            <a:r>
              <a:rPr lang="tt-RU" sz="2000" i="1" dirty="0" smtClean="0"/>
              <a:t>                                                                </a:t>
            </a:r>
            <a:br>
              <a:rPr lang="tt-RU" sz="2000" i="1" dirty="0" smtClean="0"/>
            </a:br>
            <a:r>
              <a:rPr lang="tt-RU" sz="2000" i="1" dirty="0" smtClean="0"/>
              <a:t/>
            </a:r>
            <a:br>
              <a:rPr lang="tt-RU" sz="2000" i="1" dirty="0" smtClean="0"/>
            </a:br>
            <a:r>
              <a:rPr lang="tt-RU" sz="2000" i="1" dirty="0" smtClean="0"/>
              <a:t/>
            </a:r>
            <a:br>
              <a:rPr lang="tt-RU" sz="2000" i="1" dirty="0" smtClean="0"/>
            </a:br>
            <a:r>
              <a:rPr lang="tt-RU" sz="2000" i="1" dirty="0" smtClean="0"/>
              <a:t>               </a:t>
            </a:r>
            <a:r>
              <a:rPr lang="tt-RU" sz="2000" b="1" i="1" dirty="0" smtClean="0">
                <a:solidFill>
                  <a:srgbClr val="FF0000"/>
                </a:solidFill>
              </a:rPr>
              <a:t>Алмагачлар чәчәк ата майның  унбишләрендә</a:t>
            </a:r>
            <a:r>
              <a:rPr lang="tt-RU" sz="2000" i="1" dirty="0" smtClean="0"/>
              <a:t>                                                                                          </a:t>
            </a:r>
            <a:br>
              <a:rPr lang="tt-RU" sz="2000" i="1" dirty="0" smtClean="0"/>
            </a:br>
            <a:r>
              <a:rPr lang="tt-RU" sz="2000" i="1" dirty="0" smtClean="0"/>
              <a:t/>
            </a:r>
            <a:br>
              <a:rPr lang="tt-RU" sz="2000" i="1" dirty="0" smtClean="0"/>
            </a:br>
            <a:r>
              <a:rPr lang="tt-RU" sz="2000" i="1" dirty="0" smtClean="0"/>
              <a:t/>
            </a:r>
            <a:br>
              <a:rPr lang="tt-RU" sz="2000" i="1" dirty="0" smtClean="0"/>
            </a:br>
            <a:r>
              <a:rPr lang="tt-RU" sz="2000" i="1" dirty="0" smtClean="0"/>
              <a:t>                                                                    -</a:t>
            </a:r>
            <a:r>
              <a:rPr lang="tt-RU" sz="2000" b="1" i="1" dirty="0" smtClean="0">
                <a:solidFill>
                  <a:schemeClr val="bg2">
                    <a:lumMod val="10000"/>
                  </a:schemeClr>
                </a:solidFill>
              </a:rPr>
              <a:t>Карагыз  әле! Агачлар  да алктаккан!</a:t>
            </a:r>
            <a:endParaRPr lang="ru-RU" sz="20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025" name="Picture 1" descr="C:\Users\Фирдавес\Desktop\экология\DSCN000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662" y="2428868"/>
            <a:ext cx="2857520" cy="214314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2066" y="2428868"/>
            <a:ext cx="2786082" cy="2089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C:\Users\Фирдавес\Desktop\экология\DSCN950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488" y="3643314"/>
            <a:ext cx="2761957" cy="2071702"/>
          </a:xfrm>
          <a:prstGeom prst="rect">
            <a:avLst/>
          </a:prstGeom>
          <a:noFill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2066" y="1214422"/>
            <a:ext cx="2952437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301038" cy="785794"/>
          </a:xfrm>
        </p:spPr>
        <p:txBody>
          <a:bodyPr>
            <a:normAutofit fontScale="90000"/>
          </a:bodyPr>
          <a:lstStyle/>
          <a:p>
            <a:pPr algn="r"/>
            <a: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36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36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36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36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36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36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36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36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36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36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27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Бар табигать гаҗәеп матур төсләргә буялды</a:t>
            </a:r>
            <a:r>
              <a:rPr lang="tt-RU" sz="3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tt-RU" sz="3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C:\Users\Фирдавес\Desktop\экология\DSCN9500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4348" y="1285860"/>
            <a:ext cx="2571768" cy="192882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000100" y="428604"/>
            <a:ext cx="67866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t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Табигатьне  яратырга, аңларга өйрәнәбез</a:t>
            </a:r>
            <a:r>
              <a:rPr lang="tt-RU" sz="2400" dirty="0" smtClean="0">
                <a:solidFill>
                  <a:srgbClr val="FF0000"/>
                </a:solidFill>
              </a:rPr>
              <a:t>. </a:t>
            </a:r>
            <a:endParaRPr lang="ru-RU" sz="2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 descr="C:\Users\Фирдавес\Desktop\экология\DSCN990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2067" y="3143249"/>
            <a:ext cx="2571768" cy="19290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401080" cy="6072230"/>
          </a:xfrm>
        </p:spPr>
        <p:txBody>
          <a:bodyPr>
            <a:normAutofit/>
          </a:bodyPr>
          <a:lstStyle/>
          <a:p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Табигатьне  яратырга, аңларга өйрәнәбез</a:t>
            </a:r>
            <a:r>
              <a:rPr lang="tt-RU" sz="2800" dirty="0" smtClean="0">
                <a:solidFill>
                  <a:srgbClr val="FF0000"/>
                </a:solidFill>
              </a:rPr>
              <a:t>. </a:t>
            </a:r>
            <a:br>
              <a:rPr lang="tt-RU" sz="2800" dirty="0" smtClean="0">
                <a:solidFill>
                  <a:srgbClr val="FF0000"/>
                </a:solidFill>
              </a:rPr>
            </a:br>
            <a:r>
              <a:rPr lang="tt-RU" sz="2800" dirty="0" smtClean="0">
                <a:solidFill>
                  <a:srgbClr val="FF0000"/>
                </a:solidFill>
              </a:rPr>
              <a:t/>
            </a:r>
            <a:br>
              <a:rPr lang="tt-RU" sz="2800" dirty="0" smtClean="0">
                <a:solidFill>
                  <a:srgbClr val="FF0000"/>
                </a:solidFill>
              </a:rPr>
            </a:br>
            <a:r>
              <a:rPr lang="tt-RU" sz="2800" dirty="0" smtClean="0">
                <a:solidFill>
                  <a:srgbClr val="FF0000"/>
                </a:solidFill>
              </a:rPr>
              <a:t/>
            </a:r>
            <a:br>
              <a:rPr lang="tt-RU" sz="2800" dirty="0" smtClean="0">
                <a:solidFill>
                  <a:srgbClr val="FF0000"/>
                </a:solidFill>
              </a:rPr>
            </a:br>
            <a:r>
              <a:rPr lang="tt-RU" sz="2800" dirty="0" smtClean="0">
                <a:solidFill>
                  <a:srgbClr val="FF0000"/>
                </a:solidFill>
              </a:rPr>
              <a:t/>
            </a:r>
            <a:br>
              <a:rPr lang="tt-RU" sz="2800" dirty="0" smtClean="0">
                <a:solidFill>
                  <a:srgbClr val="FF0000"/>
                </a:solidFill>
              </a:rPr>
            </a:br>
            <a:r>
              <a:rPr lang="tt-RU" sz="2800" dirty="0" smtClean="0">
                <a:solidFill>
                  <a:srgbClr val="FF0000"/>
                </a:solidFill>
              </a:rPr>
              <a:t/>
            </a:r>
            <a:br>
              <a:rPr lang="tt-RU" sz="2800" dirty="0" smtClean="0">
                <a:solidFill>
                  <a:srgbClr val="FF0000"/>
                </a:solidFill>
              </a:rPr>
            </a:br>
            <a:r>
              <a:rPr lang="tt-RU" sz="2800" dirty="0" smtClean="0">
                <a:solidFill>
                  <a:srgbClr val="FF0000"/>
                </a:solidFill>
              </a:rPr>
              <a:t/>
            </a:r>
            <a:br>
              <a:rPr lang="tt-RU" sz="2800" dirty="0" smtClean="0">
                <a:solidFill>
                  <a:srgbClr val="FF0000"/>
                </a:solidFill>
              </a:rPr>
            </a:br>
            <a:r>
              <a:rPr lang="tt-RU" sz="2800" dirty="0" smtClean="0">
                <a:solidFill>
                  <a:srgbClr val="FF0000"/>
                </a:solidFill>
              </a:rPr>
              <a:t/>
            </a:r>
            <a:br>
              <a:rPr lang="tt-RU" sz="2800" dirty="0" smtClean="0">
                <a:solidFill>
                  <a:srgbClr val="FF0000"/>
                </a:solidFill>
              </a:rPr>
            </a:br>
            <a:r>
              <a:rPr lang="tt-RU" sz="2800" dirty="0" smtClean="0">
                <a:solidFill>
                  <a:srgbClr val="FF0000"/>
                </a:solidFill>
              </a:rPr>
              <a:t/>
            </a:r>
            <a:br>
              <a:rPr lang="tt-RU" sz="2800" dirty="0" smtClean="0">
                <a:solidFill>
                  <a:srgbClr val="FF0000"/>
                </a:solidFill>
              </a:rPr>
            </a:br>
            <a:r>
              <a:rPr lang="tt-RU" sz="2800" dirty="0" smtClean="0">
                <a:solidFill>
                  <a:srgbClr val="FF0000"/>
                </a:solidFill>
              </a:rPr>
              <a:t/>
            </a:r>
            <a:br>
              <a:rPr lang="tt-RU" sz="2800" dirty="0" smtClean="0">
                <a:solidFill>
                  <a:srgbClr val="FF0000"/>
                </a:solidFill>
              </a:rPr>
            </a:br>
            <a:r>
              <a:rPr lang="tt-RU" sz="2800" dirty="0" smtClean="0">
                <a:solidFill>
                  <a:srgbClr val="FF0000"/>
                </a:solidFill>
              </a:rPr>
              <a:t/>
            </a:r>
            <a:br>
              <a:rPr lang="tt-RU" sz="2800" dirty="0" smtClean="0">
                <a:solidFill>
                  <a:srgbClr val="FF0000"/>
                </a:solidFill>
              </a:rPr>
            </a:br>
            <a:r>
              <a:rPr lang="tt-RU" sz="2800" dirty="0" smtClean="0">
                <a:solidFill>
                  <a:srgbClr val="FF0000"/>
                </a:solidFill>
              </a:rPr>
              <a:t/>
            </a:r>
            <a:br>
              <a:rPr lang="tt-RU" sz="2800" dirty="0" smtClean="0">
                <a:solidFill>
                  <a:srgbClr val="FF0000"/>
                </a:solidFill>
              </a:rPr>
            </a:br>
            <a:r>
              <a:rPr lang="tt-RU" sz="2800" dirty="0" smtClean="0">
                <a:solidFill>
                  <a:srgbClr val="FF0000"/>
                </a:solidFill>
              </a:rPr>
              <a:t/>
            </a:r>
            <a:br>
              <a:rPr lang="tt-RU" sz="2800" dirty="0" smtClean="0">
                <a:solidFill>
                  <a:srgbClr val="FF0000"/>
                </a:solidFill>
              </a:rPr>
            </a:br>
            <a:r>
              <a:rPr lang="tt-RU" sz="2000" b="1" i="1" dirty="0" smtClean="0">
                <a:solidFill>
                  <a:srgbClr val="002060"/>
                </a:solidFill>
              </a:rPr>
              <a:t>Хайваннарга, кошларга карата миһербанлылык, кайгыртучанлык тәрбиялибез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pic>
        <p:nvPicPr>
          <p:cNvPr id="19458" name="Picture 2" descr="C:\Users\Фирдавес\Desktop\экология\DSCN998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4348" y="1643051"/>
            <a:ext cx="2928958" cy="219671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Табигатьне аңларга, якларга өйрәнәбез</a:t>
            </a:r>
            <a:r>
              <a:rPr lang="tt-RU" sz="2800" dirty="0" smtClean="0">
                <a:solidFill>
                  <a:srgbClr val="FF0000"/>
                </a:solidFill>
              </a:rPr>
              <a:t>. 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21507" name="Picture 3" descr="C:\Users\Фирдавес\Desktop\экология\DSCN957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4643438" y="2714620"/>
            <a:ext cx="2857520" cy="2143747"/>
          </a:xfrm>
          <a:prstGeom prst="rect">
            <a:avLst/>
          </a:prstGeom>
          <a:noFill/>
        </p:spPr>
      </p:pic>
      <p:pic>
        <p:nvPicPr>
          <p:cNvPr id="21506" name="Picture 2" descr="C:\Users\Фирдавес\Desktop\экология\DSCN957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00166" y="2143116"/>
            <a:ext cx="2500330" cy="187546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5500702"/>
            <a:ext cx="80724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2000" b="1" i="1" dirty="0" smtClean="0">
                <a:solidFill>
                  <a:srgbClr val="002060"/>
                </a:solidFill>
                <a:ea typeface="+mj-ea"/>
                <a:cs typeface="+mj-cs"/>
              </a:rPr>
              <a:t>“</a:t>
            </a:r>
            <a:r>
              <a:rPr lang="ru-RU" sz="2000" b="1" i="1" dirty="0" err="1" smtClean="0">
                <a:solidFill>
                  <a:srgbClr val="002060"/>
                </a:solidFill>
                <a:ea typeface="+mj-ea"/>
                <a:cs typeface="+mj-cs"/>
              </a:rPr>
              <a:t>Чулпан</a:t>
            </a:r>
            <a:r>
              <a:rPr lang="ru-RU" sz="2000" b="1" i="1" dirty="0" smtClean="0">
                <a:solidFill>
                  <a:srgbClr val="002060"/>
                </a:solidFill>
                <a:ea typeface="+mj-ea"/>
                <a:cs typeface="+mj-cs"/>
              </a:rPr>
              <a:t>” </a:t>
            </a:r>
            <a:r>
              <a:rPr lang="ru-RU" sz="2000" b="1" i="1" dirty="0" err="1" smtClean="0">
                <a:solidFill>
                  <a:srgbClr val="002060"/>
                </a:solidFill>
                <a:ea typeface="+mj-ea"/>
                <a:cs typeface="+mj-cs"/>
              </a:rPr>
              <a:t>дәүләт табигый</a:t>
            </a:r>
            <a:r>
              <a:rPr lang="ru-RU" sz="2000" b="1" i="1" dirty="0" smtClean="0">
                <a:solidFill>
                  <a:srgbClr val="002060"/>
                </a:solidFill>
                <a:ea typeface="+mj-ea"/>
                <a:cs typeface="+mj-cs"/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  <a:ea typeface="+mj-ea"/>
                <a:cs typeface="+mj-cs"/>
              </a:rPr>
              <a:t>тыюлыгы</a:t>
            </a:r>
            <a:r>
              <a:rPr lang="ru-RU" sz="2000" b="1" i="1" dirty="0" smtClean="0">
                <a:solidFill>
                  <a:srgbClr val="002060"/>
                </a:solidFill>
                <a:ea typeface="+mj-ea"/>
                <a:cs typeface="+mj-cs"/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  <a:ea typeface="+mj-ea"/>
                <a:cs typeface="+mj-cs"/>
              </a:rPr>
              <a:t>начальнигы</a:t>
            </a:r>
            <a:r>
              <a:rPr lang="ru-RU" sz="2000" b="1" i="1" dirty="0" smtClean="0">
                <a:solidFill>
                  <a:srgbClr val="002060"/>
                </a:solidFill>
                <a:ea typeface="+mj-ea"/>
                <a:cs typeface="+mj-cs"/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  <a:ea typeface="+mj-ea"/>
                <a:cs typeface="+mj-cs"/>
              </a:rPr>
              <a:t>Гимадиев</a:t>
            </a:r>
            <a:r>
              <a:rPr lang="ru-RU" sz="2000" b="1" i="1" dirty="0" smtClean="0">
                <a:solidFill>
                  <a:srgbClr val="002060"/>
                </a:solidFill>
                <a:ea typeface="+mj-ea"/>
                <a:cs typeface="+mj-cs"/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  <a:ea typeface="+mj-ea"/>
                <a:cs typeface="+mj-cs"/>
              </a:rPr>
              <a:t>Фәниль Камиль</a:t>
            </a:r>
            <a:r>
              <a:rPr lang="ru-RU" sz="2000" b="1" i="1" dirty="0" smtClean="0">
                <a:solidFill>
                  <a:srgbClr val="002060"/>
                </a:solidFill>
                <a:ea typeface="+mj-ea"/>
                <a:cs typeface="+mj-cs"/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  <a:ea typeface="+mj-ea"/>
                <a:cs typeface="+mj-cs"/>
              </a:rPr>
              <a:t>улы</a:t>
            </a:r>
            <a:r>
              <a:rPr lang="ru-RU" sz="2000" b="1" i="1" dirty="0" smtClean="0">
                <a:solidFill>
                  <a:srgbClr val="002060"/>
                </a:solidFill>
                <a:ea typeface="+mj-ea"/>
                <a:cs typeface="+mj-cs"/>
              </a:rPr>
              <a:t>  </a:t>
            </a:r>
            <a:r>
              <a:rPr lang="ru-RU" sz="2000" b="1" i="1" dirty="0" err="1" smtClean="0">
                <a:solidFill>
                  <a:srgbClr val="002060"/>
                </a:solidFill>
                <a:ea typeface="+mj-ea"/>
                <a:cs typeface="+mj-cs"/>
              </a:rPr>
              <a:t>безнең кадерле</a:t>
            </a:r>
            <a:r>
              <a:rPr lang="ru-RU" sz="2000" b="1" i="1" dirty="0" smtClean="0">
                <a:solidFill>
                  <a:srgbClr val="002060"/>
                </a:solidFill>
                <a:ea typeface="+mj-ea"/>
                <a:cs typeface="+mj-cs"/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  <a:ea typeface="+mj-ea"/>
                <a:cs typeface="+mj-cs"/>
              </a:rPr>
              <a:t>кунагыбыз</a:t>
            </a:r>
            <a:r>
              <a:rPr lang="ru-RU" sz="2000" b="1" i="1" dirty="0" smtClean="0">
                <a:solidFill>
                  <a:srgbClr val="002060"/>
                </a:solidFill>
                <a:ea typeface="+mj-ea"/>
                <a:cs typeface="+mj-cs"/>
              </a:rPr>
              <a:t>.</a:t>
            </a:r>
            <a:endParaRPr lang="ru-RU" sz="2000" dirty="0">
              <a:solidFill>
                <a:srgbClr val="002060"/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Табигатьне  яратырга, аңларга өйрәнәбез</a:t>
            </a:r>
            <a:r>
              <a:rPr lang="tt-RU" sz="2800" dirty="0" smtClean="0">
                <a:solidFill>
                  <a:srgbClr val="FF0000"/>
                </a:solidFill>
              </a:rPr>
              <a:t>. </a:t>
            </a:r>
            <a:endParaRPr lang="ru-RU" sz="2800" dirty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662" y="1357298"/>
            <a:ext cx="257176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4" name="Picture 4" descr="C:\Users\Фирдавес\Desktop\экология\P103040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71802" y="3643314"/>
            <a:ext cx="2571768" cy="2003548"/>
          </a:xfrm>
          <a:prstGeom prst="rect">
            <a:avLst/>
          </a:prstGeom>
          <a:noFill/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86314" y="1285860"/>
            <a:ext cx="2571768" cy="19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214282" y="5857892"/>
            <a:ext cx="8929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b="1" i="1" dirty="0" smtClean="0">
                <a:solidFill>
                  <a:srgbClr val="002060"/>
                </a:solidFill>
              </a:rPr>
              <a:t>“</a:t>
            </a:r>
            <a:r>
              <a:rPr lang="ru-RU" b="1" i="1" dirty="0" err="1" smtClean="0">
                <a:solidFill>
                  <a:srgbClr val="002060"/>
                </a:solidFill>
              </a:rPr>
              <a:t>Чулпан</a:t>
            </a:r>
            <a:r>
              <a:rPr lang="ru-RU" b="1" i="1" dirty="0" smtClean="0">
                <a:solidFill>
                  <a:srgbClr val="002060"/>
                </a:solidFill>
              </a:rPr>
              <a:t>” </a:t>
            </a:r>
            <a:r>
              <a:rPr lang="ru-RU" b="1" i="1" dirty="0" err="1" smtClean="0">
                <a:solidFill>
                  <a:srgbClr val="002060"/>
                </a:solidFill>
              </a:rPr>
              <a:t>дәүләт табигый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тыюлыгы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начальнигы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Гимадиев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Фәниль Камиль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улының</a:t>
            </a:r>
            <a:endParaRPr lang="ru-RU" b="1" i="1" dirty="0" smtClean="0">
              <a:solidFill>
                <a:srgbClr val="002060"/>
              </a:solidFill>
            </a:endParaRPr>
          </a:p>
          <a:p>
            <a:pPr lvl="0" algn="ctr">
              <a:spcBef>
                <a:spcPct val="0"/>
              </a:spcBef>
            </a:pPr>
            <a:r>
              <a:rPr lang="ru-RU" b="1" i="1" dirty="0" smtClean="0">
                <a:solidFill>
                  <a:srgbClr val="002060"/>
                </a:solidFill>
              </a:rPr>
              <a:t>«Кызыл </a:t>
            </a:r>
            <a:r>
              <a:rPr lang="ru-RU" b="1" i="1" dirty="0" err="1" smtClean="0">
                <a:solidFill>
                  <a:srgbClr val="002060"/>
                </a:solidFill>
              </a:rPr>
              <a:t>китап</a:t>
            </a:r>
            <a:r>
              <a:rPr lang="ru-RU" b="1" i="1" dirty="0" smtClean="0">
                <a:solidFill>
                  <a:srgbClr val="002060"/>
                </a:solidFill>
              </a:rPr>
              <a:t>» </a:t>
            </a:r>
            <a:r>
              <a:rPr lang="ru-RU" b="1" i="1" dirty="0" err="1" smtClean="0">
                <a:solidFill>
                  <a:srgbClr val="002060"/>
                </a:solidFill>
              </a:rPr>
              <a:t>турында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сөйләвен балалар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зур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кызыксыну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белән тыңладылар</a:t>
            </a:r>
            <a:r>
              <a:rPr lang="ru-RU" b="1" i="1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 descr="C:\Users\Фирдавес\Desktop\экология\DSCN958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14942" y="1000108"/>
            <a:ext cx="2286016" cy="1896294"/>
          </a:xfrm>
          <a:prstGeom prst="rect">
            <a:avLst/>
          </a:prstGeom>
          <a:noFill/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43240" y="3571877"/>
            <a:ext cx="2643206" cy="1982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86454"/>
            <a:ext cx="9144000" cy="1071546"/>
          </a:xfrm>
        </p:spPr>
        <p:txBody>
          <a:bodyPr>
            <a:noAutofit/>
          </a:bodyPr>
          <a:lstStyle/>
          <a:p>
            <a:pPr lvl="0"/>
            <a:r>
              <a:rPr lang="ru-RU" sz="2000" b="1" i="1" dirty="0" smtClean="0">
                <a:solidFill>
                  <a:srgbClr val="002060"/>
                </a:solidFill>
              </a:rPr>
              <a:t>“</a:t>
            </a:r>
            <a:r>
              <a:rPr lang="ru-RU" sz="2000" b="1" i="1" dirty="0" err="1" smtClean="0">
                <a:solidFill>
                  <a:srgbClr val="002060"/>
                </a:solidFill>
              </a:rPr>
              <a:t>Чулпан</a:t>
            </a:r>
            <a:r>
              <a:rPr lang="ru-RU" sz="2000" b="1" i="1" dirty="0" smtClean="0">
                <a:solidFill>
                  <a:srgbClr val="002060"/>
                </a:solidFill>
              </a:rPr>
              <a:t>”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дәүләт табигый</a:t>
            </a:r>
            <a:r>
              <a:rPr lang="ru-RU" sz="2000" b="1" i="1" dirty="0" smtClean="0">
                <a:solidFill>
                  <a:srgbClr val="002060"/>
                </a:solidFill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тыюлыгы</a:t>
            </a:r>
            <a:r>
              <a:rPr lang="ru-RU" sz="2000" b="1" i="1" dirty="0" smtClean="0">
                <a:solidFill>
                  <a:srgbClr val="002060"/>
                </a:solidFill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начальнигы</a:t>
            </a:r>
            <a:r>
              <a:rPr lang="ru-RU" sz="2000" b="1" i="1" dirty="0" smtClean="0">
                <a:solidFill>
                  <a:srgbClr val="002060"/>
                </a:solidFill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Гимадиев</a:t>
            </a:r>
            <a:r>
              <a:rPr lang="ru-RU" sz="2000" b="1" i="1" dirty="0" smtClean="0">
                <a:solidFill>
                  <a:srgbClr val="002060"/>
                </a:solidFill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Фәниль Камиль</a:t>
            </a:r>
            <a:r>
              <a:rPr lang="ru-RU" sz="2000" b="1" i="1" dirty="0" smtClean="0">
                <a:solidFill>
                  <a:srgbClr val="002060"/>
                </a:solidFill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улы</a:t>
            </a:r>
            <a:r>
              <a:rPr lang="ru-RU" sz="2000" b="1" i="1" dirty="0" smtClean="0">
                <a:solidFill>
                  <a:srgbClr val="002060"/>
                </a:solidFill>
              </a:rPr>
              <a:t> 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ярдәме белән оештырылган</a:t>
            </a:r>
            <a:r>
              <a:rPr lang="ru-RU" sz="2000" b="1" i="1" dirty="0" smtClean="0">
                <a:solidFill>
                  <a:srgbClr val="002060"/>
                </a:solidFill>
              </a:rPr>
              <a:t> «Урман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һәм анда</a:t>
            </a:r>
            <a:r>
              <a:rPr lang="ru-RU" sz="2000" b="1" i="1" dirty="0" smtClean="0">
                <a:solidFill>
                  <a:srgbClr val="002060"/>
                </a:solidFill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яшәүче хайваннар</a:t>
            </a:r>
            <a:r>
              <a:rPr lang="ru-RU" sz="2000" b="1" i="1" dirty="0" smtClean="0">
                <a:solidFill>
                  <a:srgbClr val="002060"/>
                </a:solidFill>
              </a:rPr>
              <a:t>» 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дигән эшчәнлектә балалар</a:t>
            </a:r>
            <a:r>
              <a:rPr lang="ru-RU" sz="2000" b="1" i="1" dirty="0" smtClean="0">
                <a:solidFill>
                  <a:srgbClr val="002060"/>
                </a:solidFill>
              </a:rPr>
              <a:t>  актив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катнаштылар</a:t>
            </a:r>
            <a:r>
              <a:rPr lang="ru-RU" sz="2000" b="1" i="1" dirty="0" smtClean="0">
                <a:solidFill>
                  <a:srgbClr val="002060"/>
                </a:solidFill>
              </a:rPr>
              <a:t>. 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22530" name="Picture 2" descr="C:\Users\Фирдавес\Desktop\экология\DSCN9576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28662" y="1017967"/>
            <a:ext cx="2428892" cy="182166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857224" y="214290"/>
            <a:ext cx="75009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Табигатьне аңларга өйрәнәбез</a:t>
            </a:r>
            <a:r>
              <a:rPr lang="tt-RU" sz="2800" dirty="0" smtClean="0">
                <a:solidFill>
                  <a:srgbClr val="FF0000"/>
                </a:solidFill>
              </a:rPr>
              <a:t>.</a:t>
            </a:r>
            <a:r>
              <a:rPr lang="tt-RU" dirty="0" smtClean="0">
                <a:solidFill>
                  <a:srgbClr val="FF0000"/>
                </a:solidFill>
              </a:rPr>
              <a:t> 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314</TotalTime>
  <Words>256</Words>
  <PresentationFormat>Экран (4:3)</PresentationFormat>
  <Paragraphs>26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Биектау муниципаль  районы  Олы  Кавал «Чишмәкәй” балалар  бакчасы тәрбиячесе  Яруллина Фирдәвес Нәҗип кызының  методик тема буенча эше.</vt:lpstr>
      <vt:lpstr>   Без  табигатнең иң матур, чиста , саф почмагында яшәвебез белән горурланабыз.    </vt:lpstr>
      <vt:lpstr>Туган җирнең гүзәллеген саклау, аны яклау- безнең бурыч! Әйдәгез, аны сакларга, якларга өйрәник! </vt:lpstr>
      <vt:lpstr>                   Табигатьне аңларга, якларга өйрәнәбез.  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Алмагачлар чәчәк ата майның  унбишләрендә                                                                                                                                                                 -Карагыз  әле! Агачлар  да алктаккан!</vt:lpstr>
      <vt:lpstr>                          Бар табигать гаҗәеп матур төсләргә буялды.  </vt:lpstr>
      <vt:lpstr>Табигатьне  яратырга, аңларга өйрәнәбез.             Хайваннарга, кошларга карата миһербанлылык, кайгыртучанлык тәрбиялибез</vt:lpstr>
      <vt:lpstr>Табигатьне аңларга, якларга өйрәнәбез. </vt:lpstr>
      <vt:lpstr>Табигатьне  яратырга, аңларга өйрәнәбез. </vt:lpstr>
      <vt:lpstr>“Чулпан” дәүләт табигый тыюлыгы начальнигы Гимадиев Фәниль Камиль улы  ярдәме белән оештырылган «Урман һәм анда яшәүче хайваннар»  дигән эшчәнлектә балалар  актив катнаштылар. </vt:lpstr>
      <vt:lpstr>Табигатьне яратырга, аңларга өйрәнәбез</vt:lpstr>
      <vt:lpstr>Табигатьне аңларга, яратырга өйрәнәбез.  </vt:lpstr>
      <vt:lpstr>             Табигатьне аңларга, яратырга  өйрәнәбез.            Биектау районы  Олы Кавал “Чишмәкәй”балалар бакчасында үткән методик берләшмәдә  “Туган ягым бик ямьле» дигән тема буенча ачык эшчәнлек күрсәттек  </vt:lpstr>
      <vt:lpstr>  Табигатьне аңларга, яратырга өйрәнәбез.  </vt:lpstr>
      <vt:lpstr>            Табигатьне аңларга, яратырга өйрәндек!             Әти-әниләргә   туган җиребез, аның табигате турындагы белемнәребезне күрсәтү максатыннан “Көзгә сәяхәт “ дигән ачык эшчәнлек күрсәттек  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Фирдавес</dc:creator>
  <cp:lastModifiedBy>Фирдавес</cp:lastModifiedBy>
  <cp:revision>43</cp:revision>
  <dcterms:created xsi:type="dcterms:W3CDTF">2015-11-11T09:38:29Z</dcterms:created>
  <dcterms:modified xsi:type="dcterms:W3CDTF">2015-11-15T18:41:28Z</dcterms:modified>
</cp:coreProperties>
</file>