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6" r:id="rId15"/>
    <p:sldId id="269" r:id="rId16"/>
    <p:sldId id="277" r:id="rId17"/>
    <p:sldId id="270" r:id="rId18"/>
    <p:sldId id="271" r:id="rId19"/>
    <p:sldId id="276" r:id="rId20"/>
    <p:sldId id="275" r:id="rId21"/>
    <p:sldId id="274" r:id="rId22"/>
    <p:sldId id="272" r:id="rId23"/>
    <p:sldId id="279" r:id="rId24"/>
    <p:sldId id="281" r:id="rId25"/>
    <p:sldId id="282" r:id="rId26"/>
    <p:sldId id="280" r:id="rId27"/>
    <p:sldId id="273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196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4148138"/>
            <a:ext cx="6227763" cy="100806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3860800"/>
            <a:ext cx="6048375" cy="1109663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721225"/>
            <a:ext cx="6048375" cy="696913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052736"/>
            <a:ext cx="5256584" cy="508000"/>
          </a:xfrm>
        </p:spPr>
        <p:txBody>
          <a:bodyPr/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Глушкова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Наталья  Геннадьевна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учитель начальных классов</a:t>
            </a:r>
            <a:br>
              <a:rPr lang="ru-RU" sz="2400" b="1" dirty="0" smtClean="0">
                <a:latin typeface="Monotype Corsiva" pitchFamily="66" charset="0"/>
              </a:rPr>
            </a:b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4" t="16276" r="32249" b="23393"/>
          <a:stretch/>
        </p:blipFill>
        <p:spPr>
          <a:xfrm>
            <a:off x="539552" y="188640"/>
            <a:ext cx="220215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047256" y="2331841"/>
            <a:ext cx="2690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Общий стаж- 18 лет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Педагогический стаж- 13лет</a:t>
            </a:r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293096"/>
            <a:ext cx="2939819" cy="2204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132856"/>
            <a:ext cx="2496277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467544" y="3635732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Тема самообразования: 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7" y="4725144"/>
            <a:ext cx="2496277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9252"/>
            <a:ext cx="1143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7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429684" cy="121444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ТРЕТИЙ РАЗДЕЛ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Основные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направления и  основы воспитания и социализации учащихся начальной школы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214554"/>
            <a:ext cx="8858312" cy="4357718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      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представлены </a:t>
            </a:r>
            <a:r>
              <a:rPr lang="ru-RU" sz="1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общими  задачи воспитания, систематизированными  по основным направлениям воспитания и социализации младших школьников:</a:t>
            </a:r>
          </a:p>
          <a:p>
            <a:pPr lvl="0">
              <a:buFont typeface="Wingdings" pitchFamily="2" charset="2"/>
              <a:buChar char="Ø"/>
            </a:pPr>
            <a:r>
              <a:rPr lang="ru-RU" sz="1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воспитание гражданственности, патриотизма, уважения к правам, свободам и обязанностям человека;</a:t>
            </a:r>
          </a:p>
          <a:p>
            <a:pPr lvl="0">
              <a:buFont typeface="Wingdings" pitchFamily="2" charset="2"/>
              <a:buChar char="Ø"/>
            </a:pPr>
            <a:r>
              <a:rPr lang="ru-RU" sz="1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воспитание нравственных чувств и этического 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сознания;</a:t>
            </a:r>
          </a:p>
          <a:p>
            <a:pPr lvl="0"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воспитание</a:t>
            </a:r>
            <a:r>
              <a:rPr lang="ru-RU" sz="1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  трудолюбия,    творческого   отношения к учению, труду, жизни;</a:t>
            </a:r>
          </a:p>
          <a:p>
            <a:pPr lvl="0">
              <a:buFont typeface="Wingdings" pitchFamily="2" charset="2"/>
              <a:buChar char="Ø"/>
            </a:pPr>
            <a:r>
              <a:rPr lang="ru-RU" sz="1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формирование ценностного отношения к здоровью и здоровому образу жизни;</a:t>
            </a:r>
          </a:p>
          <a:p>
            <a:pPr lvl="0">
              <a:buFont typeface="Wingdings" pitchFamily="2" charset="2"/>
              <a:buChar char="Ø"/>
            </a:pPr>
            <a:r>
              <a:rPr lang="ru-RU" sz="1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воспитание ценностного отношения к природе, окружающей среде (экологическое воспитание);</a:t>
            </a:r>
          </a:p>
          <a:p>
            <a:pPr lvl="0">
              <a:buFont typeface="Wingdings" pitchFamily="2" charset="2"/>
              <a:buChar char="Ø"/>
            </a:pPr>
            <a:r>
              <a:rPr lang="ru-RU" sz="1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воспитание ценностного отношения к прекрасному, формирование представлений об эстетических идеалах и ценностях (эстетическое воспитание).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988840"/>
            <a:ext cx="8286808" cy="135732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ЧЕТВЕРТЫЙ РАЗДЕЛ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Содержание духовно-нравственного  воспитания и социализации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учащихся начальной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школы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00414"/>
            <a:ext cx="8644030" cy="3357586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       Организация </a:t>
            </a:r>
            <a:r>
              <a:rPr lang="ru-RU" sz="1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социально открытого пространства духовно-нравственного развития и воспитания  личности гражданина России, нравственного уклада жизни обучающихся на начальном этапе обучения  осуществляется на основе: </a:t>
            </a:r>
          </a:p>
          <a:p>
            <a:pPr lvl="0">
              <a:buFont typeface="Wingdings" pitchFamily="2" charset="2"/>
              <a:buChar char="Ø"/>
            </a:pPr>
            <a:r>
              <a:rPr lang="ru-RU" sz="1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нравственного примера педагога;</a:t>
            </a:r>
          </a:p>
          <a:p>
            <a:pPr lvl="0">
              <a:buFont typeface="Wingdings" pitchFamily="2" charset="2"/>
              <a:buChar char="Ø"/>
            </a:pPr>
            <a:r>
              <a:rPr lang="ru-RU" sz="1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социально-педагогического партнерства;</a:t>
            </a:r>
          </a:p>
          <a:p>
            <a:pPr lvl="0">
              <a:buFont typeface="Wingdings" pitchFamily="2" charset="2"/>
              <a:buChar char="Ø"/>
            </a:pPr>
            <a:r>
              <a:rPr lang="ru-RU" sz="1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индивидуально-личностного развития;</a:t>
            </a:r>
          </a:p>
          <a:p>
            <a:pPr lvl="0">
              <a:buFont typeface="Wingdings" pitchFamily="2" charset="2"/>
              <a:buChar char="Ø"/>
            </a:pPr>
            <a:r>
              <a:rPr lang="ru-RU" sz="1800" b="1" dirty="0" err="1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интегрированности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программ духовно-нравственного воспитания;</a:t>
            </a:r>
          </a:p>
          <a:p>
            <a:pPr lvl="0">
              <a:buFont typeface="Wingdings" pitchFamily="2" charset="2"/>
              <a:buChar char="Ø"/>
            </a:pPr>
            <a:r>
              <a:rPr lang="ru-RU" sz="1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социальной </a:t>
            </a:r>
            <a:r>
              <a:rPr lang="ru-RU" sz="1800" b="1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востребованности</a:t>
            </a:r>
            <a:r>
              <a:rPr lang="ru-RU" sz="1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воспитания.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428868"/>
            <a:ext cx="8677306" cy="4214842"/>
          </a:xfrm>
        </p:spPr>
        <p:txBody>
          <a:bodyPr/>
          <a:lstStyle/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Каждая </a:t>
            </a:r>
            <a:r>
              <a:rPr lang="ru-RU" sz="1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из базовых ценностей, педагогически определяемая как вопрос, превращается в воспитательную задачу. Для ее решения, обучающиеся вместе с педагогами, родителями, иными субъектами духовной, культурной, социальной жизни обращаются к содержанию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:</a:t>
            </a:r>
            <a:endParaRPr lang="ru-RU" sz="1600" b="1" dirty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истории </a:t>
            </a:r>
            <a:r>
              <a:rPr lang="ru-RU" sz="1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России, российских народов, своей семьи, рода;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жизненного опыта своих родителей, предков;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традиционных российских религий;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произведений литературы и искусства,  лучших образцов отечественной и мировой культуры;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периодической литературы, СМИ, отражающих современную жизнь;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фольклора народов России;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общественно полезной и личностно значимой деятельности;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учебных дисциплин;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других источников информации и научного знания.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571744"/>
            <a:ext cx="8715436" cy="3929091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           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1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основе Программы духовно-нравственного  развития и воспитания  учащихся начальной школы МОУ «СОШ №10 «Кадетский корпус юных спасателей» и организуемого в соответствии с ней нравственного уклада школьной жизни лежат три подхода: </a:t>
            </a:r>
            <a:endParaRPr lang="ru-RU" sz="1800" b="1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Ø"/>
            </a:pPr>
            <a:r>
              <a:rPr lang="ru-RU" sz="1800" b="1" i="1" dirty="0" err="1" smtClean="0">
                <a:solidFill>
                  <a:srgbClr val="FF0000"/>
                </a:solidFill>
              </a:rPr>
              <a:t>а</a:t>
            </a:r>
            <a:r>
              <a:rPr lang="ru-RU" sz="1800" b="1" i="1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ксиологический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(подход </a:t>
            </a:r>
            <a:r>
              <a:rPr lang="ru-RU" sz="1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 воспитании утверждает человека как носителя базовых национальных ценностей, как высшую ценность, способную к принятию и внесению в мир абсолютных 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ценностей);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системно-деятельностный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он позволяет понять, что представляют собой воспитание и социализация в структурно-методологическом 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плане)</a:t>
            </a:r>
            <a:r>
              <a:rPr lang="ru-RU" sz="1800" b="1" dirty="0" smtClean="0">
                <a:solidFill>
                  <a:srgbClr val="002060"/>
                </a:solidFill>
              </a:rPr>
              <a:t>;</a:t>
            </a:r>
            <a:endParaRPr lang="ru-RU" sz="1800" b="1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Ø"/>
            </a:pPr>
            <a:r>
              <a:rPr lang="ru-RU" sz="1800" b="1" i="1" dirty="0">
                <a:solidFill>
                  <a:srgbClr val="FF0000"/>
                </a:solidFill>
              </a:rPr>
              <a:t>р</a:t>
            </a:r>
            <a:r>
              <a:rPr lang="ru-RU" sz="1800" b="1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азвивающий 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дает принципиальное понимание </a:t>
            </a:r>
            <a:r>
              <a:rPr lang="ru-RU" sz="1800" b="1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системно-деятельностной</a:t>
            </a:r>
            <a:r>
              <a:rPr lang="ru-RU" sz="1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многоукладной технологии духовно-нравственного развития 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обучающегося).</a:t>
            </a:r>
            <a:endParaRPr lang="ru-RU" sz="18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72816"/>
            <a:ext cx="8358246" cy="142876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ПЯТЫЙ РАЗДЕЛ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Совместная деятельность школы, семьи и общественности по духовно-нравственному  воспитанию и социализации учащихся начальной школы.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919" y="3356992"/>
            <a:ext cx="8858312" cy="1512168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        Воспитание </a:t>
            </a:r>
            <a:r>
              <a:rPr lang="ru-RU" sz="1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и социализация младших школьников осуществляются не только образовательным учреждением, но и  семьей, внешкольными 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учреждениями дополнительного образования, культуры и спорта</a:t>
            </a:r>
            <a:r>
              <a:rPr lang="ru-RU" sz="1800" b="1" dirty="0">
                <a:solidFill>
                  <a:srgbClr val="002060"/>
                </a:solidFill>
              </a:rPr>
              <a:t>.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F:\лариса\фотограф\DSC07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83968"/>
            <a:ext cx="288049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348880"/>
            <a:ext cx="6553200" cy="86519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Повышение педагогической культуры родителей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56992"/>
            <a:ext cx="8391908" cy="2586018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           Педагогическая </a:t>
            </a:r>
            <a:r>
              <a:rPr lang="ru-RU" sz="1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культура родителей – один из самых действенных факторов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духовно-нравственного </a:t>
            </a:r>
            <a:r>
              <a:rPr lang="ru-RU" sz="1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развития, воспитания и социализации младших школьников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           Система </a:t>
            </a:r>
            <a:r>
              <a:rPr lang="ru-RU" sz="1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работы школы по повышению педагогической культуры родителей основана на следующих  принципах: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совместная педагогическая деятельность семьи и школы;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сочетание педагогического просвещения с педагогическим самообразованием родителей;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педагогическое внимание, уважение и требовательность к родителям;</a:t>
            </a:r>
          </a:p>
          <a:p>
            <a:pPr>
              <a:buNone/>
            </a:pP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" t="34344" r="6853"/>
          <a:stretch/>
        </p:blipFill>
        <p:spPr bwMode="auto">
          <a:xfrm>
            <a:off x="4860032" y="3620769"/>
            <a:ext cx="3946850" cy="30288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3589" y="2636912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поддержка и индивидуальное сопровождение становления и развития педагогической культуры каждого из родителей;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содействие родителям в решении индивидуальных проблем воспитания детей;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опора на положительный опыт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    семейного </a:t>
            </a:r>
            <a:r>
              <a:rPr lang="ru-RU" b="1" dirty="0">
                <a:solidFill>
                  <a:srgbClr val="002060"/>
                </a:solidFill>
              </a:rPr>
              <a:t>воспитания.</a:t>
            </a:r>
          </a:p>
        </p:txBody>
      </p:sp>
    </p:spTree>
    <p:extLst>
      <p:ext uri="{BB962C8B-B14F-4D97-AF65-F5344CB8AC3E}">
        <p14:creationId xmlns:p14="http://schemas.microsoft.com/office/powerpoint/2010/main" val="328433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7456516" cy="9207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Взаимодействие школы с 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общественными организациями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852936"/>
            <a:ext cx="8534430" cy="3571900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          При </a:t>
            </a:r>
            <a:r>
              <a:rPr lang="ru-RU" sz="1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разработке и осуществлении программ воспитания и социализации учащихся начальной школы 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МБОУ СОШ </a:t>
            </a:r>
            <a:r>
              <a:rPr lang="ru-RU" sz="1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№10 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Кадетский </a:t>
            </a:r>
            <a:r>
              <a:rPr lang="ru-RU" sz="1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корпус юных 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спасателей </a:t>
            </a:r>
            <a:r>
              <a:rPr lang="ru-RU" sz="1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взаимодействует 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 общественными </a:t>
            </a:r>
            <a:r>
              <a:rPr lang="ru-RU" sz="1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организациями гражданско-патриотической, культурной, экологической и иной направленности, детско-юношескими и молодежными движениями, организациями, объединениями, разделяющими в своей деятельности базовые национальные российские ценности и готовыми содействовать достижению национального педагогического идеала.</a:t>
            </a: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157192"/>
            <a:ext cx="2075723" cy="155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060848"/>
            <a:ext cx="7715304" cy="78581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Ожидаемые 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результаты духовно-нравственного воспитания  </a:t>
            </a:r>
            <a:b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учащихся начальной школы</a:t>
            </a:r>
            <a:b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924944"/>
            <a:ext cx="8786874" cy="164934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800" b="1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Первый уровень результатов</a:t>
            </a:r>
            <a:r>
              <a:rPr lang="ru-RU" sz="18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– приобретение школьником социальных знаний (об общественных нормах, об устройстве общества, о социально одобряемых и 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неодобряемых </a:t>
            </a:r>
            <a:r>
              <a:rPr lang="ru-RU" sz="1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формах поведения в обществе и т.п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.)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21088"/>
            <a:ext cx="2459765" cy="1844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581128"/>
            <a:ext cx="2459765" cy="1844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933056"/>
            <a:ext cx="2939818" cy="2204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276872"/>
            <a:ext cx="8640638" cy="3959225"/>
          </a:xfrm>
        </p:spPr>
        <p:txBody>
          <a:bodyPr/>
          <a:lstStyle/>
          <a:p>
            <a:r>
              <a:rPr lang="ru-RU" sz="1800" b="1" dirty="0">
                <a:solidFill>
                  <a:srgbClr val="FF0000"/>
                </a:solidFill>
              </a:rPr>
              <a:t>Второй уровень результатов </a:t>
            </a:r>
            <a:r>
              <a:rPr lang="ru-RU" sz="1800" dirty="0"/>
              <a:t>– </a:t>
            </a:r>
            <a:r>
              <a:rPr lang="ru-RU" sz="1800" b="1" dirty="0">
                <a:solidFill>
                  <a:srgbClr val="002060"/>
                </a:solidFill>
              </a:rPr>
              <a:t>получение школьником опыта переживания и позитивного отношения к базовым ценностям общества (человек, семья, Отечество, природа, мир, знания, труд, культура), ценностного отношения к социальной реальности в целом.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221088"/>
            <a:ext cx="1728192" cy="23042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656484"/>
            <a:ext cx="3041780" cy="27248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74030"/>
            <a:ext cx="2304256" cy="1871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229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58" y="5500702"/>
            <a:ext cx="2865438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uk-UA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3214686"/>
            <a:ext cx="6286512" cy="328614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ПРОГРАММА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духовно-нравственного развития и воспитания обучающихся</a:t>
            </a:r>
            <a:br>
              <a:rPr lang="ru-RU" dirty="0"/>
            </a:br>
            <a:r>
              <a:rPr lang="ru-RU" dirty="0"/>
              <a:t>на ступени начального общего образования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32856"/>
            <a:ext cx="8568630" cy="3959225"/>
          </a:xfrm>
        </p:spPr>
        <p:txBody>
          <a:bodyPr/>
          <a:lstStyle/>
          <a:p>
            <a:r>
              <a:rPr lang="ru-RU" sz="1800" b="1" dirty="0">
                <a:solidFill>
                  <a:srgbClr val="FF0000"/>
                </a:solidFill>
              </a:rPr>
              <a:t>Третий уровень результатов</a:t>
            </a:r>
            <a:r>
              <a:rPr lang="ru-RU" sz="1800" dirty="0"/>
              <a:t> – </a:t>
            </a:r>
            <a:r>
              <a:rPr lang="ru-RU" sz="1800" b="1" dirty="0">
                <a:solidFill>
                  <a:srgbClr val="002060"/>
                </a:solidFill>
              </a:rPr>
              <a:t>получение школьником опыта самостоятельного общественного действия. Только в самостоятельном общественном действии юный человек действительно становится (а не просто узнает о том, как стать) социальным деятелем, гражданином, свободным человеком</a:t>
            </a:r>
          </a:p>
          <a:p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87" y="3645024"/>
            <a:ext cx="2208245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869160"/>
            <a:ext cx="1984120" cy="1556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45024"/>
            <a:ext cx="1777610" cy="1412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259" y="4682294"/>
            <a:ext cx="2457400" cy="18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0084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58010" y="1844824"/>
            <a:ext cx="7848872" cy="9144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МОДЕЛЬ ВЫПУСКНИКА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2027" y="2924944"/>
            <a:ext cx="864096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Выпускник начальной школы должен: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1</a:t>
            </a:r>
            <a:r>
              <a:rPr lang="ru-RU" sz="1400" b="1" dirty="0" smtClean="0">
                <a:solidFill>
                  <a:srgbClr val="002060"/>
                </a:solidFill>
              </a:rPr>
              <a:t>. Освоить </a:t>
            </a:r>
            <a:r>
              <a:rPr lang="ru-RU" sz="1400" b="1" dirty="0">
                <a:solidFill>
                  <a:srgbClr val="002060"/>
                </a:solidFill>
              </a:rPr>
              <a:t>общеобразовательные программы по предметам учебного плана на уровне, достаточном для продолжения образования на ступени основного общего образования (то есть овладеть </a:t>
            </a:r>
            <a:r>
              <a:rPr lang="ru-RU" sz="1400" b="1" dirty="0" err="1">
                <a:solidFill>
                  <a:srgbClr val="002060"/>
                </a:solidFill>
              </a:rPr>
              <a:t>общеучебными</a:t>
            </a:r>
            <a:r>
              <a:rPr lang="ru-RU" sz="1400" b="1" dirty="0">
                <a:solidFill>
                  <a:srgbClr val="002060"/>
                </a:solidFill>
              </a:rPr>
              <a:t> умениями и навыками).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2. Овладеть </a:t>
            </a:r>
            <a:r>
              <a:rPr lang="ru-RU" sz="1400" b="1" dirty="0">
                <a:solidFill>
                  <a:srgbClr val="002060"/>
                </a:solidFill>
              </a:rPr>
              <a:t>простейшими навыками самоконтроля учебных действий , культурой поведения и речи.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3. Освоить </a:t>
            </a:r>
            <a:r>
              <a:rPr lang="ru-RU" sz="1400" b="1" dirty="0">
                <a:solidFill>
                  <a:srgbClr val="002060"/>
                </a:solidFill>
              </a:rPr>
              <a:t>способы деятельности (познавательную, речевую, алгоритм работы с информацией, порядок организации деятельности: установление последовательности действий, выполнение инструкций, определение способов контроля, определение причин возникающих трудностей, нахождение и самостоятельное исправление ошибок и др.)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4. Овладеть </a:t>
            </a:r>
            <a:r>
              <a:rPr lang="ru-RU" sz="1400" b="1" dirty="0">
                <a:solidFill>
                  <a:srgbClr val="002060"/>
                </a:solidFill>
              </a:rPr>
              <a:t>основными навыками учебной деятельности, элементами </a:t>
            </a:r>
            <a:r>
              <a:rPr lang="ru-RU" sz="1400" b="1" dirty="0" err="1">
                <a:solidFill>
                  <a:srgbClr val="002060"/>
                </a:solidFill>
              </a:rPr>
              <a:t>теоретиче-ского</a:t>
            </a:r>
            <a:r>
              <a:rPr lang="ru-RU" sz="1400" b="1" dirty="0">
                <a:solidFill>
                  <a:srgbClr val="002060"/>
                </a:solidFill>
              </a:rPr>
              <a:t> мышления.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5. Сформировать </a:t>
            </a:r>
            <a:r>
              <a:rPr lang="ru-RU" sz="1400" b="1" dirty="0">
                <a:solidFill>
                  <a:srgbClr val="002060"/>
                </a:solidFill>
              </a:rPr>
              <a:t>потребность самостоятельно учиться, понимания взаимосвязи явлении внешнего мира.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6. Овладеть </a:t>
            </a:r>
            <a:r>
              <a:rPr lang="ru-RU" sz="1400" b="1" dirty="0">
                <a:solidFill>
                  <a:srgbClr val="002060"/>
                </a:solidFill>
              </a:rPr>
              <a:t>основами личной гигиены и здорового образа жизни.</a:t>
            </a:r>
          </a:p>
          <a:p>
            <a:endParaRPr lang="ru-RU" sz="1400" b="1" dirty="0">
              <a:solidFill>
                <a:srgbClr val="002060"/>
              </a:solidFill>
            </a:endParaRP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59705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428868"/>
            <a:ext cx="6929486" cy="85725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Заключение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857628"/>
            <a:ext cx="8605868" cy="2508261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       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Наличие </a:t>
            </a:r>
            <a:r>
              <a:rPr lang="ru-RU" sz="20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у выпускников  начальной школы способностей к саморазвитию и самовоспитанию, сформированных в системе духовно-нравственного воспитания, позволит им успешно адаптироваться к постоянно изменяющимся внешним условиям и обеспечит самореализацию, не вступая при этом в конфликт с обществом и государством.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555612"/>
              </p:ext>
            </p:extLst>
          </p:nvPr>
        </p:nvGraphicFramePr>
        <p:xfrm>
          <a:off x="539552" y="836712"/>
          <a:ext cx="8256240" cy="43027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68152"/>
                <a:gridCol w="2232248"/>
                <a:gridCol w="465584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Формы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Мероприятия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 уровень</a:t>
                      </a:r>
                    </a:p>
                    <a:p>
                      <a:r>
                        <a:rPr lang="ru-RU" dirty="0" smtClean="0"/>
                        <a:t>(1 класс)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Беседы</a:t>
                      </a:r>
                    </a:p>
                    <a:p>
                      <a:r>
                        <a:rPr lang="ru-RU" sz="1200" b="1" dirty="0" smtClean="0"/>
                        <a:t>классные часы</a:t>
                      </a:r>
                    </a:p>
                    <a:p>
                      <a:r>
                        <a:rPr lang="ru-RU" sz="1200" b="1" dirty="0" smtClean="0"/>
                        <a:t>участие в</a:t>
                      </a:r>
                    </a:p>
                    <a:p>
                      <a:r>
                        <a:rPr lang="ru-RU" sz="1200" b="1" dirty="0" smtClean="0"/>
                        <a:t>подготовке и про-ведении мероприятий,</a:t>
                      </a:r>
                    </a:p>
                    <a:p>
                      <a:r>
                        <a:rPr lang="ru-RU" sz="1200" b="1" dirty="0" smtClean="0"/>
                        <a:t>конкурсов</a:t>
                      </a:r>
                    </a:p>
                    <a:p>
                      <a:r>
                        <a:rPr lang="ru-RU" sz="1200" b="1" dirty="0" smtClean="0"/>
                        <a:t>спортивные соревнования</a:t>
                      </a:r>
                    </a:p>
                    <a:p>
                      <a:r>
                        <a:rPr lang="ru-RU" sz="1200" b="1" dirty="0" smtClean="0"/>
                        <a:t>сюжетно-ролевые игры,</a:t>
                      </a:r>
                    </a:p>
                    <a:p>
                      <a:r>
                        <a:rPr lang="ru-RU" sz="1200" b="1" dirty="0" smtClean="0"/>
                        <a:t>проектная деятельность</a:t>
                      </a:r>
                    </a:p>
                    <a:p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</a:t>
                      </a:r>
                      <a:r>
                        <a:rPr lang="ru-RU" sz="1200" b="1" dirty="0" smtClean="0"/>
                        <a:t>Здравствуй, школа», «Правила поведения в школе», «Что такое доброта?», «Государственные символы России», цикл бесед «Трудиться- всегда пригодиться», «Твое здоровье».</a:t>
                      </a:r>
                    </a:p>
                    <a:p>
                      <a:r>
                        <a:rPr lang="ru-RU" sz="1200" b="1" dirty="0" smtClean="0"/>
                        <a:t>«Что значит- быть учеником?» , «Что такое хорошо и что такое плохо?», «Краски природы», «Любимое время года», «Моя семья»; «Моя малая Родина», «Народные приметы», «Мой домашний любимец».</a:t>
                      </a:r>
                    </a:p>
                    <a:p>
                      <a:r>
                        <a:rPr lang="ru-RU" sz="1200" b="1" dirty="0" smtClean="0"/>
                        <a:t>Школьные  праздники и социально значимые мероприятия: «Звезды школы», «Новогодняя сказка», Весенняя Неделя Добра, Фестиваль патриотической песни.</a:t>
                      </a:r>
                    </a:p>
                    <a:p>
                      <a:r>
                        <a:rPr lang="ru-RU" sz="1200" b="1" dirty="0" smtClean="0"/>
                        <a:t>«Прощание с букварем», конкурсы рисунков «Осторожно, дети!» «Зимняя сказка», «Лучшая открытка» ( к 23 февраля и 8 марта»); конкурс чтецов «Салют, Победа!»</a:t>
                      </a:r>
                    </a:p>
                    <a:p>
                      <a:r>
                        <a:rPr lang="ru-RU" sz="1200" b="1" dirty="0" smtClean="0"/>
                        <a:t>Спортивные соревнования «Мама, папа, я-спортивная семья»,</a:t>
                      </a:r>
                    </a:p>
                    <a:p>
                      <a:r>
                        <a:rPr lang="ru-RU" sz="1200" b="1" dirty="0" smtClean="0"/>
                        <a:t>«Масленица», «А, ну- ка, мальчики», «А, ну- ка, девочки»,</a:t>
                      </a:r>
                    </a:p>
                    <a:p>
                      <a:r>
                        <a:rPr lang="ru-RU" sz="1200" b="1" dirty="0" smtClean="0"/>
                        <a:t>«Правила безопасности», «Краеведческий музей».</a:t>
                      </a:r>
                    </a:p>
                    <a:p>
                      <a:r>
                        <a:rPr lang="ru-RU" sz="1200" b="1" dirty="0" smtClean="0"/>
                        <a:t>«Я -гражданин России», «Я и мир вокруг меня».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067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29467"/>
              </p:ext>
            </p:extLst>
          </p:nvPr>
        </p:nvGraphicFramePr>
        <p:xfrm>
          <a:off x="539552" y="548680"/>
          <a:ext cx="8256240" cy="52171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68152"/>
                <a:gridCol w="2232248"/>
                <a:gridCol w="465584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Формы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Мероприятия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 уровень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(2-3 класс)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Беседы</a:t>
                      </a:r>
                    </a:p>
                    <a:p>
                      <a:r>
                        <a:rPr lang="ru-RU" sz="1200" b="1" dirty="0" smtClean="0"/>
                        <a:t>классные часы</a:t>
                      </a:r>
                    </a:p>
                    <a:p>
                      <a:r>
                        <a:rPr lang="ru-RU" sz="1200" b="1" dirty="0" smtClean="0"/>
                        <a:t>участие в</a:t>
                      </a:r>
                    </a:p>
                    <a:p>
                      <a:r>
                        <a:rPr lang="ru-RU" sz="1200" b="1" dirty="0" smtClean="0"/>
                        <a:t>подготовке и про-ведении мероприятий,</a:t>
                      </a:r>
                    </a:p>
                    <a:p>
                      <a:r>
                        <a:rPr lang="ru-RU" sz="1200" b="1" dirty="0" smtClean="0"/>
                        <a:t>конкурсов</a:t>
                      </a:r>
                    </a:p>
                    <a:p>
                      <a:r>
                        <a:rPr lang="ru-RU" sz="1200" b="1" dirty="0" smtClean="0"/>
                        <a:t>спортивные соревнования</a:t>
                      </a:r>
                    </a:p>
                    <a:p>
                      <a:r>
                        <a:rPr lang="ru-RU" sz="1200" b="1" dirty="0" smtClean="0"/>
                        <a:t>сюжетно-ролевые игры,</a:t>
                      </a:r>
                    </a:p>
                    <a:p>
                      <a:r>
                        <a:rPr lang="ru-RU" sz="1200" b="1" dirty="0" smtClean="0"/>
                        <a:t>проектная деятельность;</a:t>
                      </a:r>
                    </a:p>
                    <a:p>
                      <a:r>
                        <a:rPr lang="ru-RU" sz="1200" b="1" dirty="0" smtClean="0"/>
                        <a:t>учебно-исследовательские </a:t>
                      </a:r>
                    </a:p>
                    <a:p>
                      <a:r>
                        <a:rPr lang="ru-RU" sz="1200" b="1" dirty="0" smtClean="0"/>
                        <a:t>конференции</a:t>
                      </a:r>
                    </a:p>
                    <a:p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«Здравствуй, школа», «Все мы-дружная семья», «Как появилась религия», «Что такое -Конституция ?»</a:t>
                      </a:r>
                    </a:p>
                    <a:p>
                      <a:r>
                        <a:rPr lang="ru-RU" sz="1200" b="1" dirty="0" smtClean="0"/>
                        <a:t>цикл бесед «Учись учиться», «Береги здоровье смолоду»;</a:t>
                      </a:r>
                    </a:p>
                    <a:p>
                      <a:r>
                        <a:rPr lang="ru-RU" sz="1200" b="1" dirty="0" smtClean="0"/>
                        <a:t>«Все мы разные, но все мы равные» , «Здорово, когда на свете есть друзья...»,  «Хочу и надо- трудный выбор», «Профессии моих родителей», «Моя родословная», «Я и мое имя», «Название моего поселка», «Моя  любимая книга».</a:t>
                      </a:r>
                    </a:p>
                    <a:p>
                      <a:r>
                        <a:rPr lang="ru-RU" sz="1200" b="1" dirty="0" smtClean="0"/>
                        <a:t>Школьные праздники и социально значимые мероприятия: «Звезды школы», «Новогодняя сказка», Весенняя Неделя Добра, Фестиваль патриотической песни.</a:t>
                      </a:r>
                    </a:p>
                    <a:p>
                      <a:r>
                        <a:rPr lang="ru-RU" sz="1200" b="1" dirty="0" smtClean="0"/>
                        <a:t>Конкурсы рисунков «Осторожно, дети!» «Зимняя сказка», «Лучшая открытка» ( к 23 февраля и 8 марта»); конкурс чтецов «Салют, Победа!»</a:t>
                      </a:r>
                    </a:p>
                    <a:p>
                      <a:r>
                        <a:rPr lang="ru-RU" sz="1200" b="1" dirty="0" smtClean="0"/>
                        <a:t>Спортивные соревнования «Мама, папа, я-спортивная семья»,</a:t>
                      </a:r>
                    </a:p>
                    <a:p>
                      <a:r>
                        <a:rPr lang="ru-RU" sz="1200" b="1" dirty="0" smtClean="0"/>
                        <a:t>«Масленица», «А, ну- ка, мальчики», «А, ну- ка, девочки»,</a:t>
                      </a:r>
                    </a:p>
                    <a:p>
                      <a:r>
                        <a:rPr lang="ru-RU" sz="1200" b="1" dirty="0" smtClean="0"/>
                        <a:t> </a:t>
                      </a:r>
                    </a:p>
                    <a:p>
                      <a:r>
                        <a:rPr lang="ru-RU" sz="1200" b="1" dirty="0" smtClean="0"/>
                        <a:t>«Вместе весело шагать», «Мои друзья».</a:t>
                      </a:r>
                    </a:p>
                    <a:p>
                      <a:r>
                        <a:rPr lang="ru-RU" sz="1200" b="1" dirty="0" smtClean="0"/>
                        <a:t> </a:t>
                      </a:r>
                    </a:p>
                    <a:p>
                      <a:r>
                        <a:rPr lang="ru-RU" sz="1200" b="1" dirty="0" smtClean="0"/>
                        <a:t>«История моей семьи в истории моей страны»,</a:t>
                      </a:r>
                    </a:p>
                    <a:p>
                      <a:r>
                        <a:rPr lang="ru-RU" sz="1200" b="1" dirty="0" smtClean="0"/>
                        <a:t>«Мир моих увлечений».</a:t>
                      </a:r>
                    </a:p>
                    <a:p>
                      <a:r>
                        <a:rPr lang="ru-RU" sz="1200" b="1" dirty="0" smtClean="0"/>
                        <a:t> </a:t>
                      </a:r>
                    </a:p>
                    <a:p>
                      <a:r>
                        <a:rPr lang="ru-RU" sz="1200" b="1" dirty="0" smtClean="0"/>
                        <a:t>«Я -гражданин России», «Я и мир вокруг меня».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051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694303"/>
              </p:ext>
            </p:extLst>
          </p:nvPr>
        </p:nvGraphicFramePr>
        <p:xfrm>
          <a:off x="539552" y="548680"/>
          <a:ext cx="8256240" cy="61315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68152"/>
                <a:gridCol w="2232248"/>
                <a:gridCol w="465584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Формы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Мероприятия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 уровень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( 4 класс)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Беседы</a:t>
                      </a:r>
                    </a:p>
                    <a:p>
                      <a:r>
                        <a:rPr lang="ru-RU" sz="1200" b="1" dirty="0" smtClean="0"/>
                        <a:t>классные часы</a:t>
                      </a:r>
                    </a:p>
                    <a:p>
                      <a:r>
                        <a:rPr lang="ru-RU" sz="1200" b="1" dirty="0" smtClean="0"/>
                        <a:t>участие в</a:t>
                      </a:r>
                    </a:p>
                    <a:p>
                      <a:r>
                        <a:rPr lang="ru-RU" sz="1200" b="1" dirty="0" smtClean="0"/>
                        <a:t>подготовке и про-ведении мероприятий,</a:t>
                      </a:r>
                    </a:p>
                    <a:p>
                      <a:r>
                        <a:rPr lang="ru-RU" sz="1200" b="1" dirty="0" smtClean="0"/>
                        <a:t>конкурсов</a:t>
                      </a:r>
                    </a:p>
                    <a:p>
                      <a:r>
                        <a:rPr lang="ru-RU" sz="1200" b="1" dirty="0" smtClean="0"/>
                        <a:t>спортивные соревнования</a:t>
                      </a:r>
                    </a:p>
                    <a:p>
                      <a:r>
                        <a:rPr lang="ru-RU" sz="1200" b="1" dirty="0" smtClean="0"/>
                        <a:t>сюжетно-ролевые игры,</a:t>
                      </a:r>
                    </a:p>
                    <a:p>
                      <a:r>
                        <a:rPr lang="ru-RU" sz="1200" b="1" dirty="0" smtClean="0"/>
                        <a:t>проектная деятельность;</a:t>
                      </a:r>
                    </a:p>
                    <a:p>
                      <a:r>
                        <a:rPr lang="ru-RU" sz="1200" b="1" dirty="0" smtClean="0"/>
                        <a:t>учебно-исследовательские </a:t>
                      </a:r>
                    </a:p>
                    <a:p>
                      <a:r>
                        <a:rPr lang="ru-RU" sz="1200" b="1" dirty="0" smtClean="0"/>
                        <a:t>конференции</a:t>
                      </a:r>
                    </a:p>
                    <a:p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«Я и другие люди», «Что значит, быть нужным людям»,  «Мир человеческих чувств »,  «Для чего нужна  религия», «Путешествие в храм», «Россия-Родина моя!», «Государственное устройство России», «Мир профессий»,</a:t>
                      </a:r>
                    </a:p>
                    <a:p>
                      <a:r>
                        <a:rPr lang="ru-RU" sz="1200" b="1" dirty="0" smtClean="0"/>
                        <a:t>«А гражданином быть обязан» , «Память сердца...»,  «Из истории семейной летописи», «Край любимый, край родной»,  цикл мероприятий «По страницам истории Отечества», «Мой  любимый  литературный герой», «Труд и воспитание характера», «Что значит-быть полезным людям?».</a:t>
                      </a:r>
                    </a:p>
                    <a:p>
                      <a:r>
                        <a:rPr lang="ru-RU" sz="1200" b="1" dirty="0" smtClean="0"/>
                        <a:t> </a:t>
                      </a:r>
                    </a:p>
                    <a:p>
                      <a:r>
                        <a:rPr lang="ru-RU" sz="1200" b="1" dirty="0" smtClean="0"/>
                        <a:t>Школьные  праздники и социально значимые мероприятия: «Звезды школы», «Новогодняя сказка», Весенняя Неделя Добра, Фестиваль патриотической песни.</a:t>
                      </a:r>
                    </a:p>
                    <a:p>
                      <a:r>
                        <a:rPr lang="ru-RU" sz="1200" b="1" dirty="0" smtClean="0"/>
                        <a:t>Конкурсы рисунков «Осторожно, дети!» «Зимняя сказка», «Лучшая открытка» ( к 23 февраля и 8 марта»); конкурс чтецов «Салют, Победа!»</a:t>
                      </a:r>
                    </a:p>
                    <a:p>
                      <a:r>
                        <a:rPr lang="ru-RU" sz="1200" b="1" dirty="0" smtClean="0"/>
                        <a:t> </a:t>
                      </a:r>
                    </a:p>
                    <a:p>
                      <a:r>
                        <a:rPr lang="ru-RU" sz="1200" b="1" dirty="0" smtClean="0"/>
                        <a:t>Спортивные соревнования «Мама, папа, я-спортивная семья»,</a:t>
                      </a:r>
                    </a:p>
                    <a:p>
                      <a:r>
                        <a:rPr lang="ru-RU" sz="1200" b="1" dirty="0" smtClean="0"/>
                        <a:t>«Масленица», «А, ну- ка, мальчики», «А, ну- ка, девочки»,</a:t>
                      </a:r>
                    </a:p>
                    <a:p>
                      <a:r>
                        <a:rPr lang="ru-RU" sz="1200" b="1" dirty="0" smtClean="0"/>
                        <a:t> </a:t>
                      </a:r>
                    </a:p>
                    <a:p>
                      <a:r>
                        <a:rPr lang="ru-RU" sz="1200" b="1" dirty="0" smtClean="0"/>
                        <a:t>«Друг познается в беде», «Этикет».</a:t>
                      </a:r>
                    </a:p>
                    <a:p>
                      <a:r>
                        <a:rPr lang="ru-RU" sz="1200" b="1" dirty="0" smtClean="0"/>
                        <a:t> </a:t>
                      </a:r>
                    </a:p>
                    <a:p>
                      <a:r>
                        <a:rPr lang="ru-RU" sz="1200" b="1" dirty="0" smtClean="0"/>
                        <a:t> </a:t>
                      </a:r>
                    </a:p>
                    <a:p>
                      <a:r>
                        <a:rPr lang="ru-RU" sz="1200" b="1" dirty="0" smtClean="0"/>
                        <a:t>«История моей семьи в истории моей страны»,</a:t>
                      </a:r>
                    </a:p>
                    <a:p>
                      <a:r>
                        <a:rPr lang="ru-RU" sz="1200" b="1" dirty="0" smtClean="0"/>
                        <a:t>«Мир моих увлечений».</a:t>
                      </a:r>
                    </a:p>
                    <a:p>
                      <a:r>
                        <a:rPr lang="ru-RU" sz="1200" b="1" dirty="0" smtClean="0"/>
                        <a:t> </a:t>
                      </a:r>
                    </a:p>
                    <a:p>
                      <a:r>
                        <a:rPr lang="ru-RU" sz="1200" b="1" dirty="0" smtClean="0"/>
                        <a:t>«Я -гражданин России», «Я и мир вокруг </a:t>
                      </a:r>
                      <a:r>
                        <a:rPr lang="ru-RU" sz="1200" b="1" dirty="0" err="1" smtClean="0"/>
                        <a:t>ме-ня</a:t>
                      </a:r>
                      <a:r>
                        <a:rPr lang="ru-RU" sz="1200" b="1" dirty="0" smtClean="0"/>
                        <a:t>».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755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685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2967335"/>
            <a:ext cx="7358114" cy="25853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</a:t>
            </a:r>
            <a:b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ВНИМАНИЕ!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08" y="1989138"/>
            <a:ext cx="4500593" cy="649287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Общие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положения 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928934"/>
            <a:ext cx="8320116" cy="3671888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Программа разработана и  рассчитана на учащихся 1 – 4 классов. Направлена на повышение статуса духовно-нравственных ценностей у учащихся на основе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использования национально-культурных традиций, опыта ученического самоуправления и самоорганизации; современного передового педагогического опыта и опыта воспитательной работы 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МБОУ СОШ </a:t>
            </a:r>
            <a:r>
              <a:rPr lang="ru-RU" sz="24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№10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Кадетский </a:t>
            </a:r>
            <a:r>
              <a:rPr lang="ru-RU" sz="24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корпус юных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спасателей.</a:t>
            </a:r>
            <a:endParaRPr lang="uk-UA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214554"/>
            <a:ext cx="6553200" cy="658807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Нормативно - правовая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база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000372"/>
            <a:ext cx="8143932" cy="3451228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Данная программа разработана в соответствии с Конституцией РФ, ст. 28, ст. 29 (о свободе совести и о свободе информации), Федеральным Законом «Об образовании  РФ»,  Национальной доктриной образования, Международной конвенцией « О правах ребенка» 1989 г., « Всеобщей декларацией прав человека»,  Гражданским кодексом РФ, «Основами законодательства РФ о культуре», Концепцией духовно-нравственного развития и воспитания личности гражданина России (серия «Стандарты второго поколения» основана в 2008 году и другими законодательными актами и нормативными документами, касающимися сфер образования и культуры.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714620"/>
            <a:ext cx="8286808" cy="3959225"/>
          </a:xfrm>
        </p:spPr>
        <p:txBody>
          <a:bodyPr/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1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соответствии с Федеральным государственным образовательным стандартом начального общего образования программа духовно-нравственного воспитания и развития опирается на следующие ценности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:</a:t>
            </a:r>
            <a:endParaRPr lang="en-US" sz="1800" b="1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800" b="1" i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патриотические чувства гражданина России; </a:t>
            </a:r>
            <a:endParaRPr lang="ru-RU" sz="18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800" b="1" i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гражданская идентификация; </a:t>
            </a:r>
            <a:endParaRPr lang="ru-RU" sz="18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800" b="1" i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общечеловеческие ценности; </a:t>
            </a:r>
            <a:endParaRPr lang="ru-RU" sz="18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800" b="1" i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личное нравственное самосовершенствование.</a:t>
            </a:r>
            <a:endParaRPr lang="ru-RU" sz="18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643182"/>
            <a:ext cx="7143800" cy="292895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Программа содержит шесть разделов:</a:t>
            </a:r>
            <a:b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000372"/>
            <a:ext cx="8286808" cy="128588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ПЕРВЫЙ  РАЗДЕЛ</a:t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Цель 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и общие задачи духовно-нравственного воспитания и социализации учащихся начальной школы»;</a:t>
            </a: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643446"/>
            <a:ext cx="8858312" cy="1857388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     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1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Высшая </a:t>
            </a:r>
            <a:r>
              <a:rPr lang="ru-RU" sz="1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цель образования </a:t>
            </a:r>
            <a:r>
              <a:rPr lang="ru-RU" sz="1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– высоконравственный, творческий, компетентный гражданин России, принимающий судьбу Отечества как свою личную, осознающий ответственность за настоящее и будущее своей страны, укорененный в духовных и культурных традициях российского народа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.</a:t>
            </a:r>
            <a:endParaRPr lang="en-US" sz="1800" b="1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357430"/>
            <a:ext cx="8820150" cy="3959225"/>
          </a:xfrm>
        </p:spPr>
        <p:txBody>
          <a:bodyPr/>
          <a:lstStyle/>
          <a:p>
            <a:pPr>
              <a:buNone/>
            </a:pPr>
            <a:r>
              <a:rPr lang="en-US" sz="1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 процессе деятельности школы по воспитанию духовно-нравственных основ личности младшего школьника решаются следующие </a:t>
            </a:r>
            <a:r>
              <a:rPr lang="ru-RU" sz="1600" b="1" i="1" u="sng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задачи: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формирование доступных младшему школьнику знаний о духовных ценностях, представленных в культуре народов России (языке, общественных явлениях, особенностях труда, народных традиций, фольклора, искусства);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осознание принадлежности к родному народу, стране, государству, интерес и чувство сопричастности современным событиям и истории России;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развитие толерантных чувств, уважительного отношения к другой национальности, вере, религии;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развитие готовности к нравственному поведению, культуре и этике взаимоотношений с окружающим миром (природой, другими людьми, обществом);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развитие положительных качеств личности, определяющих выполнение социальных ролей «ученика», «члена коллектива (семейного, школьного и др.);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воспитание способности к духовному самообогащению, рефлексивным проявлениям, самооценке и самоконтролю поведения.</a:t>
            </a:r>
          </a:p>
          <a:p>
            <a:endParaRPr lang="ru-RU" sz="1600" b="1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285992"/>
            <a:ext cx="8572560" cy="121444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ВТОРОЙ РАЗДЕЛ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Ценностные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установки духовно-нравственного воспитания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и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социализации учащихся.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00438"/>
            <a:ext cx="8715436" cy="307183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</a:rPr>
              <a:t>п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атриотизм;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социальная 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солидарность;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>
                <a:solidFill>
                  <a:srgbClr val="002060"/>
                </a:solidFill>
              </a:rPr>
              <a:t>г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ражданственность; 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>
                <a:solidFill>
                  <a:srgbClr val="002060"/>
                </a:solidFill>
              </a:rPr>
              <a:t>с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емья;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труд и 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творчество; 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>
                <a:solidFill>
                  <a:srgbClr val="002060"/>
                </a:solidFill>
              </a:rPr>
              <a:t>н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аука;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искусство и 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литература; 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>
                <a:solidFill>
                  <a:srgbClr val="002060"/>
                </a:solidFill>
              </a:rPr>
              <a:t>п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рирода;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>
                <a:solidFill>
                  <a:srgbClr val="002060"/>
                </a:solidFill>
              </a:rPr>
              <a:t>ч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еловечество; 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gge">
  <a:themeElements>
    <a:clrScheme name="template 4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33CCFF"/>
      </a:accent1>
      <a:accent2>
        <a:srgbClr val="6699FF"/>
      </a:accent2>
      <a:accent3>
        <a:srgbClr val="FFFFFF"/>
      </a:accent3>
      <a:accent4>
        <a:srgbClr val="404040"/>
      </a:accent4>
      <a:accent5>
        <a:srgbClr val="ADE2FF"/>
      </a:accent5>
      <a:accent6>
        <a:srgbClr val="5C8AE7"/>
      </a:accent6>
      <a:hlink>
        <a:srgbClr val="0066CC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D6E7"/>
        </a:accent6>
        <a:hlink>
          <a:srgbClr val="00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33CC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ADE2FF"/>
        </a:accent5>
        <a:accent6>
          <a:srgbClr val="5C8A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33CC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ADE2FF"/>
        </a:accent5>
        <a:accent6>
          <a:srgbClr val="5C8AE7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ggge</Template>
  <TotalTime>306</TotalTime>
  <Words>1667</Words>
  <Application>Microsoft Office PowerPoint</Application>
  <PresentationFormat>Экран (4:3)</PresentationFormat>
  <Paragraphs>173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ggge</vt:lpstr>
      <vt:lpstr>Глушкова Наталья  Геннадьевна учитель начальных классов </vt:lpstr>
      <vt:lpstr> ПРОГРАММА духовно-нравственного развития и воспитания обучающихся на ступени начального общего образования </vt:lpstr>
      <vt:lpstr>Общие положения </vt:lpstr>
      <vt:lpstr> Нормативно - правовая база</vt:lpstr>
      <vt:lpstr>Презентация PowerPoint</vt:lpstr>
      <vt:lpstr> Программа содержит шесть разделов: </vt:lpstr>
      <vt:lpstr>ПЕРВЫЙ  РАЗДЕЛ Цель и общие задачи духовно-нравственного воспитания и социализации учащихся начальной школы»;</vt:lpstr>
      <vt:lpstr>Презентация PowerPoint</vt:lpstr>
      <vt:lpstr>ВТОРОЙ РАЗДЕЛ Ценностные установки духовно-нравственного воспитания  и социализации учащихся. </vt:lpstr>
      <vt:lpstr>ТРЕТИЙ РАЗДЕЛ Основные направления и  основы воспитания и социализации учащихся начальной школы </vt:lpstr>
      <vt:lpstr> ЧЕТВЕРТЫЙ РАЗДЕЛ Содержание духовно-нравственного  воспитания и социализации учащихся начальной школы </vt:lpstr>
      <vt:lpstr>Презентация PowerPoint</vt:lpstr>
      <vt:lpstr>Презентация PowerPoint</vt:lpstr>
      <vt:lpstr> ПЯТЫЙ РАЗДЕЛ Совместная деятельность школы, семьи и общественности по духовно-нравственному  воспитанию и социализации учащихся начальной школы. </vt:lpstr>
      <vt:lpstr>Повышение педагогической культуры родителей </vt:lpstr>
      <vt:lpstr>Презентация PowerPoint</vt:lpstr>
      <vt:lpstr>Взаимодействие школы с общественными организациями </vt:lpstr>
      <vt:lpstr> Ожидаемые результаты духовно-нравственного воспитания    учащихся начальной школы </vt:lpstr>
      <vt:lpstr>Презентация PowerPoint</vt:lpstr>
      <vt:lpstr>Презентация PowerPoint</vt:lpstr>
      <vt:lpstr>Презентация PowerPoint</vt:lpstr>
      <vt:lpstr> Заключение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ПРОГРАММА духовно-нравственного развития и воспитания обучающихся на ступени начального общего образования </dc:title>
  <dc:creator>Admin</dc:creator>
  <cp:lastModifiedBy>User</cp:lastModifiedBy>
  <cp:revision>54</cp:revision>
  <dcterms:created xsi:type="dcterms:W3CDTF">2011-02-27T09:15:09Z</dcterms:created>
  <dcterms:modified xsi:type="dcterms:W3CDTF">2011-11-14T17:09:30Z</dcterms:modified>
</cp:coreProperties>
</file>