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7" r:id="rId3"/>
    <p:sldId id="257"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0"/>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6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E1F31338-C0B6-40DA-94D6-91D161B56E6E}" type="datetimeFigureOut">
              <a:rPr lang="ru-RU" smtClean="0"/>
              <a:pPr/>
              <a:t>06.04.2014</a:t>
            </a:fld>
            <a:endParaRPr lang="ru-RU"/>
          </a:p>
        </p:txBody>
      </p:sp>
      <p:sp>
        <p:nvSpPr>
          <p:cNvPr id="16" name="Номер слайда 15"/>
          <p:cNvSpPr>
            <a:spLocks noGrp="1"/>
          </p:cNvSpPr>
          <p:nvPr>
            <p:ph type="sldNum" sz="quarter" idx="11"/>
          </p:nvPr>
        </p:nvSpPr>
        <p:spPr/>
        <p:txBody>
          <a:bodyPr/>
          <a:lstStyle/>
          <a:p>
            <a:fld id="{16AEE8A8-9186-4839-AE6F-230B85D57486}"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1F31338-C0B6-40DA-94D6-91D161B56E6E}" type="datetimeFigureOut">
              <a:rPr lang="ru-RU" smtClean="0"/>
              <a:pPr/>
              <a:t>06.04.2014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6AEE8A8-9186-4839-AE6F-230B85D5748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1F31338-C0B6-40DA-94D6-91D161B56E6E}" type="datetimeFigureOut">
              <a:rPr lang="ru-RU" smtClean="0"/>
              <a:pPr/>
              <a:t>06.04.2014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6AEE8A8-9186-4839-AE6F-230B85D5748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E1F31338-C0B6-40DA-94D6-91D161B56E6E}" type="datetimeFigureOut">
              <a:rPr lang="ru-RU" smtClean="0"/>
              <a:pPr/>
              <a:t>06.04.2014</a:t>
            </a:fld>
            <a:endParaRPr lang="ru-RU"/>
          </a:p>
        </p:txBody>
      </p:sp>
      <p:sp>
        <p:nvSpPr>
          <p:cNvPr id="15" name="Номер слайда 14"/>
          <p:cNvSpPr>
            <a:spLocks noGrp="1"/>
          </p:cNvSpPr>
          <p:nvPr>
            <p:ph type="sldNum" sz="quarter" idx="15"/>
          </p:nvPr>
        </p:nvSpPr>
        <p:spPr/>
        <p:txBody>
          <a:bodyPr/>
          <a:lstStyle>
            <a:lvl1pPr algn="ctr">
              <a:defRPr/>
            </a:lvl1pPr>
          </a:lstStyle>
          <a:p>
            <a:fld id="{16AEE8A8-9186-4839-AE6F-230B85D57486}"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E1F31338-C0B6-40DA-94D6-91D161B56E6E}" type="datetimeFigureOut">
              <a:rPr lang="ru-RU" smtClean="0"/>
              <a:pPr/>
              <a:t>06.04.2014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6AEE8A8-9186-4839-AE6F-230B85D57486}"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E1F31338-C0B6-40DA-94D6-91D161B56E6E}" type="datetimeFigureOut">
              <a:rPr lang="ru-RU" smtClean="0"/>
              <a:pPr/>
              <a:t>06.04.2014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6AEE8A8-9186-4839-AE6F-230B85D57486}"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16AEE8A8-9186-4839-AE6F-230B85D57486}"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E1F31338-C0B6-40DA-94D6-91D161B56E6E}" type="datetimeFigureOut">
              <a:rPr lang="ru-RU" smtClean="0"/>
              <a:pPr/>
              <a:t>06.04.2014</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E1F31338-C0B6-40DA-94D6-91D161B56E6E}" type="datetimeFigureOut">
              <a:rPr lang="ru-RU" smtClean="0"/>
              <a:pPr/>
              <a:t>06.04.2014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6AEE8A8-9186-4839-AE6F-230B85D57486}"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1F31338-C0B6-40DA-94D6-91D161B56E6E}" type="datetimeFigureOut">
              <a:rPr lang="ru-RU" smtClean="0"/>
              <a:pPr/>
              <a:t>06.04.2014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6AEE8A8-9186-4839-AE6F-230B85D5748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E1F31338-C0B6-40DA-94D6-91D161B56E6E}" type="datetimeFigureOut">
              <a:rPr lang="ru-RU" smtClean="0"/>
              <a:pPr/>
              <a:t>06.04.2014</a:t>
            </a:fld>
            <a:endParaRPr lang="ru-RU"/>
          </a:p>
        </p:txBody>
      </p:sp>
      <p:sp>
        <p:nvSpPr>
          <p:cNvPr id="9" name="Номер слайда 8"/>
          <p:cNvSpPr>
            <a:spLocks noGrp="1"/>
          </p:cNvSpPr>
          <p:nvPr>
            <p:ph type="sldNum" sz="quarter" idx="15"/>
          </p:nvPr>
        </p:nvSpPr>
        <p:spPr/>
        <p:txBody>
          <a:bodyPr/>
          <a:lstStyle/>
          <a:p>
            <a:fld id="{16AEE8A8-9186-4839-AE6F-230B85D57486}"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E1F31338-C0B6-40DA-94D6-91D161B56E6E}" type="datetimeFigureOut">
              <a:rPr lang="ru-RU" smtClean="0"/>
              <a:pPr/>
              <a:t>06.04.2014</a:t>
            </a:fld>
            <a:endParaRPr lang="ru-RU"/>
          </a:p>
        </p:txBody>
      </p:sp>
      <p:sp>
        <p:nvSpPr>
          <p:cNvPr id="9" name="Номер слайда 8"/>
          <p:cNvSpPr>
            <a:spLocks noGrp="1"/>
          </p:cNvSpPr>
          <p:nvPr>
            <p:ph type="sldNum" sz="quarter" idx="11"/>
          </p:nvPr>
        </p:nvSpPr>
        <p:spPr/>
        <p:txBody>
          <a:bodyPr/>
          <a:lstStyle/>
          <a:p>
            <a:fld id="{16AEE8A8-9186-4839-AE6F-230B85D57486}"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1F31338-C0B6-40DA-94D6-91D161B56E6E}" type="datetimeFigureOut">
              <a:rPr lang="ru-RU" smtClean="0"/>
              <a:pPr/>
              <a:t>06.04.2014</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6AEE8A8-9186-4839-AE6F-230B85D57486}"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p:cNvSpPr>
            <a:spLocks noGrp="1"/>
          </p:cNvSpPr>
          <p:nvPr>
            <p:ph type="subTitle" idx="1"/>
          </p:nvPr>
        </p:nvSpPr>
        <p:spPr>
          <a:xfrm>
            <a:off x="457200" y="4071942"/>
            <a:ext cx="8305800" cy="1928826"/>
          </a:xfrm>
        </p:spPr>
        <p:txBody>
          <a:bodyPr/>
          <a:lstStyle/>
          <a:p>
            <a:r>
              <a:rPr lang="ru-RU" dirty="0" smtClean="0">
                <a:solidFill>
                  <a:srgbClr val="FFC000"/>
                </a:solidFill>
              </a:rPr>
              <a:t> Презентация итогового мероприятия по реализации проекта в подготовительной к школе группе</a:t>
            </a:r>
          </a:p>
          <a:p>
            <a:r>
              <a:rPr lang="ru-RU" dirty="0" smtClean="0">
                <a:solidFill>
                  <a:srgbClr val="FFC000"/>
                </a:solidFill>
              </a:rPr>
              <a:t>Воспитатель:  Лимонова Антонина Кимовна</a:t>
            </a:r>
          </a:p>
          <a:p>
            <a:endParaRPr lang="ru-RU" dirty="0" smtClean="0">
              <a:solidFill>
                <a:srgbClr val="FFC000"/>
              </a:solidFill>
            </a:endParaRPr>
          </a:p>
          <a:p>
            <a:r>
              <a:rPr lang="ru-RU" dirty="0" smtClean="0">
                <a:solidFill>
                  <a:srgbClr val="FFC000"/>
                </a:solidFill>
              </a:rPr>
              <a:t>Санкт-Петербург</a:t>
            </a:r>
          </a:p>
          <a:p>
            <a:r>
              <a:rPr lang="ru-RU" dirty="0" smtClean="0">
                <a:solidFill>
                  <a:srgbClr val="FFC000"/>
                </a:solidFill>
              </a:rPr>
              <a:t>2014 год</a:t>
            </a:r>
            <a:endParaRPr lang="ru-RU" dirty="0">
              <a:solidFill>
                <a:srgbClr val="FFC000"/>
              </a:solidFill>
            </a:endParaRPr>
          </a:p>
        </p:txBody>
      </p:sp>
      <p:sp>
        <p:nvSpPr>
          <p:cNvPr id="6" name="Заголовок 5"/>
          <p:cNvSpPr>
            <a:spLocks noGrp="1"/>
          </p:cNvSpPr>
          <p:nvPr>
            <p:ph type="ctrTitle"/>
          </p:nvPr>
        </p:nvSpPr>
        <p:spPr>
          <a:xfrm>
            <a:off x="500034" y="1785926"/>
            <a:ext cx="8305800" cy="1571636"/>
          </a:xfrm>
        </p:spPr>
        <p:txBody>
          <a:bodyPr/>
          <a:lstStyle/>
          <a:p>
            <a:r>
              <a:rPr lang="ru-RU" sz="4000" dirty="0" smtClean="0">
                <a:solidFill>
                  <a:srgbClr val="00B050"/>
                </a:solidFill>
              </a:rPr>
              <a:t>ИСТОРИЯ ВОЗНИКНОВЕНИЯ КНИГИ</a:t>
            </a:r>
            <a:endParaRPr lang="ru-RU" sz="4000" dirty="0">
              <a:solidFill>
                <a:srgbClr val="00B050"/>
              </a:solidFill>
            </a:endParaRPr>
          </a:p>
        </p:txBody>
      </p:sp>
      <p:sp>
        <p:nvSpPr>
          <p:cNvPr id="4" name="Прямоугольник 3"/>
          <p:cNvSpPr/>
          <p:nvPr/>
        </p:nvSpPr>
        <p:spPr>
          <a:xfrm>
            <a:off x="928662" y="285728"/>
            <a:ext cx="7143800" cy="1477328"/>
          </a:xfrm>
          <a:prstGeom prst="rect">
            <a:avLst/>
          </a:prstGeom>
        </p:spPr>
        <p:txBody>
          <a:bodyPr wrap="square">
            <a:spAutoFit/>
          </a:bodyPr>
          <a:lstStyle/>
          <a:p>
            <a:pPr algn="ctr"/>
            <a:r>
              <a:rPr lang="ru-RU" sz="2400" dirty="0" smtClean="0">
                <a:solidFill>
                  <a:srgbClr val="FFC000"/>
                </a:solidFill>
              </a:rPr>
              <a:t>Государственное бюджетное дошкольное образовательное учреждение детский сад № 23 </a:t>
            </a:r>
          </a:p>
          <a:p>
            <a:pPr algn="ctr"/>
            <a:r>
              <a:rPr lang="ru-RU" sz="2400" dirty="0" smtClean="0">
                <a:solidFill>
                  <a:srgbClr val="FFC000"/>
                </a:solidFill>
              </a:rPr>
              <a:t>Кировского района Санкт-Петербурга</a:t>
            </a:r>
          </a:p>
          <a:p>
            <a:endParaRPr lang="ru-RU" dirty="0" smtClean="0">
              <a:solidFill>
                <a:srgbClr val="FFC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457200" y="1071546"/>
            <a:ext cx="8229600" cy="3500462"/>
          </a:xfrm>
        </p:spPr>
        <p:txBody>
          <a:bodyPr>
            <a:normAutofit/>
          </a:bodyPr>
          <a:lstStyle/>
          <a:p>
            <a:r>
              <a:rPr lang="ru-RU" sz="2000" i="1" dirty="0" smtClean="0">
                <a:solidFill>
                  <a:srgbClr val="00B0F0"/>
                </a:solidFill>
              </a:rPr>
              <a:t>Изобретателем книгопечатания является </a:t>
            </a:r>
            <a:r>
              <a:rPr lang="ru-RU" sz="2000" b="1" i="1" dirty="0" smtClean="0">
                <a:solidFill>
                  <a:srgbClr val="00B0F0"/>
                </a:solidFill>
              </a:rPr>
              <a:t>Иоганн Гутенберг</a:t>
            </a:r>
            <a:r>
              <a:rPr lang="ru-RU" sz="2000" i="1" dirty="0" smtClean="0">
                <a:solidFill>
                  <a:srgbClr val="00B0F0"/>
                </a:solidFill>
              </a:rPr>
              <a:t>. Гениальное изобретение Гутенберга состояло в том, что он изготовлял из металла подвижные выпуклые буквы, вырезанные в обратном виде, набирал из них строки и с помощью пресса оттискивал на бумаге. При помощи  этого способа  он напечатал свою первую книгу, знаменитую Библию Гуттенберга, между 1453 и 1456 годами.</a:t>
            </a:r>
            <a:endParaRPr lang="ru-RU" sz="2000" i="1" dirty="0">
              <a:solidFill>
                <a:srgbClr val="00B0F0"/>
              </a:solidFill>
            </a:endParaRPr>
          </a:p>
        </p:txBody>
      </p:sp>
      <p:pic>
        <p:nvPicPr>
          <p:cNvPr id="19457" name="Picture 1" descr="C:\Documents and Settings\Admin\Рабочий стол\книга\картинки\8.jpg"/>
          <p:cNvPicPr>
            <a:picLocks noChangeAspect="1" noChangeArrowheads="1"/>
          </p:cNvPicPr>
          <p:nvPr/>
        </p:nvPicPr>
        <p:blipFill>
          <a:blip r:embed="rId2" cstate="print"/>
          <a:srcRect/>
          <a:stretch>
            <a:fillRect/>
          </a:stretch>
        </p:blipFill>
        <p:spPr bwMode="auto">
          <a:xfrm>
            <a:off x="4500562" y="3976688"/>
            <a:ext cx="3286148" cy="202408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714356"/>
            <a:ext cx="5429288" cy="4708981"/>
          </a:xfrm>
          <a:prstGeom prst="rect">
            <a:avLst/>
          </a:prstGeom>
        </p:spPr>
        <p:txBody>
          <a:bodyPr wrap="square">
            <a:spAutoFit/>
          </a:bodyPr>
          <a:lstStyle/>
          <a:p>
            <a:r>
              <a:rPr lang="ru-RU" sz="2000" i="1" dirty="0">
                <a:solidFill>
                  <a:srgbClr val="002060"/>
                </a:solidFill>
              </a:rPr>
              <a:t>На Руси начало книгопечатанию положил </a:t>
            </a:r>
            <a:r>
              <a:rPr lang="ru-RU" sz="2000" b="1" i="1" dirty="0">
                <a:solidFill>
                  <a:srgbClr val="002060"/>
                </a:solidFill>
              </a:rPr>
              <a:t>Иван Федоров</a:t>
            </a:r>
            <a:r>
              <a:rPr lang="ru-RU" sz="2000" i="1" dirty="0">
                <a:solidFill>
                  <a:srgbClr val="002060"/>
                </a:solidFill>
              </a:rPr>
              <a:t>.</a:t>
            </a:r>
          </a:p>
          <a:p>
            <a:r>
              <a:rPr lang="ru-RU" sz="2000" i="1" dirty="0">
                <a:solidFill>
                  <a:srgbClr val="002060"/>
                </a:solidFill>
              </a:rPr>
              <a:t>19 апреля 1563 года Иван Федоров приступил к набору первой страницы первой печатной книги. За его работой с большим интересом следил пришедший в типографию</a:t>
            </a:r>
          </a:p>
          <a:p>
            <a:r>
              <a:rPr lang="ru-RU" sz="2000" i="1" dirty="0">
                <a:solidFill>
                  <a:srgbClr val="002060"/>
                </a:solidFill>
              </a:rPr>
              <a:t>царь Иван Грозный. </a:t>
            </a:r>
          </a:p>
          <a:p>
            <a:r>
              <a:rPr lang="ru-RU" sz="2000" b="1" i="1" dirty="0">
                <a:solidFill>
                  <a:srgbClr val="002060"/>
                </a:solidFill>
              </a:rPr>
              <a:t>«Апостол»</a:t>
            </a:r>
            <a:r>
              <a:rPr lang="ru-RU" sz="2000" i="1" dirty="0">
                <a:solidFill>
                  <a:srgbClr val="002060"/>
                </a:solidFill>
              </a:rPr>
              <a:t> - первая книга на русском языке, которую отпечатал почти 500 лет назад </a:t>
            </a:r>
            <a:r>
              <a:rPr lang="ru-RU" sz="2000" i="1" dirty="0" smtClean="0">
                <a:solidFill>
                  <a:srgbClr val="002060"/>
                </a:solidFill>
              </a:rPr>
              <a:t>Иван Федоров</a:t>
            </a:r>
            <a:r>
              <a:rPr lang="ru-RU" sz="2000" i="1" dirty="0">
                <a:solidFill>
                  <a:srgbClr val="002060"/>
                </a:solidFill>
              </a:rPr>
              <a:t>.</a:t>
            </a:r>
          </a:p>
          <a:p>
            <a:r>
              <a:rPr lang="ru-RU" sz="2000" i="1" dirty="0">
                <a:solidFill>
                  <a:srgbClr val="002060"/>
                </a:solidFill>
              </a:rPr>
              <a:t>Позже стали издаваться и другие книги. Сейчас они издаются миллионами экземпляров.</a:t>
            </a:r>
          </a:p>
          <a:p>
            <a:r>
              <a:rPr lang="ru-RU" sz="2000" i="1" dirty="0">
                <a:solidFill>
                  <a:srgbClr val="002060"/>
                </a:solidFill>
              </a:rPr>
              <a:t>Книга – это волшебница.</a:t>
            </a:r>
          </a:p>
          <a:p>
            <a:r>
              <a:rPr lang="ru-RU" sz="2000" i="1" dirty="0">
                <a:solidFill>
                  <a:srgbClr val="002060"/>
                </a:solidFill>
              </a:rPr>
              <a:t>Книга преобразила мир.</a:t>
            </a:r>
          </a:p>
        </p:txBody>
      </p:sp>
      <p:pic>
        <p:nvPicPr>
          <p:cNvPr id="23554" name="Picture 2" descr="C:\Documents and Settings\Admin\Рабочий стол\книга\I6U0EDCA99AJ10CA0TJ8RSCA3CRE3BCAOC3M5TCA717BI1CAWKOL3HCAS7NWR4CAIV0DIDCA39DLTCCAVMXHXFCA4UIBHPCAEWIK41CA1GW9OJCA8EO2ZECAU2SXK3CAA9Q6RRCASHU25NCA3NP6DXCAYFNB42.jpg"/>
          <p:cNvPicPr>
            <a:picLocks noChangeAspect="1" noChangeArrowheads="1"/>
          </p:cNvPicPr>
          <p:nvPr/>
        </p:nvPicPr>
        <p:blipFill>
          <a:blip r:embed="rId2" cstate="print"/>
          <a:srcRect/>
          <a:stretch>
            <a:fillRect/>
          </a:stretch>
        </p:blipFill>
        <p:spPr bwMode="auto">
          <a:xfrm>
            <a:off x="6000760" y="3571876"/>
            <a:ext cx="2627303" cy="2428892"/>
          </a:xfrm>
          <a:prstGeom prst="rect">
            <a:avLst/>
          </a:prstGeom>
          <a:noFill/>
        </p:spPr>
      </p:pic>
      <p:pic>
        <p:nvPicPr>
          <p:cNvPr id="23555" name="Picture 3" descr="C:\Documents and Settings\Admin\Рабочий стол\книга\6RSJ40CAX0V3L2CAN63A45CAFSYK42CALDLS5GCAKJB1G0CA266O65CA5CIIHPCA1Q1Y7NCAHO2B8ICAOKLD0WCAVRJCSLCAPSK98LCA3JL3SUCAQG2BUYCA3RQO99CAZMQR2UCAA2WPEHCACUWGM5CA4XOFQX.jpg"/>
          <p:cNvPicPr>
            <a:picLocks noChangeAspect="1" noChangeArrowheads="1"/>
          </p:cNvPicPr>
          <p:nvPr/>
        </p:nvPicPr>
        <p:blipFill>
          <a:blip r:embed="rId3" cstate="print"/>
          <a:srcRect/>
          <a:stretch>
            <a:fillRect/>
          </a:stretch>
        </p:blipFill>
        <p:spPr bwMode="auto">
          <a:xfrm>
            <a:off x="6000760" y="727074"/>
            <a:ext cx="2786082" cy="248761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одзаголовок 2"/>
          <p:cNvSpPr>
            <a:spLocks noGrp="1"/>
          </p:cNvSpPr>
          <p:nvPr>
            <p:ph idx="1"/>
          </p:nvPr>
        </p:nvSpPr>
        <p:spPr>
          <a:xfrm>
            <a:off x="428596" y="1571612"/>
            <a:ext cx="5429288" cy="4143404"/>
          </a:xfrm>
        </p:spPr>
        <p:txBody>
          <a:bodyPr>
            <a:normAutofit fontScale="92500"/>
          </a:bodyPr>
          <a:lstStyle/>
          <a:p>
            <a:pPr algn="l"/>
            <a:r>
              <a:rPr lang="ru-RU" sz="2200" dirty="0">
                <a:solidFill>
                  <a:srgbClr val="00B0F0"/>
                </a:solidFill>
              </a:rPr>
              <a:t>Как и у людей, у книг есть своя судьба и своя история. Давайте заглянем в далёкое прошлое книг. В этом самом виде, в котором мы привыкли их видеть в наше время, книги существуют уже более 500 лет. Но это не значит, что до этого времени человечество не знало книг вообще. Только вот книги имели другой, часто непривычный для нас вид. Наши далёкие предки были людьми изобретательными и использовали для изготовления первых книг то, что предлагала им окружающая природа.</a:t>
            </a:r>
          </a:p>
          <a:p>
            <a:endParaRPr lang="ru-RU" dirty="0"/>
          </a:p>
        </p:txBody>
      </p:sp>
      <p:sp>
        <p:nvSpPr>
          <p:cNvPr id="6" name="Заголовок 2"/>
          <p:cNvSpPr>
            <a:spLocks noGrp="1"/>
          </p:cNvSpPr>
          <p:nvPr>
            <p:ph type="title"/>
          </p:nvPr>
        </p:nvSpPr>
        <p:spPr>
          <a:xfrm>
            <a:off x="457200" y="152400"/>
            <a:ext cx="8229600" cy="1219200"/>
          </a:xfrm>
        </p:spPr>
        <p:txBody>
          <a:bodyPr/>
          <a:lstStyle/>
          <a:p>
            <a:r>
              <a:rPr lang="ru-RU" sz="2400" dirty="0" smtClean="0">
                <a:solidFill>
                  <a:srgbClr val="7030A0"/>
                </a:solidFill>
              </a:rPr>
              <a:t>«ВОЗНИКНОВЕНИЕ КНИГИ»</a:t>
            </a:r>
            <a:endParaRPr lang="ru-RU" sz="2400" dirty="0">
              <a:solidFill>
                <a:srgbClr val="7030A0"/>
              </a:solidFill>
            </a:endParaRPr>
          </a:p>
        </p:txBody>
      </p:sp>
      <p:pic>
        <p:nvPicPr>
          <p:cNvPr id="7" name="Рисунок 6" descr="9.jpg"/>
          <p:cNvPicPr>
            <a:picLocks noChangeAspect="1"/>
          </p:cNvPicPr>
          <p:nvPr/>
        </p:nvPicPr>
        <p:blipFill>
          <a:blip r:embed="rId2" cstate="print"/>
          <a:stretch>
            <a:fillRect/>
          </a:stretch>
        </p:blipFill>
        <p:spPr>
          <a:xfrm>
            <a:off x="6000760" y="1357298"/>
            <a:ext cx="2786082" cy="450059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1714488"/>
            <a:ext cx="5143536" cy="3786214"/>
          </a:xfrm>
        </p:spPr>
        <p:txBody>
          <a:bodyPr>
            <a:normAutofit fontScale="70000" lnSpcReduction="20000"/>
          </a:bodyPr>
          <a:lstStyle/>
          <a:p>
            <a:r>
              <a:rPr lang="ru-RU" i="1" dirty="0" smtClean="0">
                <a:solidFill>
                  <a:srgbClr val="002060"/>
                </a:solidFill>
              </a:rPr>
              <a:t> Там, где росли пальмы, люди научились делать страницы из пальмовых листьев, затем сшивали их в форме веера и писали на них тонкими заострёнными палочками. Такие книги назывались “Лонтраны” и существовали в Индонезии. Жителей Крайнего Севера, писали на костях животных и моржовых клыках. В античном мире писали книги на воске. </a:t>
            </a:r>
            <a:r>
              <a:rPr lang="ru-RU" b="1" i="1" dirty="0" smtClean="0">
                <a:solidFill>
                  <a:srgbClr val="002060"/>
                </a:solidFill>
              </a:rPr>
              <a:t>Восковая табличка</a:t>
            </a:r>
            <a:r>
              <a:rPr lang="ru-RU" i="1" dirty="0" smtClean="0">
                <a:solidFill>
                  <a:srgbClr val="002060"/>
                </a:solidFill>
              </a:rPr>
              <a:t> представляет собой деревянную доску, покрытую слоем воска. На них можно было писать и стирать написанное с помощью палочки – «стило». </a:t>
            </a:r>
            <a:endParaRPr lang="ru-RU" i="1" dirty="0">
              <a:solidFill>
                <a:srgbClr val="002060"/>
              </a:solidFill>
            </a:endParaRPr>
          </a:p>
        </p:txBody>
      </p:sp>
      <p:sp>
        <p:nvSpPr>
          <p:cNvPr id="2" name="Заголовок 1"/>
          <p:cNvSpPr>
            <a:spLocks noGrp="1"/>
          </p:cNvSpPr>
          <p:nvPr>
            <p:ph type="title"/>
          </p:nvPr>
        </p:nvSpPr>
        <p:spPr>
          <a:xfrm>
            <a:off x="457200" y="285728"/>
            <a:ext cx="8543956" cy="1643074"/>
          </a:xfrm>
        </p:spPr>
        <p:txBody>
          <a:bodyPr>
            <a:normAutofit fontScale="90000"/>
          </a:bodyPr>
          <a:lstStyle/>
          <a:p>
            <a:r>
              <a:rPr lang="ru-RU" i="1" dirty="0" smtClean="0">
                <a:solidFill>
                  <a:srgbClr val="002060"/>
                </a:solidFill>
              </a:rPr>
              <a:t/>
            </a:r>
            <a:br>
              <a:rPr lang="ru-RU" i="1" dirty="0" smtClean="0">
                <a:solidFill>
                  <a:srgbClr val="002060"/>
                </a:solidFill>
              </a:rPr>
            </a:br>
            <a:r>
              <a:rPr lang="ru-RU" sz="2700" i="1" dirty="0" smtClean="0">
                <a:solidFill>
                  <a:srgbClr val="0070C0"/>
                </a:solidFill>
              </a:rPr>
              <a:t>А как вы думаете, какие были первые книги, </a:t>
            </a:r>
            <a:r>
              <a:rPr lang="ru-RU" sz="2700" i="1" dirty="0" smtClean="0">
                <a:solidFill>
                  <a:srgbClr val="0070C0"/>
                </a:solidFill>
              </a:rPr>
              <a:t/>
            </a:r>
            <a:br>
              <a:rPr lang="ru-RU" sz="2700" i="1" dirty="0" smtClean="0">
                <a:solidFill>
                  <a:srgbClr val="0070C0"/>
                </a:solidFill>
              </a:rPr>
            </a:br>
            <a:r>
              <a:rPr lang="ru-RU" sz="2700" i="1" dirty="0" smtClean="0">
                <a:solidFill>
                  <a:srgbClr val="0070C0"/>
                </a:solidFill>
              </a:rPr>
              <a:t>из </a:t>
            </a:r>
            <a:r>
              <a:rPr lang="ru-RU" sz="2700" i="1" dirty="0" smtClean="0">
                <a:solidFill>
                  <a:srgbClr val="0070C0"/>
                </a:solidFill>
              </a:rPr>
              <a:t>чего они были сделаны?</a:t>
            </a:r>
            <a:r>
              <a:rPr lang="ru-RU" i="1" dirty="0" smtClean="0">
                <a:solidFill>
                  <a:srgbClr val="0070C0"/>
                </a:solidFill>
              </a:rPr>
              <a:t/>
            </a:r>
            <a:br>
              <a:rPr lang="ru-RU" i="1" dirty="0" smtClean="0">
                <a:solidFill>
                  <a:srgbClr val="0070C0"/>
                </a:solidFill>
              </a:rPr>
            </a:br>
            <a:endParaRPr lang="ru-RU" dirty="0">
              <a:solidFill>
                <a:srgbClr val="0070C0"/>
              </a:solidFill>
            </a:endParaRPr>
          </a:p>
        </p:txBody>
      </p:sp>
      <p:pic>
        <p:nvPicPr>
          <p:cNvPr id="4" name="Рисунок 3" descr="2.jpg"/>
          <p:cNvPicPr>
            <a:picLocks noChangeAspect="1"/>
          </p:cNvPicPr>
          <p:nvPr/>
        </p:nvPicPr>
        <p:blipFill>
          <a:blip r:embed="rId2" cstate="print"/>
          <a:stretch>
            <a:fillRect/>
          </a:stretch>
        </p:blipFill>
        <p:spPr>
          <a:xfrm>
            <a:off x="6143636" y="1500174"/>
            <a:ext cx="2428892" cy="442915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357554" y="714356"/>
            <a:ext cx="5143536" cy="3714776"/>
          </a:xfrm>
        </p:spPr>
        <p:txBody>
          <a:bodyPr>
            <a:normAutofit/>
          </a:bodyPr>
          <a:lstStyle/>
          <a:p>
            <a:r>
              <a:rPr lang="ru-RU" sz="2000" i="1" dirty="0" smtClean="0">
                <a:solidFill>
                  <a:srgbClr val="00B0F0"/>
                </a:solidFill>
              </a:rPr>
              <a:t>А в Древней Руси люди писали на </a:t>
            </a:r>
            <a:r>
              <a:rPr lang="ru-RU" sz="2000" b="1" i="1" dirty="0" smtClean="0">
                <a:solidFill>
                  <a:srgbClr val="00B0F0"/>
                </a:solidFill>
              </a:rPr>
              <a:t>бересте</a:t>
            </a:r>
            <a:r>
              <a:rPr lang="ru-RU" sz="2000" i="1" dirty="0" smtClean="0">
                <a:solidFill>
                  <a:srgbClr val="00B0F0"/>
                </a:solidFill>
              </a:rPr>
              <a:t> – это был дешёвый, но недолговечный материал.</a:t>
            </a:r>
          </a:p>
          <a:p>
            <a:pPr>
              <a:buNone/>
            </a:pPr>
            <a:r>
              <a:rPr lang="ru-RU" sz="2000" i="1" dirty="0" smtClean="0">
                <a:solidFill>
                  <a:srgbClr val="00B0F0"/>
                </a:solidFill>
              </a:rPr>
              <a:t>С берёзы снимали верхний слой коры, кипятили, скоблили. После этой обработки, береста становилась мягкой, эластичной. На ней писали острым железным или костяным стержнем. Сохранилось не очень много таких берестяных грамот.</a:t>
            </a:r>
          </a:p>
          <a:p>
            <a:endParaRPr lang="ru-RU" dirty="0"/>
          </a:p>
        </p:txBody>
      </p:sp>
      <p:pic>
        <p:nvPicPr>
          <p:cNvPr id="2050" name="Picture 2" descr="C:\Documents and Settings\Admin\Рабочий стол\книга\5EJMDRCAH2N3EKCAJFNBG5CAM9X1KGCANE21MFCAGSSYF9CAUDURIUCAEI8MF7CA31H8DZCAFYYGN8CANU97TUCAAH2W6DCAOCJ6CFCA4930M1CAY7RSI4CA5YU1Z2CA2HA41BCAGPF7LFCA5J8Y4VCALNYL6I.jpg"/>
          <p:cNvPicPr>
            <a:picLocks noChangeAspect="1" noChangeArrowheads="1"/>
          </p:cNvPicPr>
          <p:nvPr/>
        </p:nvPicPr>
        <p:blipFill>
          <a:blip r:embed="rId2" cstate="print"/>
          <a:srcRect/>
          <a:stretch>
            <a:fillRect/>
          </a:stretch>
        </p:blipFill>
        <p:spPr bwMode="auto">
          <a:xfrm>
            <a:off x="357158" y="571480"/>
            <a:ext cx="2857520" cy="2786082"/>
          </a:xfrm>
          <a:prstGeom prst="rect">
            <a:avLst/>
          </a:prstGeom>
          <a:noFill/>
        </p:spPr>
      </p:pic>
      <p:pic>
        <p:nvPicPr>
          <p:cNvPr id="2052" name="Picture 4" descr="C:\Documents and Settings\Admin\Рабочий стол\книга\GHY4KQCA58CWO2CAOKBJCXCAMQCIORCAMZ7OGOCAB43EOHCA1CYB1UCABCLYDECAXHMC61CAEDXBG2CAO500XPCA9502SRCAHOPWB7CADS7MPTCAFBBER3CAZXDFMLCAZW218HCA1ZLBKVCAXC5YA4CANJRTYI.jpg"/>
          <p:cNvPicPr>
            <a:picLocks noChangeAspect="1" noChangeArrowheads="1"/>
          </p:cNvPicPr>
          <p:nvPr/>
        </p:nvPicPr>
        <p:blipFill>
          <a:blip r:embed="rId3" cstate="print"/>
          <a:srcRect/>
          <a:stretch>
            <a:fillRect/>
          </a:stretch>
        </p:blipFill>
        <p:spPr bwMode="auto">
          <a:xfrm>
            <a:off x="3929058" y="4929198"/>
            <a:ext cx="4000528" cy="1571636"/>
          </a:xfrm>
          <a:prstGeom prst="rect">
            <a:avLst/>
          </a:prstGeom>
          <a:noFill/>
        </p:spPr>
      </p:pic>
      <p:pic>
        <p:nvPicPr>
          <p:cNvPr id="2053" name="Picture 5" descr="C:\Documents and Settings\Admin\Рабочий стол\книга\8P60OSCA4AHIW9CAL2E7TNCAK3YCS0CA8RXZ0LCAKIRHBOCAATGDGMCAMKVKOLCAML0IN3CAW6I092CARP48C8CAO57BPECAYB6GUSCA3A75MMCA87S94UCA6747L6CALFDDE3CA8I5O97CAEL8VACCA66R1SQ.jpg"/>
          <p:cNvPicPr>
            <a:picLocks noChangeAspect="1" noChangeArrowheads="1"/>
          </p:cNvPicPr>
          <p:nvPr/>
        </p:nvPicPr>
        <p:blipFill>
          <a:blip r:embed="rId4" cstate="print"/>
          <a:srcRect/>
          <a:stretch>
            <a:fillRect/>
          </a:stretch>
        </p:blipFill>
        <p:spPr bwMode="auto">
          <a:xfrm>
            <a:off x="357158" y="3643314"/>
            <a:ext cx="2857519" cy="219235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928670"/>
            <a:ext cx="6500858" cy="3143272"/>
          </a:xfrm>
        </p:spPr>
        <p:txBody>
          <a:bodyPr>
            <a:normAutofit/>
          </a:bodyPr>
          <a:lstStyle/>
          <a:p>
            <a:r>
              <a:rPr lang="ru-RU" sz="2000" i="1" dirty="0" smtClean="0">
                <a:solidFill>
                  <a:srgbClr val="002060"/>
                </a:solidFill>
              </a:rPr>
              <a:t>Древние египтяне приблизились в большей степени к современным представлениям о книге. На берегах Нила, в Древнем Египте, рос </a:t>
            </a:r>
            <a:r>
              <a:rPr lang="ru-RU" sz="2000" b="1" i="1" dirty="0" smtClean="0">
                <a:solidFill>
                  <a:srgbClr val="002060"/>
                </a:solidFill>
              </a:rPr>
              <a:t>папирус</a:t>
            </a:r>
            <a:r>
              <a:rPr lang="ru-RU" sz="2000" i="1" dirty="0" smtClean="0">
                <a:solidFill>
                  <a:srgbClr val="002060"/>
                </a:solidFill>
              </a:rPr>
              <a:t>. Стебель этого растения очень легко расщепляется на волокнистые ленты. Из них вручную делали длинные полосы, выглаживали и сворачивали в свиток. Записи на этой ленте делались столбиками.</a:t>
            </a:r>
            <a:endParaRPr lang="ru-RU" sz="2000" i="1" dirty="0">
              <a:solidFill>
                <a:srgbClr val="002060"/>
              </a:solidFill>
            </a:endParaRPr>
          </a:p>
        </p:txBody>
      </p:sp>
      <p:pic>
        <p:nvPicPr>
          <p:cNvPr id="3074" name="Picture 2" descr="C:\Documents and Settings\Admin\Рабочий стол\книга\картинки\4.jpg"/>
          <p:cNvPicPr>
            <a:picLocks noChangeAspect="1" noChangeArrowheads="1"/>
          </p:cNvPicPr>
          <p:nvPr/>
        </p:nvPicPr>
        <p:blipFill>
          <a:blip r:embed="rId2" cstate="print"/>
          <a:srcRect/>
          <a:stretch>
            <a:fillRect/>
          </a:stretch>
        </p:blipFill>
        <p:spPr bwMode="auto">
          <a:xfrm>
            <a:off x="714348" y="4000504"/>
            <a:ext cx="3357586" cy="2357454"/>
          </a:xfrm>
          <a:prstGeom prst="rect">
            <a:avLst/>
          </a:prstGeom>
          <a:noFill/>
        </p:spPr>
      </p:pic>
      <p:pic>
        <p:nvPicPr>
          <p:cNvPr id="3075" name="Picture 3" descr="C:\Documents and Settings\Admin\Рабочий стол\книга\YHR2VMCALZ4TVTCA4HGW61CA51PVGECA4W8NJGCA6MMBU1CAJBFO3JCA3ODZH7CA8U66EPCAVRQTDOCAFBFYU9CA2YUX1WCAOR8XU3CAC3LDECCAECRWVDCAWLD1NFCA21A7E2CA5EJ55TCAULZX5DCA9H86B1.jpg"/>
          <p:cNvPicPr>
            <a:picLocks noChangeAspect="1" noChangeArrowheads="1"/>
          </p:cNvPicPr>
          <p:nvPr/>
        </p:nvPicPr>
        <p:blipFill>
          <a:blip r:embed="rId3" cstate="print"/>
          <a:srcRect/>
          <a:stretch>
            <a:fillRect/>
          </a:stretch>
        </p:blipFill>
        <p:spPr bwMode="auto">
          <a:xfrm>
            <a:off x="4857752" y="4000504"/>
            <a:ext cx="3429024" cy="221457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14678" y="714356"/>
            <a:ext cx="5500726" cy="5357850"/>
          </a:xfrm>
        </p:spPr>
        <p:txBody>
          <a:bodyPr>
            <a:normAutofit/>
          </a:bodyPr>
          <a:lstStyle/>
          <a:p>
            <a:r>
              <a:rPr lang="ru-RU" sz="2400" i="1" dirty="0" smtClean="0">
                <a:solidFill>
                  <a:srgbClr val="00B0F0"/>
                </a:solidFill>
              </a:rPr>
              <a:t>К середине XV века папирус был вытеснен и люди нашли новый материал: </a:t>
            </a:r>
            <a:r>
              <a:rPr lang="ru-RU" sz="2400" b="1" i="1" dirty="0" smtClean="0">
                <a:solidFill>
                  <a:srgbClr val="00B0F0"/>
                </a:solidFill>
              </a:rPr>
              <a:t>пергаментом</a:t>
            </a:r>
            <a:r>
              <a:rPr lang="ru-RU" sz="2400" i="1" dirty="0" smtClean="0">
                <a:solidFill>
                  <a:srgbClr val="00B0F0"/>
                </a:solidFill>
              </a:rPr>
              <a:t>. Это тонкая, как плёнка, специально обработанная кожа овец, коз или телят. Изготовляли его недалеко от города Пергам, вот откуда это название. Пергамент, в отличие от папируса, не трескался, он был очень прочен, его можно сгибать, использовать обе его стороны. Это особенность способствовала появлению новой формы книги.</a:t>
            </a:r>
            <a:endParaRPr lang="ru-RU" sz="2400" i="1" dirty="0">
              <a:solidFill>
                <a:srgbClr val="00B0F0"/>
              </a:solidFill>
            </a:endParaRPr>
          </a:p>
        </p:txBody>
      </p:sp>
      <p:pic>
        <p:nvPicPr>
          <p:cNvPr id="4098" name="Picture 2" descr="C:\Documents and Settings\Admin\Рабочий стол\книга\02IHQ0CAXANIXJCA7F6IXUCAWD1IF8CAC09866CAIBAKZUCA10P0RSCAMH3F7ECA2W8IUXCAD2HEP8CAK5QF9RCAEY6B2MCAM3BQVXCAQBD1YACAZ0TOUOCA91L3CJCAR3DNUBCA9BCNWNCAKX74IECA3RBLJ8.jpg"/>
          <p:cNvPicPr>
            <a:picLocks noChangeAspect="1" noChangeArrowheads="1"/>
          </p:cNvPicPr>
          <p:nvPr/>
        </p:nvPicPr>
        <p:blipFill>
          <a:blip r:embed="rId2" cstate="print"/>
          <a:srcRect/>
          <a:stretch>
            <a:fillRect/>
          </a:stretch>
        </p:blipFill>
        <p:spPr bwMode="auto">
          <a:xfrm>
            <a:off x="642910" y="928670"/>
            <a:ext cx="2000264" cy="2071702"/>
          </a:xfrm>
          <a:prstGeom prst="rect">
            <a:avLst/>
          </a:prstGeom>
          <a:noFill/>
        </p:spPr>
      </p:pic>
      <p:pic>
        <p:nvPicPr>
          <p:cNvPr id="4100" name="Picture 4" descr="C:\Documents and Settings\Admin\Рабочий стол\книга\картинки\5.jpg"/>
          <p:cNvPicPr>
            <a:picLocks noChangeAspect="1" noChangeArrowheads="1"/>
          </p:cNvPicPr>
          <p:nvPr/>
        </p:nvPicPr>
        <p:blipFill>
          <a:blip r:embed="rId3" cstate="print"/>
          <a:srcRect/>
          <a:stretch>
            <a:fillRect/>
          </a:stretch>
        </p:blipFill>
        <p:spPr bwMode="auto">
          <a:xfrm>
            <a:off x="500034" y="4143380"/>
            <a:ext cx="2560637" cy="1473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32"/>
            <a:ext cx="5757874" cy="5238768"/>
          </a:xfrm>
        </p:spPr>
        <p:txBody>
          <a:bodyPr>
            <a:normAutofit/>
          </a:bodyPr>
          <a:lstStyle/>
          <a:p>
            <a:r>
              <a:rPr lang="ru-RU" sz="2000" i="1" dirty="0" smtClean="0">
                <a:solidFill>
                  <a:srgbClr val="002060"/>
                </a:solidFill>
              </a:rPr>
              <a:t>Писец писал книгу, затем она отправлялась к переплетчику. Тот сшивал каждую секцию бечевками по линии сгиба. Далее заготовлялись деревянные обложки, которые скреплялись с листами. На обложки приклеивали большой кусок кожи, закрывая им сгибы секций. Готовые книги украшались богатым окладом, драгоценными камнями и бережно хранились. На одну книгу подчас требовалась кожа целого стада овец</a:t>
            </a:r>
            <a:endParaRPr lang="ru-RU" sz="2000" i="1" dirty="0">
              <a:solidFill>
                <a:srgbClr val="002060"/>
              </a:solidFill>
            </a:endParaRPr>
          </a:p>
        </p:txBody>
      </p:sp>
      <p:pic>
        <p:nvPicPr>
          <p:cNvPr id="5123" name="Picture 3" descr="C:\Documents and Settings\Admin\Рабочий стол\книга\K3R8CQCAMO37Y6CAYTR8MJCAS0R2WQCAYPG6C9CAOPUZZ3CAA1FDXJCAX51J1MCA5YPDEPCAU9YZJDCAU0U195CA4KOFIVCA1QRPE8CAKNITC7CA91TSKYCABENYVXCAXKGDNPCAFTIZYZCALTHDBTCAK3AYHZ.jpg"/>
          <p:cNvPicPr>
            <a:picLocks noChangeAspect="1" noChangeArrowheads="1"/>
          </p:cNvPicPr>
          <p:nvPr/>
        </p:nvPicPr>
        <p:blipFill>
          <a:blip r:embed="rId2" cstate="print"/>
          <a:srcRect/>
          <a:stretch>
            <a:fillRect/>
          </a:stretch>
        </p:blipFill>
        <p:spPr bwMode="auto">
          <a:xfrm>
            <a:off x="6215074" y="1071546"/>
            <a:ext cx="2500330" cy="4714908"/>
          </a:xfrm>
          <a:prstGeom prst="rect">
            <a:avLst/>
          </a:prstGeom>
          <a:noFill/>
        </p:spPr>
      </p:pic>
    </p:spTree>
  </p:cSld>
  <p:clrMapOvr>
    <a:masterClrMapping/>
  </p:clrMapOvr>
  <p:transition advTm="60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2714644"/>
          </a:xfrm>
        </p:spPr>
        <p:txBody>
          <a:bodyPr>
            <a:normAutofit/>
          </a:bodyPr>
          <a:lstStyle/>
          <a:p>
            <a:r>
              <a:rPr lang="ru-RU" sz="2000" i="1" dirty="0" smtClean="0">
                <a:solidFill>
                  <a:srgbClr val="00B0F0"/>
                </a:solidFill>
              </a:rPr>
              <a:t>Появление </a:t>
            </a:r>
            <a:r>
              <a:rPr lang="ru-RU" sz="2000" b="1" i="1" dirty="0" smtClean="0">
                <a:solidFill>
                  <a:srgbClr val="00B0F0"/>
                </a:solidFill>
              </a:rPr>
              <a:t>бумаги</a:t>
            </a:r>
            <a:r>
              <a:rPr lang="ru-RU" sz="2000" i="1" dirty="0" smtClean="0">
                <a:solidFill>
                  <a:srgbClr val="00B0F0"/>
                </a:solidFill>
              </a:rPr>
              <a:t> было очень важной исторической вехой в культурном развитии человечества. Бумагу изобрели в Китае. Заслуга этого великого изобретения приписывается китайцу Чай Луню, который жил примерно около двух тысяч лет назад. Китайцы ревностно хранили секрет производства бумаги. Более 800 лет никто в мире не мог сделать бумагу, и покупали её только у китайцев.</a:t>
            </a:r>
          </a:p>
          <a:p>
            <a:pPr>
              <a:buNone/>
            </a:pPr>
            <a:r>
              <a:rPr lang="ru-RU" sz="2400" i="1" dirty="0" smtClean="0">
                <a:solidFill>
                  <a:srgbClr val="00B0F0"/>
                </a:solidFill>
              </a:rPr>
              <a:t> </a:t>
            </a:r>
          </a:p>
          <a:p>
            <a:endParaRPr lang="ru-RU" dirty="0"/>
          </a:p>
        </p:txBody>
      </p:sp>
      <p:pic>
        <p:nvPicPr>
          <p:cNvPr id="6147" name="Picture 3" descr="C:\Documents and Settings\Admin\Рабочий стол\книга\bumaga.jpg"/>
          <p:cNvPicPr>
            <a:picLocks noChangeAspect="1" noChangeArrowheads="1"/>
          </p:cNvPicPr>
          <p:nvPr/>
        </p:nvPicPr>
        <p:blipFill>
          <a:blip r:embed="rId2" cstate="print"/>
          <a:srcRect/>
          <a:stretch>
            <a:fillRect/>
          </a:stretch>
        </p:blipFill>
        <p:spPr bwMode="auto">
          <a:xfrm>
            <a:off x="1785918" y="3714753"/>
            <a:ext cx="5286412" cy="271464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Рисунок 4" descr="Описание: http://u.jimdo.com/www60/o/s72880300553df17d/img/i4bb46505ef49ffd4/1298977049/std/image.jpg"/>
          <p:cNvPicPr>
            <a:picLocks noChangeAspect="1" noChangeArrowheads="1"/>
          </p:cNvPicPr>
          <p:nvPr/>
        </p:nvPicPr>
        <p:blipFill>
          <a:blip r:embed="rId2" cstate="print"/>
          <a:srcRect/>
          <a:stretch>
            <a:fillRect/>
          </a:stretch>
        </p:blipFill>
        <p:spPr bwMode="auto">
          <a:xfrm>
            <a:off x="1214414" y="500042"/>
            <a:ext cx="2714644" cy="2000264"/>
          </a:xfrm>
          <a:prstGeom prst="rect">
            <a:avLst/>
          </a:prstGeom>
          <a:noFill/>
        </p:spPr>
      </p:pic>
      <p:sp>
        <p:nvSpPr>
          <p:cNvPr id="8" name="Содержимое 7"/>
          <p:cNvSpPr>
            <a:spLocks noGrp="1"/>
          </p:cNvSpPr>
          <p:nvPr>
            <p:ph idx="1"/>
          </p:nvPr>
        </p:nvSpPr>
        <p:spPr>
          <a:xfrm>
            <a:off x="357158" y="2714620"/>
            <a:ext cx="8229600" cy="3714776"/>
          </a:xfrm>
        </p:spPr>
        <p:txBody>
          <a:bodyPr>
            <a:normAutofit/>
          </a:bodyPr>
          <a:lstStyle/>
          <a:p>
            <a:pPr marL="0" lvl="0" indent="0" fontAlgn="base">
              <a:spcBef>
                <a:spcPct val="0"/>
              </a:spcBef>
              <a:spcAft>
                <a:spcPct val="0"/>
              </a:spcAft>
              <a:buClrTx/>
              <a:buSzTx/>
              <a:buNone/>
            </a:pPr>
            <a:r>
              <a:rPr lang="ru-RU" sz="2400" i="1" dirty="0" smtClean="0">
                <a:solidFill>
                  <a:srgbClr val="002060"/>
                </a:solidFill>
                <a:latin typeface="Times New Roman" pitchFamily="18" charset="0"/>
                <a:ea typeface="Calibri" pitchFamily="34" charset="0"/>
                <a:cs typeface="Times New Roman" pitchFamily="18" charset="0"/>
              </a:rPr>
              <a:t>Пришло время, и тайна изготовления бумаги была силой выпытана арабами у пленных китайцев.</a:t>
            </a:r>
            <a:endParaRPr lang="ru-RU" sz="2400" i="1" dirty="0" smtClean="0">
              <a:solidFill>
                <a:srgbClr val="002060"/>
              </a:solidFill>
              <a:latin typeface="Arial" pitchFamily="34" charset="0"/>
            </a:endParaRPr>
          </a:p>
          <a:p>
            <a:pPr marL="0" lvl="0" indent="0" eaLnBrk="0" fontAlgn="base" hangingPunct="0">
              <a:spcBef>
                <a:spcPct val="0"/>
              </a:spcBef>
              <a:spcAft>
                <a:spcPct val="0"/>
              </a:spcAft>
              <a:buClrTx/>
              <a:buSzTx/>
              <a:buNone/>
            </a:pPr>
            <a:r>
              <a:rPr lang="ru-RU" sz="2400" i="1" dirty="0" smtClean="0">
                <a:solidFill>
                  <a:srgbClr val="002060"/>
                </a:solidFill>
                <a:latin typeface="Times New Roman" pitchFamily="18" charset="0"/>
                <a:ea typeface="Calibri" pitchFamily="34" charset="0"/>
                <a:cs typeface="Times New Roman" pitchFamily="18" charset="0"/>
              </a:rPr>
              <a:t>От арабов секрет распространился среди европейских народов и по миру. Она стала во всех странах идеальным материалом для письма.</a:t>
            </a:r>
            <a:r>
              <a:rPr lang="ru-RU" sz="2400" i="1" dirty="0" smtClean="0">
                <a:solidFill>
                  <a:srgbClr val="002060"/>
                </a:solidFill>
              </a:rPr>
              <a:t> Первые книги были рукописные, не такие как сейчас. Их писали в ручную, знающие грамоту люди – писцы. Это были церковные служители.</a:t>
            </a:r>
            <a:endParaRPr lang="ru-RU" sz="2400" i="1" dirty="0" smtClean="0">
              <a:solidFill>
                <a:srgbClr val="002060"/>
              </a:solidFill>
              <a:latin typeface="Arial" pitchFamily="34" charset="0"/>
            </a:endParaRPr>
          </a:p>
          <a:p>
            <a:pPr marL="0" lvl="0" indent="0" eaLnBrk="0" fontAlgn="base" hangingPunct="0">
              <a:spcBef>
                <a:spcPct val="0"/>
              </a:spcBef>
              <a:spcAft>
                <a:spcPct val="0"/>
              </a:spcAft>
              <a:buClrTx/>
              <a:buSzTx/>
              <a:buNone/>
            </a:pPr>
            <a:endParaRPr lang="ru-RU" sz="4000" dirty="0" smtClean="0">
              <a:latin typeface="Arial" pitchFamily="34" charset="0"/>
            </a:endParaRPr>
          </a:p>
        </p:txBody>
      </p:sp>
      <p:pic>
        <p:nvPicPr>
          <p:cNvPr id="20485" name="Picture 5" descr="C:\Documents and Settings\Admin\Рабочий стол\книга\картинки\1.jpg"/>
          <p:cNvPicPr>
            <a:picLocks noChangeAspect="1" noChangeArrowheads="1"/>
          </p:cNvPicPr>
          <p:nvPr/>
        </p:nvPicPr>
        <p:blipFill>
          <a:blip r:embed="rId3" cstate="print"/>
          <a:srcRect/>
          <a:stretch>
            <a:fillRect/>
          </a:stretch>
        </p:blipFill>
        <p:spPr bwMode="auto">
          <a:xfrm>
            <a:off x="5072066" y="500043"/>
            <a:ext cx="2674934" cy="1928826"/>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251</TotalTime>
  <Words>364</Words>
  <Application>Microsoft Office PowerPoint</Application>
  <PresentationFormat>Экран (4:3)</PresentationFormat>
  <Paragraphs>29</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Бумажная</vt:lpstr>
      <vt:lpstr>ИСТОРИЯ ВОЗНИКНОВЕНИЯ КНИГИ</vt:lpstr>
      <vt:lpstr>«ВОЗНИКНОВЕНИЕ КНИГИ»</vt:lpstr>
      <vt:lpstr> А как вы думаете, какие были первые книги,  из чего они были сделаны? </vt:lpstr>
      <vt:lpstr>Слайд 4</vt:lpstr>
      <vt:lpstr>Слайд 5</vt:lpstr>
      <vt:lpstr>Слайд 6</vt:lpstr>
      <vt:lpstr>Слайд 7</vt:lpstr>
      <vt:lpstr>Слайд 8</vt:lpstr>
      <vt:lpstr>Слайд 9</vt:lpstr>
      <vt:lpstr>Слайд 10</vt:lpstr>
      <vt:lpstr>Слайд 11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ВОЗНИКНОВЕНИЕ  КНИГИ</dc:title>
  <dc:creator>Admin</dc:creator>
  <cp:lastModifiedBy>Admin</cp:lastModifiedBy>
  <cp:revision>28</cp:revision>
  <dcterms:created xsi:type="dcterms:W3CDTF">2014-03-16T09:01:28Z</dcterms:created>
  <dcterms:modified xsi:type="dcterms:W3CDTF">2014-04-06T11:34:17Z</dcterms:modified>
</cp:coreProperties>
</file>