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osk9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5435106" cy="6393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 rot="21299215">
            <a:off x="2016925" y="2316515"/>
            <a:ext cx="5900192" cy="110998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Рисунок 7" descr="neznaika17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2483627"/>
            <a:ext cx="2592288" cy="3971851"/>
          </a:xfrm>
          <a:prstGeom prst="rect">
            <a:avLst/>
          </a:prstGeom>
        </p:spPr>
      </p:pic>
      <p:pic>
        <p:nvPicPr>
          <p:cNvPr id="9" name="Рисунок 8" descr="neznaika0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660232" y="2276872"/>
            <a:ext cx="2289993" cy="43967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666633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ru-RU" sz="4000" b="1" cap="none" spc="0" dirty="0">
              <a:ln/>
              <a:solidFill>
                <a:srgbClr val="6666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360" y="332656"/>
            <a:ext cx="767507" cy="12932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95936" y="4797152"/>
            <a:ext cx="1055539" cy="1778554"/>
          </a:xfrm>
          <a:prstGeom prst="rect">
            <a:avLst/>
          </a:prstGeom>
        </p:spPr>
      </p:pic>
      <p:grpSp>
        <p:nvGrpSpPr>
          <p:cNvPr id="8" name="Группа 7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с двумя вырезанными противолежащими углами 9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395536" y="376790"/>
            <a:ext cx="8280920" cy="1324018"/>
            <a:chOff x="395536" y="1218819"/>
            <a:chExt cx="8280920" cy="1324018"/>
          </a:xfrm>
        </p:grpSpPr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755576" y="1340768"/>
              <a:ext cx="7776864" cy="1202069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с двумя вырезанными противолежащими углами 8"/>
            <p:cNvSpPr/>
            <p:nvPr userDrawn="1"/>
          </p:nvSpPr>
          <p:spPr>
            <a:xfrm>
              <a:off x="395536" y="1218819"/>
              <a:ext cx="8280920" cy="1202069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 descr="neznaika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1440158" cy="24266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48064" y="6577607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©Рассохина Г.В. 	</a:t>
            </a:r>
            <a:r>
              <a:rPr lang="en-US" sz="1400" dirty="0" smtClean="0"/>
              <a:t>http://pedsovet.su/</a:t>
            </a:r>
            <a:r>
              <a:rPr lang="ru-RU" sz="1400" dirty="0" smtClean="0"/>
              <a:t>  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50000"/>
          </a:schemeClr>
        </a:buClr>
        <a:buFont typeface="Wingdings" pitchFamily="2" charset="2"/>
        <a:buChar char=""/>
        <a:defRPr sz="3200" kern="1200">
          <a:solidFill>
            <a:schemeClr val="accent6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itchFamily="2" charset="2"/>
        <a:buChar char=""/>
        <a:defRPr sz="2400" kern="1200">
          <a:solidFill>
            <a:schemeClr val="accent5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99215">
            <a:off x="1890380" y="1047101"/>
            <a:ext cx="5900192" cy="2751006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Организация непосредственно образовательной деятельности в соответствии с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ФГОС ДО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ЗАДАЧИ  НОД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682752" cy="4525963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Обучающая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уровень развития ребенка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нравственные качества личности, взгляды и убеждения.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обучении развивать у воспитанников познавательный интерес, творческие способности – речь, память, внимание, воображение, восприятие</a:t>
            </a:r>
          </a:p>
        </p:txBody>
      </p:sp>
      <p:pic>
        <p:nvPicPr>
          <p:cNvPr id="6" name="Picture 5" descr="IMG_35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8884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64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МЕТОДЫ 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89873"/>
              </p:ext>
            </p:extLst>
          </p:nvPr>
        </p:nvGraphicFramePr>
        <p:xfrm>
          <a:off x="1475656" y="1484784"/>
          <a:ext cx="700844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10"/>
                <a:gridCol w="1752110"/>
                <a:gridCol w="1752110"/>
                <a:gridCol w="17521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НАГЛЯДНЫЕ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СЛОВЕСНЫЕ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ИГРОВЫЕ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опыт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 педагога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упражнение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демонстрация наглядных пособий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Воображаемая ситуация в развернутом виде.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8976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моделирование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9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МОТИВАЦИЯ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Капля 3"/>
          <p:cNvSpPr/>
          <p:nvPr/>
        </p:nvSpPr>
        <p:spPr>
          <a:xfrm>
            <a:off x="467544" y="1196752"/>
            <a:ext cx="3384376" cy="1440160"/>
          </a:xfrm>
          <a:prstGeom prst="teardrop">
            <a:avLst>
              <a:gd name="adj" fmla="val 1223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ВНЕШНИЕ МОТИВЫ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H="1">
            <a:off x="5580112" y="1196752"/>
            <a:ext cx="3168352" cy="1440160"/>
          </a:xfrm>
          <a:prstGeom prst="teardrop">
            <a:avLst>
              <a:gd name="adj" fmla="val 12231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ВНУТРЕННИЕ МОТИВЫ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259632" y="1162472"/>
            <a:ext cx="6984776" cy="514684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ПРАВИЛА ПОСТРОЕНИЕ МОТИВАЦИИ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Учет возраста ( в старшем возрасте познавательный интерес вытесняет игровую)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Мотивация должна быть экономной (2-3 мин), не должна доминировать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Завершенность ситуации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ВВЕДЕНИЕ В ПРОЦЕСС ОБУЧЕНИЯ ИГРЫ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5721797"/>
              </p:ext>
            </p:extLst>
          </p:nvPr>
        </p:nvGraphicFramePr>
        <p:xfrm>
          <a:off x="457200" y="1600200"/>
          <a:ext cx="4038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ЭТО ВЫЗЫВАЕТ У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желание  овладеть предлагаемым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учебным содержанием;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создает мотивацию учебной деятельности;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позволяет осуществлять в игровой форме руководство детской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деятельностью и ее оценку;</a:t>
                      </a: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доставляет  удовольствие от полученного результата</a:t>
                      </a:r>
                    </a:p>
                  </a:txBody>
                  <a:tcPr marL="44873" marR="44873"/>
                </a:tc>
              </a:tr>
            </a:tbl>
          </a:graphicData>
        </a:graphic>
      </p:graphicFrame>
      <p:pic>
        <p:nvPicPr>
          <p:cNvPr id="8" name="Picture 3" descr="G:\ФОТОГРАФИИ\НОД ВАГАНОВА\САЙТ 1\SAM_2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79" y="3933056"/>
            <a:ext cx="3293756" cy="2470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ЕТОДИЧЕСКАЯ РАБОТА\ИЗУЧАЕМ ФГОС ДО\картинки для презентации\orig_81a387b7d3fcdadfa6347b58e883fac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43" y="1556792"/>
            <a:ext cx="3141355" cy="235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УСЛОВИЯ ЭФФЕКТИВНОЙ ОРГАНИЗАЦИИ ОБРАЗОВАТЕЛЬНОЙ ДЕЯТЕЛЬНОСТИ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6319222"/>
              </p:ext>
            </p:extLst>
          </p:nvPr>
        </p:nvGraphicFramePr>
        <p:xfrm>
          <a:off x="457200" y="1600200"/>
          <a:ext cx="40386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 гигиенических условий организации пространства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группы, размещение оборудования и материала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Взаимодействие педагога и ребенка как равноправных партнеров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Раскрытие индивидуального опыта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ребенка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и эмоциональность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пространства НОД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73" marR="44873"/>
                </a:tc>
              </a:tr>
            </a:tbl>
          </a:graphicData>
        </a:graphic>
      </p:graphicFrame>
      <p:pic>
        <p:nvPicPr>
          <p:cNvPr id="2050" name="Picture 2" descr="G:\МЕТОДИЧЕСКАЯ РАБОТА\ИЗУЧАЕМ ФГОС ДО\картинки для презентации\image_45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844824"/>
            <a:ext cx="378899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460456"/>
              </p:ext>
            </p:extLst>
          </p:nvPr>
        </p:nvGraphicFramePr>
        <p:xfrm>
          <a:off x="457200" y="1844824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2621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КОМБИНИРОВАННАЯ  НОД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Сочетание разных видов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или нескольких дидактических задач, не имеющих логических связей между собой (после рисования идет подвижная игра)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КОМПЛЕКСНАЯ    НОД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задач средствами  разных видов деятельности при ассоциативных связях между ними. При этом один вид деятельности доминирует,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 второй его дополняет, создает эмоциональный настрой 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ИНТЕГРИРОВАННАЯ    НОД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Соединяет знания из разных образовательных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областей на равноправной основе, дополняя  руг друга.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СОДЕРЖАНИЕ НОД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313008"/>
              </p:ext>
            </p:extLst>
          </p:nvPr>
        </p:nvGraphicFramePr>
        <p:xfrm>
          <a:off x="457200" y="1600200"/>
          <a:ext cx="8229600" cy="274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ОРИЕНТИРУЮЩАЯ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СТИМУЛИРУЮЩАЯ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оценочных воздействий заключается в том, что ребенок вследствие педагогической оценки осознает собственные знания, результаты своего учения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 оценочных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воздействий  определяет переживание ребенком своего успеха или неуспеха является побуждением к деятельности.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ОЦЕНКА РЕЗУЛЬТАТОВ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МОТИВАЦИЯ К ПОСЛЕДУЮЩЕЙ НОД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                            ЖЕЛАНИЕ ПРОДОЛЖИТЬ ДЕЯТЕЛЬНОСТЬ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МЕТОДИЧЕСКАЯ РАБОТА\ИЗУЧАЕМ ФГОС ДО\картинки для презентации\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МЕТОДИЧЕСКАЯ РАБОТА\ИЗУЧАЕМ ФГОС ДО\картинки для презентации\P918006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5"/>
          <a:stretch/>
        </p:blipFill>
        <p:spPr bwMode="auto">
          <a:xfrm>
            <a:off x="4716016" y="2204864"/>
            <a:ext cx="4038600" cy="274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22212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ВИДЕ УЧЕБНОЙ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ОРГАНИЗАЦИЮ ДЕТСКИХ ВИДОВ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Ребенок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объект формирующих педагогических воздействий взрослого человека позиция «учитель-ученик»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Ребенок и взрослый – оба субъекта взаимодействия. Они равны по значимости. Позиция «Партнер-партнер»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деятельность - учебная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Основная деятельность – это так называемые детские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виды деятельности: общение, игра, предметная деятельность, конструирование, изобразительная деятельность, элементарная трудовая деятельность и т. 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Основная модель организации образовательного процесса - учебная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Основная модель организации образовательного процесса – совместная деятельность взрослого и ребенка.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Основная форма работы с детьми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занятие.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Основная форма работы с детьми – рассматривание. Наблюдение, беседы, разговоры, экспериментирование и исследования, чтение, реализация проекта, мастерская и т.д.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РАЗЛИЧИЯ ПРОЦЕССА ОБУЧЕНИЯ 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ДО И ПОСЛЕ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417927"/>
              </p:ext>
            </p:extLst>
          </p:nvPr>
        </p:nvGraphicFramePr>
        <p:xfrm>
          <a:off x="467544" y="1130817"/>
          <a:ext cx="8229600" cy="551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ВИДЕ УЧЕБНОЙ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ОРГАНИЗАЦИЮ ДЕТСКИХ ВИДОВ ДЕЯТЕЛЬНОСТИ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Применяются в основном так называемые прямые методы обучения (при частичном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использовании опосредованных)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Применяются в основном так называемые опосредованные методы обучения (при частичном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использовании прямых)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Мотивы обучения на занятиях не связанны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интересом детей к самой учебной деятельности. «Удерживает» на занятии авторитет взрослого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Мотивы обучения, осуществляемого как организация детских видов деятельности, связаны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интересом детей к этим видам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Все дети обязательно должны присутствовать на занятии.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Допускается так называемый «вход» и «выход» детей. Уважая ребенка,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его состояние, настроение взрослый обязан предоставить ему возможность выбора.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Основная форма работы с детьми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занятие.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Основная форма работы с детьми – рассматривание, наблюдение, беседы, разговоры, экспериментирование и исследование, чтение, реализация проектов, мастерская и т.д.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Образовательный процесс в значительной степени регламентирован. Главное для взрослого – двигаться по ранее намеченному плану, программе. Педагог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часто опирается на подготовленный конспект занятия, в котором расписаны реплики и вопросы взрослого, ответы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Образовательный процесс предполагает внесение изменений в планы, программы с учетом потребностей и интересов детей. Конспекты могут использоваться частично, для заимствования фактического материала,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тдельных  методов и приемов и др.,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 не как «готовый образец» образовательного процесса.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РАЗЛИЧИЯ ПРОЦЕССА ОБУЧЕНИЯ 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ДО И ПОСЛЕ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это деятельность, основанная на одной из специфических детских видов деятельностей, осуществляемая совместно со взрослыми, направленная на освоение детьми одной или нескольких образовательных областей, или их интеграцию с использованием разнообразных форм и методов работы, выбор которых осуществляется педагогами самостоятельно.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Непосредственно образовательная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деятельность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625505"/>
              </p:ext>
            </p:extLst>
          </p:nvPr>
        </p:nvGraphicFramePr>
        <p:xfrm>
          <a:off x="457200" y="1600200"/>
          <a:ext cx="8291264" cy="49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264"/>
              </a:tblGrid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Трудовая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Музыкально-художественная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4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Формы НОД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Найдите отличия и сходства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H:\ФОТО РАЗВИВАЮЩЕЙ СРЕДЫ\SAM_1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44" y="1988840"/>
            <a:ext cx="3452192" cy="25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ФОТО РАЗВИВАЮЩЕЙ СРЕДЫ\SAM_1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36096" y="5072037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21053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2001387"/>
              </p:ext>
            </p:extLst>
          </p:nvPr>
        </p:nvGraphicFramePr>
        <p:xfrm>
          <a:off x="395536" y="692696"/>
          <a:ext cx="4038600" cy="396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Взрослый – учитель, отдален от детей (над/против)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 детьми строго закреплены рабочие места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Запрещено перемещение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Запрещено свободное общение детей, вводится дисциплинарное требование тишины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1094538"/>
              </p:ext>
            </p:extLst>
          </p:nvPr>
        </p:nvGraphicFramePr>
        <p:xfrm>
          <a:off x="4644008" y="692696"/>
          <a:ext cx="4042792" cy="366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Взрослый –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партнер, рядом вместе  с детьми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Разрешено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свободное размещение детей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Разрешено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свободное перемещение детей в процессе деятельности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Разрешено свободное общение детей  (рабочий гул)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0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Позиция взрослого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Позиция взрослого стабильна (стоит у доски, сидит за столом), либо он перемещается для контроля и оценивая (обходит детей, контролирует, наклоняясь «над»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ним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пересесть к ребенку, если видит, что кто-то из детей особенно в нем нуждается. При этом все дети в поле зрения воспитателя, могут обсуждать работу, задавать друг другу вопросы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Позиция </a:t>
            </a:r>
            <a:r>
              <a:rPr lang="ru-RU" sz="2800" dirty="0" smtClean="0">
                <a:solidFill>
                  <a:srgbClr val="0070C0"/>
                </a:solidFill>
              </a:rPr>
              <a:t>ребенка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«Учитель-ученик»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– главный, он руководит и управляет ребенком. Активность взрослого выше, чем активность ребенка, в том числе и речевая (взрослый много говорит)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«Партнер-партнер»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и взрослый – оба субъекта взаимодействия. Они равны по значимости. Каждый в равной степени ценен. Хотя взрослый, старше и опытнее. Активность ребенка по крайней мере не меньше, чем активность взрослого.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4636"/>
              </p:ext>
            </p:extLst>
          </p:nvPr>
        </p:nvGraphicFramePr>
        <p:xfrm>
          <a:off x="457200" y="16002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Подгрупповая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Фронтальная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позволяет индивидуализировать обучение (содержание, методы, средства)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+обеспечение взаимодействия детей в процессе обучения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минимальные затраты времени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экономичность обучения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неэкономичность обучения; ограничение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содружества с другими детьми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экономичность обучения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нет учета индивидуальных особенностей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+ демократический стиль общения педагога с детьми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-низкая активность детей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преобладание  авторитарного способа взаимодействия педагога с детьми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Форма организации обучения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ЦЕЛИ НОД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1547664" y="1700808"/>
            <a:ext cx="3672408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накопление детьми необходимого личностного опыта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–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детьми приобретенного опыта, самостоятельное добывание знания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SAM_218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276872"/>
            <a:ext cx="3462536" cy="259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6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1044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Организация непосредственно образовательной деятельности в соответствии с  ФГОС ДО</vt:lpstr>
      <vt:lpstr>Непосредственно образовательная  деятельность </vt:lpstr>
      <vt:lpstr>Формы НОД</vt:lpstr>
      <vt:lpstr>Найдите отличия и сходства </vt:lpstr>
      <vt:lpstr>Презентация PowerPoint</vt:lpstr>
      <vt:lpstr>Позиция взрослого </vt:lpstr>
      <vt:lpstr>Позиция ребенка</vt:lpstr>
      <vt:lpstr>Форма организации обучения</vt:lpstr>
      <vt:lpstr>ЦЕЛИ НОД</vt:lpstr>
      <vt:lpstr>ЗАДАЧИ  НОД</vt:lpstr>
      <vt:lpstr>МЕТОДЫ  </vt:lpstr>
      <vt:lpstr>МОТИВАЦИЯ </vt:lpstr>
      <vt:lpstr>ВВЕДЕНИЕ В ПРОЦЕСС ОБУЧЕНИЯ ИГРЫ</vt:lpstr>
      <vt:lpstr>УСЛОВИЯ ЭФФЕКТИВНОЙ ОРГАНИЗАЦИИ ОБРАЗОВАТЕЛЬНОЙ ДЕЯТЕЛЬНОСТИ</vt:lpstr>
      <vt:lpstr>СОДЕРЖАНИЕ НОД</vt:lpstr>
      <vt:lpstr>ОЦЕНКА РЕЗУЛЬТАТОВ</vt:lpstr>
      <vt:lpstr>МОТИВАЦИЯ К ПОСЛЕДУЮЩЕЙ НОД</vt:lpstr>
      <vt:lpstr>РАЗЛИЧИЯ ПРОЦЕССА ОБУЧЕНИЯ   ДО И ПОСЛЕ</vt:lpstr>
      <vt:lpstr>РАЗЛИЧИЯ ПРОЦЕССА ОБУЧЕНИЯ   ДО И ПОСЛЕ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корнева</dc:creator>
  <cp:lastModifiedBy>юля корнева</cp:lastModifiedBy>
  <cp:revision>29</cp:revision>
  <dcterms:created xsi:type="dcterms:W3CDTF">2014-08-01T16:00:53Z</dcterms:created>
  <dcterms:modified xsi:type="dcterms:W3CDTF">2015-11-07T18:34:27Z</dcterms:modified>
</cp:coreProperties>
</file>