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67" r:id="rId3"/>
    <p:sldId id="259" r:id="rId4"/>
    <p:sldId id="260" r:id="rId5"/>
    <p:sldId id="261" r:id="rId6"/>
    <p:sldId id="264" r:id="rId7"/>
    <p:sldId id="263" r:id="rId8"/>
    <p:sldId id="258" r:id="rId9"/>
    <p:sldId id="265" r:id="rId10"/>
    <p:sldId id="262" r:id="rId11"/>
    <p:sldId id="268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857" autoAdjust="0"/>
    <p:restoredTop sz="94660"/>
  </p:normalViewPr>
  <p:slideViewPr>
    <p:cSldViewPr>
      <p:cViewPr varScale="1">
        <p:scale>
          <a:sx n="54" d="100"/>
          <a:sy n="54" d="100"/>
        </p:scale>
        <p:origin x="-96" y="-2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ADFEB5-ACBF-4508-8B99-C30ACEBBCEE5}" type="datetimeFigureOut">
              <a:rPr lang="ru-RU" smtClean="0"/>
              <a:pPr/>
              <a:t>25.01.2014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33BA1A-41BE-4C22-971E-58C8105745B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светит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33BA1A-41BE-4C22-971E-58C8105745BE}" type="slidenum">
              <a:rPr lang="ru-RU" smtClean="0"/>
              <a:pPr/>
              <a:t>4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33BA1A-41BE-4C22-971E-58C8105745BE}" type="slidenum">
              <a:rPr lang="ru-RU" smtClean="0"/>
              <a:pPr/>
              <a:t>8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5000">
              <a:srgbClr val="FF99FF">
                <a:alpha val="33000"/>
              </a:srgb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7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C:\Program Files\Microsoft Office 2007\MEDIA\CAGCAT10\j0299587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1916832"/>
            <a:ext cx="4032448" cy="4035114"/>
          </a:xfrm>
          <a:prstGeom prst="rect">
            <a:avLst/>
          </a:prstGeom>
          <a:noFill/>
        </p:spPr>
      </p:pic>
      <p:sp>
        <p:nvSpPr>
          <p:cNvPr id="6" name="Блок-схема: перфолента 5"/>
          <p:cNvSpPr/>
          <p:nvPr/>
        </p:nvSpPr>
        <p:spPr>
          <a:xfrm>
            <a:off x="2051720" y="260648"/>
            <a:ext cx="4680520" cy="1296144"/>
          </a:xfrm>
          <a:prstGeom prst="flowChartPunchedTap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Зимушка  -  зима!    </a:t>
            </a:r>
            <a:endParaRPr lang="ru-RU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ikk2_000\Pictures\ryabin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88640"/>
            <a:ext cx="6408712" cy="439248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187624" y="4509120"/>
            <a:ext cx="6768752" cy="23488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4000" b="1" dirty="0" smtClean="0">
                <a:solidFill>
                  <a:srgbClr val="FF0000"/>
                </a:solidFill>
              </a:rPr>
              <a:t>Холодно и голодно зимой птицам. Как хорошо им полакомиться ягодами рябины!</a:t>
            </a:r>
            <a:endParaRPr lang="ru-RU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83568" y="332656"/>
            <a:ext cx="8064896" cy="55446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Первый зимний месяц – декабрь, в народе его еще называют «</a:t>
            </a:r>
            <a:r>
              <a:rPr lang="ru-RU" sz="4000" b="1" dirty="0" err="1" smtClean="0">
                <a:solidFill>
                  <a:srgbClr val="FF0000"/>
                </a:solidFill>
              </a:rPr>
              <a:t>хмурень</a:t>
            </a:r>
            <a:r>
              <a:rPr lang="ru-RU" sz="4000" b="1" dirty="0" smtClean="0">
                <a:solidFill>
                  <a:srgbClr val="FF0000"/>
                </a:solidFill>
              </a:rPr>
              <a:t>».</a:t>
            </a:r>
          </a:p>
          <a:p>
            <a:r>
              <a:rPr lang="ru-RU" sz="4000" b="1" dirty="0" smtClean="0">
                <a:solidFill>
                  <a:srgbClr val="FF0000"/>
                </a:solidFill>
              </a:rPr>
              <a:t>Январь – второй зимний месяц, в народе его называют «</a:t>
            </a:r>
            <a:r>
              <a:rPr lang="ru-RU" sz="4000" b="1" dirty="0" err="1" smtClean="0">
                <a:solidFill>
                  <a:srgbClr val="FF0000"/>
                </a:solidFill>
              </a:rPr>
              <a:t>лютень</a:t>
            </a:r>
            <a:r>
              <a:rPr lang="ru-RU" sz="4000" b="1" dirty="0" smtClean="0">
                <a:solidFill>
                  <a:srgbClr val="FF0000"/>
                </a:solidFill>
              </a:rPr>
              <a:t>» или «</a:t>
            </a:r>
            <a:r>
              <a:rPr lang="ru-RU" sz="4000" b="1" dirty="0" err="1" smtClean="0">
                <a:solidFill>
                  <a:srgbClr val="FF0000"/>
                </a:solidFill>
              </a:rPr>
              <a:t>лютовей</a:t>
            </a:r>
            <a:r>
              <a:rPr lang="ru-RU" sz="4000" b="1" dirty="0" smtClean="0">
                <a:solidFill>
                  <a:srgbClr val="FF0000"/>
                </a:solidFill>
              </a:rPr>
              <a:t>».</a:t>
            </a:r>
          </a:p>
          <a:p>
            <a:r>
              <a:rPr lang="ru-RU" sz="4000" b="1" dirty="0" smtClean="0">
                <a:solidFill>
                  <a:srgbClr val="FF0000"/>
                </a:solidFill>
              </a:rPr>
              <a:t>Февраль – последний месяц зимы. В старину его называли «</a:t>
            </a:r>
            <a:r>
              <a:rPr lang="ru-RU" sz="4000" b="1" dirty="0" err="1" smtClean="0">
                <a:solidFill>
                  <a:srgbClr val="FF0000"/>
                </a:solidFill>
              </a:rPr>
              <a:t>снеговеем</a:t>
            </a:r>
            <a:r>
              <a:rPr lang="ru-RU" sz="4000" b="1" dirty="0" smtClean="0">
                <a:solidFill>
                  <a:srgbClr val="FF0000"/>
                </a:solidFill>
              </a:rPr>
              <a:t>».</a:t>
            </a:r>
            <a:endParaRPr lang="ru-RU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ikk2_000\Pictures\0a30ad0f0379993fbae565a955e8e36b.jpg"/>
          <p:cNvPicPr>
            <a:picLocks noChangeAspect="1" noChangeArrowheads="1"/>
          </p:cNvPicPr>
          <p:nvPr/>
        </p:nvPicPr>
        <p:blipFill>
          <a:blip r:embed="rId2" cstate="print"/>
          <a:srcRect b="3947"/>
          <a:stretch>
            <a:fillRect/>
          </a:stretch>
        </p:blipFill>
        <p:spPr bwMode="auto">
          <a:xfrm>
            <a:off x="444500" y="476672"/>
            <a:ext cx="8255000" cy="5904656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3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332656"/>
            <a:ext cx="6840760" cy="33123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4000" b="1" i="1" dirty="0" smtClean="0">
                <a:solidFill>
                  <a:srgbClr val="FF0000"/>
                </a:solidFill>
              </a:rPr>
              <a:t>Здравствуй, гостья зима!</a:t>
            </a:r>
          </a:p>
          <a:p>
            <a:pPr algn="just"/>
            <a:r>
              <a:rPr lang="ru-RU" sz="4000" b="1" i="1" dirty="0" smtClean="0">
                <a:solidFill>
                  <a:srgbClr val="FF0000"/>
                </a:solidFill>
              </a:rPr>
              <a:t>Просим милости к нам</a:t>
            </a:r>
          </a:p>
          <a:p>
            <a:pPr algn="just"/>
            <a:r>
              <a:rPr lang="ru-RU" sz="4000" b="1" i="1" dirty="0" smtClean="0">
                <a:solidFill>
                  <a:srgbClr val="FF0000"/>
                </a:solidFill>
              </a:rPr>
              <a:t>Песню севера петь</a:t>
            </a:r>
          </a:p>
          <a:p>
            <a:pPr algn="just"/>
            <a:r>
              <a:rPr lang="ru-RU" sz="4000" b="1" i="1" dirty="0" smtClean="0">
                <a:solidFill>
                  <a:srgbClr val="FF0000"/>
                </a:solidFill>
              </a:rPr>
              <a:t>По лесам и степям.</a:t>
            </a:r>
          </a:p>
          <a:p>
            <a:pPr algn="just"/>
            <a:r>
              <a:rPr lang="ru-RU" sz="4000" b="1" i="1" dirty="0" smtClean="0">
                <a:solidFill>
                  <a:srgbClr val="FF0000"/>
                </a:solidFill>
              </a:rPr>
              <a:t> </a:t>
            </a:r>
            <a:r>
              <a:rPr lang="ru-RU" sz="4000" b="1" i="1" dirty="0" smtClean="0">
                <a:solidFill>
                  <a:srgbClr val="FF0000"/>
                </a:solidFill>
              </a:rPr>
              <a:t>                                  И.Никитин</a:t>
            </a:r>
            <a:endParaRPr lang="ru-RU" sz="4000" b="1" i="1" dirty="0">
              <a:solidFill>
                <a:srgbClr val="FF0000"/>
              </a:solidFill>
            </a:endParaRPr>
          </a:p>
        </p:txBody>
      </p:sp>
      <p:pic>
        <p:nvPicPr>
          <p:cNvPr id="3" name="Рисунок 2" descr="1324248290_zim9.jpg"/>
          <p:cNvPicPr>
            <a:picLocks noChangeAspect="1"/>
          </p:cNvPicPr>
          <p:nvPr/>
        </p:nvPicPr>
        <p:blipFill>
          <a:blip r:embed="rId2" cstate="print"/>
          <a:srcRect b="9524"/>
          <a:stretch>
            <a:fillRect/>
          </a:stretch>
        </p:blipFill>
        <p:spPr>
          <a:xfrm>
            <a:off x="1331640" y="3645024"/>
            <a:ext cx="7560840" cy="3212976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836712"/>
            <a:ext cx="8064896" cy="41764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4000" b="1" dirty="0" smtClean="0">
                <a:solidFill>
                  <a:srgbClr val="FF0000"/>
                </a:solidFill>
              </a:rPr>
              <a:t>Какое чудесное время года – зима! </a:t>
            </a:r>
          </a:p>
          <a:p>
            <a:pPr algn="just"/>
            <a:r>
              <a:rPr lang="ru-RU" sz="4000" b="1" dirty="0" smtClean="0">
                <a:solidFill>
                  <a:srgbClr val="FF0000"/>
                </a:solidFill>
              </a:rPr>
              <a:t>Зиму любят и дети и взрослые – это  самое лучшее из всех  </a:t>
            </a:r>
            <a:r>
              <a:rPr lang="ru-RU" sz="4000" b="1" dirty="0" smtClean="0">
                <a:solidFill>
                  <a:srgbClr val="FF0000"/>
                </a:solidFill>
              </a:rPr>
              <a:t>времен </a:t>
            </a:r>
            <a:r>
              <a:rPr lang="ru-RU" sz="4000" b="1" dirty="0" smtClean="0">
                <a:solidFill>
                  <a:srgbClr val="FF0000"/>
                </a:solidFill>
              </a:rPr>
              <a:t>года! Зима – это замечательные игры и развлечения!  Зима – это  прекрасный праздник, любимый всеми - Новый год!</a:t>
            </a:r>
            <a:endParaRPr lang="ru-RU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ikk2_000\Pictures\912846312858164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2708920"/>
            <a:ext cx="5328592" cy="396044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67544" y="0"/>
            <a:ext cx="8424936" cy="242088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Когда зимой светит солнце, то на душе становится светло и весело! А вокруг вся </a:t>
            </a:r>
            <a:r>
              <a:rPr lang="ru-RU" sz="4000" b="1" dirty="0" smtClean="0">
                <a:solidFill>
                  <a:srgbClr val="FF0000"/>
                </a:solidFill>
              </a:rPr>
              <a:t>природа </a:t>
            </a:r>
            <a:r>
              <a:rPr lang="ru-RU" sz="4000" b="1" dirty="0" smtClean="0">
                <a:solidFill>
                  <a:srgbClr val="FF0000"/>
                </a:solidFill>
              </a:rPr>
              <a:t>будто  улыбается и радуется вместе с тобой!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2996952"/>
            <a:ext cx="3384376" cy="36724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«Мороз и солнце –  день чудесный …»</a:t>
            </a:r>
          </a:p>
          <a:p>
            <a:endParaRPr lang="ru-RU" sz="4000" b="1" dirty="0" smtClean="0">
              <a:solidFill>
                <a:srgbClr val="FF0000"/>
              </a:solidFill>
            </a:endParaRPr>
          </a:p>
          <a:p>
            <a:r>
              <a:rPr lang="ru-RU" sz="4000" b="1" dirty="0" smtClean="0">
                <a:solidFill>
                  <a:srgbClr val="FF0000"/>
                </a:solidFill>
              </a:rPr>
              <a:t>А.С.Пушкин</a:t>
            </a:r>
          </a:p>
          <a:p>
            <a:pPr algn="just"/>
            <a:endParaRPr lang="ru-RU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ikk2_000\Pictures\48848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88641"/>
            <a:ext cx="6336704" cy="432048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187624" y="4725144"/>
            <a:ext cx="6912768" cy="18722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4000" b="1" dirty="0" smtClean="0">
                <a:solidFill>
                  <a:srgbClr val="FF0000"/>
                </a:solidFill>
              </a:rPr>
              <a:t>А какое раздолье детворе  зимой! Сколько игр и забав припасла им Матушка-зима!</a:t>
            </a:r>
            <a:endParaRPr lang="ru-RU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ikk2_000\Pictures\b7eeca3af4411ad1dd3ca8738c36b70f.jpeg"/>
          <p:cNvPicPr>
            <a:picLocks noChangeAspect="1" noChangeArrowheads="1"/>
          </p:cNvPicPr>
          <p:nvPr/>
        </p:nvPicPr>
        <p:blipFill>
          <a:blip r:embed="rId2" cstate="print"/>
          <a:srcRect b="3704"/>
          <a:stretch>
            <a:fillRect/>
          </a:stretch>
        </p:blipFill>
        <p:spPr bwMode="auto">
          <a:xfrm>
            <a:off x="1475656" y="2708920"/>
            <a:ext cx="6048672" cy="37718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547664" y="260648"/>
            <a:ext cx="6840760" cy="22322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4000" b="1" dirty="0" smtClean="0">
                <a:solidFill>
                  <a:srgbClr val="FF0000"/>
                </a:solidFill>
              </a:rPr>
              <a:t>Нынче радость детворе –</a:t>
            </a:r>
          </a:p>
          <a:p>
            <a:pPr algn="just"/>
            <a:r>
              <a:rPr lang="ru-RU" sz="4000" b="1" dirty="0" smtClean="0">
                <a:solidFill>
                  <a:srgbClr val="FF0000"/>
                </a:solidFill>
              </a:rPr>
              <a:t>Много снега на дворе,</a:t>
            </a:r>
          </a:p>
          <a:p>
            <a:pPr algn="just"/>
            <a:r>
              <a:rPr lang="ru-RU" sz="4000" b="1" dirty="0" smtClean="0">
                <a:solidFill>
                  <a:srgbClr val="FF0000"/>
                </a:solidFill>
              </a:rPr>
              <a:t>Рукавичку Ваня скинул:</a:t>
            </a:r>
          </a:p>
          <a:p>
            <a:pPr algn="just"/>
            <a:r>
              <a:rPr lang="ru-RU" sz="4000" b="1" dirty="0" smtClean="0">
                <a:solidFill>
                  <a:srgbClr val="FF0000"/>
                </a:solidFill>
              </a:rPr>
              <a:t>- Я хочу потрогать зиму! </a:t>
            </a:r>
            <a:endParaRPr lang="ru-RU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3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75cac1749f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51920" y="1052736"/>
            <a:ext cx="5112568" cy="5256584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251520" y="1052736"/>
            <a:ext cx="3528392" cy="47525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Мы с подругой Катей ком</a:t>
            </a:r>
          </a:p>
          <a:p>
            <a:r>
              <a:rPr lang="ru-RU" sz="4000" b="1" dirty="0" smtClean="0">
                <a:solidFill>
                  <a:srgbClr val="FF0000"/>
                </a:solidFill>
              </a:rPr>
              <a:t>большущий катим.</a:t>
            </a:r>
          </a:p>
          <a:p>
            <a:r>
              <a:rPr lang="ru-RU" sz="4000" b="1" dirty="0" smtClean="0">
                <a:solidFill>
                  <a:srgbClr val="FF0000"/>
                </a:solidFill>
              </a:rPr>
              <a:t>Из пушистого комка слепим</a:t>
            </a:r>
          </a:p>
          <a:p>
            <a:r>
              <a:rPr lang="ru-RU" sz="4000" b="1" dirty="0" smtClean="0">
                <a:solidFill>
                  <a:srgbClr val="FF0000"/>
                </a:solidFill>
              </a:rPr>
              <a:t> мы снеговика.</a:t>
            </a:r>
            <a:endParaRPr lang="ru-RU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grp11\Local Settings\Temporary Internet Files\Content.IE5\E6QS9XYM\MP900400148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620688"/>
            <a:ext cx="3888432" cy="547260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51520" y="0"/>
            <a:ext cx="4680520" cy="66693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4000" b="1" dirty="0" smtClean="0">
                <a:solidFill>
                  <a:srgbClr val="FF0000"/>
                </a:solidFill>
              </a:rPr>
              <a:t>В самом конце декабря дети и взрослые готовятся к встрече Нового года. Наряжают елку, украшают ее разноцветными шарами, бусами, водят вокруг елки хороводы, поют песни.</a:t>
            </a:r>
            <a:endParaRPr lang="ru-RU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Рисунок 28" descr="La6qi18Z8LwgnZdsAr1qy1GwCwo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7237" y="4624237"/>
            <a:ext cx="9525" cy="9525"/>
          </a:xfrm>
          <a:prstGeom prst="rect">
            <a:avLst/>
          </a:prstGeom>
        </p:spPr>
      </p:pic>
      <p:sp>
        <p:nvSpPr>
          <p:cNvPr id="31" name="Прямоугольник 30"/>
          <p:cNvSpPr/>
          <p:nvPr/>
        </p:nvSpPr>
        <p:spPr>
          <a:xfrm>
            <a:off x="1475656" y="1412776"/>
            <a:ext cx="5976664" cy="40324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4000" b="1" dirty="0" smtClean="0">
                <a:solidFill>
                  <a:srgbClr val="FF0000"/>
                </a:solidFill>
              </a:rPr>
              <a:t>Я прихожу с подарками,</a:t>
            </a:r>
          </a:p>
          <a:p>
            <a:pPr algn="just"/>
            <a:r>
              <a:rPr lang="ru-RU" sz="4000" b="1" dirty="0" smtClean="0">
                <a:solidFill>
                  <a:srgbClr val="FF0000"/>
                </a:solidFill>
              </a:rPr>
              <a:t>Блещу огнями яркими,</a:t>
            </a:r>
          </a:p>
          <a:p>
            <a:pPr algn="just"/>
            <a:r>
              <a:rPr lang="ru-RU" sz="4000" b="1" dirty="0" smtClean="0">
                <a:solidFill>
                  <a:srgbClr val="FF0000"/>
                </a:solidFill>
              </a:rPr>
              <a:t>Нарядная, забавная,</a:t>
            </a:r>
          </a:p>
          <a:p>
            <a:pPr algn="just"/>
            <a:r>
              <a:rPr lang="ru-RU" sz="4000" b="1" dirty="0" smtClean="0">
                <a:solidFill>
                  <a:srgbClr val="FF0000"/>
                </a:solidFill>
              </a:rPr>
              <a:t>На Новый год я главная.</a:t>
            </a:r>
          </a:p>
          <a:p>
            <a:pPr algn="just"/>
            <a:endParaRPr lang="ru-RU" sz="4000" b="1" dirty="0" smtClean="0">
              <a:solidFill>
                <a:srgbClr val="FF0000"/>
              </a:solidFill>
            </a:endParaRPr>
          </a:p>
          <a:p>
            <a:r>
              <a:rPr lang="ru-RU" sz="4000" b="1" dirty="0" smtClean="0">
                <a:solidFill>
                  <a:srgbClr val="FF0000"/>
                </a:solidFill>
              </a:rPr>
              <a:t>         ( Елка новогодняя )               </a:t>
            </a:r>
          </a:p>
          <a:p>
            <a:r>
              <a:rPr lang="ru-RU" sz="4000" b="1" dirty="0" smtClean="0">
                <a:solidFill>
                  <a:srgbClr val="FF0000"/>
                </a:solidFill>
              </a:rPr>
              <a:t> </a:t>
            </a:r>
            <a:endParaRPr lang="ru-RU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3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306</TotalTime>
  <Words>265</Words>
  <Application>Microsoft Office PowerPoint</Application>
  <PresentationFormat>Экран (4:3)</PresentationFormat>
  <Paragraphs>36</Paragraphs>
  <Slides>12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Алла Кузнецова</cp:lastModifiedBy>
  <cp:revision>34</cp:revision>
  <dcterms:modified xsi:type="dcterms:W3CDTF">2014-01-25T20:41:04Z</dcterms:modified>
</cp:coreProperties>
</file>