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8" r:id="rId3"/>
    <p:sldId id="259" r:id="rId4"/>
    <p:sldId id="261" r:id="rId5"/>
    <p:sldId id="262" r:id="rId6"/>
    <p:sldId id="264" r:id="rId7"/>
    <p:sldId id="265" r:id="rId8"/>
    <p:sldId id="266" r:id="rId9"/>
    <p:sldId id="267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D13F-728C-42C5-B01A-B333468B4095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E883-20B2-487C-82D9-79AE04EA7E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D13F-728C-42C5-B01A-B333468B4095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E883-20B2-487C-82D9-79AE04EA7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D13F-728C-42C5-B01A-B333468B4095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E883-20B2-487C-82D9-79AE04EA7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D13F-728C-42C5-B01A-B333468B4095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E883-20B2-487C-82D9-79AE04EA7E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D13F-728C-42C5-B01A-B333468B4095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E883-20B2-487C-82D9-79AE04EA7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D13F-728C-42C5-B01A-B333468B4095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E883-20B2-487C-82D9-79AE04EA7E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D13F-728C-42C5-B01A-B333468B4095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E883-20B2-487C-82D9-79AE04EA7E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D13F-728C-42C5-B01A-B333468B4095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E883-20B2-487C-82D9-79AE04EA7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D13F-728C-42C5-B01A-B333468B4095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E883-20B2-487C-82D9-79AE04EA7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D13F-728C-42C5-B01A-B333468B4095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E883-20B2-487C-82D9-79AE04EA7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D13F-728C-42C5-B01A-B333468B4095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2E883-20B2-487C-82D9-79AE04EA7E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5BD13F-728C-42C5-B01A-B333468B4095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B2E883-20B2-487C-82D9-79AE04EA7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5300" dirty="0" smtClean="0"/>
              <a:t/>
            </a:r>
            <a:br>
              <a:rPr lang="ru-RU" sz="53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0700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10700" dirty="0" smtClean="0">
                <a:solidFill>
                  <a:schemeClr val="tx1"/>
                </a:solidFill>
                <a:latin typeface="Monotype Corsiva" pitchFamily="66" charset="0"/>
              </a:rPr>
            </a:br>
            <a:endParaRPr lang="ru-RU" sz="107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0"/>
            <a:ext cx="8136904" cy="1175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 algn="ctr">
              <a:spcBef>
                <a:spcPct val="0"/>
              </a:spcBef>
              <a:buClr>
                <a:srgbClr val="F14124">
                  <a:lumMod val="75000"/>
                </a:srgbClr>
              </a:buClr>
              <a:buSzPct val="128000"/>
              <a:buFont typeface="Georgia" pitchFamily="18" charset="0"/>
              <a:buChar char="*"/>
            </a:pPr>
            <a:r>
              <a:rPr lang="ru-RU" sz="66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>ПРОЕКТ</a:t>
            </a:r>
            <a:br>
              <a:rPr lang="ru-RU" sz="66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</a:br>
            <a:r>
              <a:rPr lang="ru-RU" sz="66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>«Путешествие в  сказку» </a:t>
            </a:r>
            <a:r>
              <a:rPr lang="ru-RU" sz="66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66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</a:br>
            <a:r>
              <a:rPr lang="ru-RU" sz="66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66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</a:br>
            <a:r>
              <a:rPr lang="ru-RU" sz="66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66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</a:br>
            <a:r>
              <a:rPr lang="ru-RU" sz="107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107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</a:br>
            <a:r>
              <a:rPr lang="ru-RU" sz="107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107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</a:br>
            <a:r>
              <a:rPr lang="ru-RU" sz="107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107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</a:br>
            <a:endParaRPr lang="ru-RU" sz="10700" b="1" dirty="0">
              <a:solidFill>
                <a:prstClr val="black"/>
              </a:solidFill>
              <a:effectLst>
                <a:reflection blurRad="6350" stA="55000" endA="300" endPos="45500" dir="5400000" sy="-100000" algn="bl" rotWithShape="0"/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03600"/>
            <a:ext cx="5645224" cy="283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212976"/>
            <a:ext cx="4608512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</a:rPr>
              <a:t>Коммуникация :</a:t>
            </a:r>
            <a:r>
              <a:rPr lang="ru-RU" sz="2200" b="1" dirty="0" smtClean="0">
                <a:latin typeface="Monotype Corsiva" pitchFamily="66" charset="0"/>
              </a:rPr>
              <a:t/>
            </a:r>
            <a:br>
              <a:rPr lang="ru-RU" sz="2200" b="1" dirty="0" smtClean="0">
                <a:latin typeface="Monotype Corsiva" pitchFamily="66" charset="0"/>
              </a:rPr>
            </a:br>
            <a:r>
              <a:rPr lang="ru-RU" sz="2200" b="1" dirty="0" smtClean="0"/>
              <a:t> </a:t>
            </a:r>
            <a:r>
              <a:rPr lang="ru-RU" sz="2700" dirty="0" smtClean="0">
                <a:solidFill>
                  <a:schemeClr val="tx1"/>
                </a:solidFill>
              </a:rPr>
              <a:t>Составление творческих рассказов: «Сочини конец сказки», «Сочини сказку про … », сказок и небылиц по рисункам, по замыслу, по памяти.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	</a:t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8" name="Содержимое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85" y="2204864"/>
            <a:ext cx="5664629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631394" cy="42862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</a:rPr>
              <a:t>ТЕАТРАЛИЗОВАННАЯ ДЕЯТЕЛЬНОСТЬ:</a:t>
            </a:r>
            <a:br>
              <a:rPr lang="ru-RU" sz="40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Constantia" pitchFamily="18" charset="0"/>
              </a:rPr>
            </a:br>
            <a:endParaRPr lang="ru-RU" dirty="0"/>
          </a:p>
        </p:txBody>
      </p:sp>
      <p:pic>
        <p:nvPicPr>
          <p:cNvPr id="11" name="Содержимое 10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2925325"/>
            <a:ext cx="3743399" cy="2807549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3411615"/>
            <a:ext cx="3143572" cy="235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548680"/>
            <a:ext cx="7694240" cy="4966488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chemeClr val="tx1"/>
                </a:solidFill>
                <a:latin typeface="Monotype Corsiva" pitchFamily="66" charset="0"/>
              </a:rPr>
              <a:t>В</a:t>
            </a:r>
            <a:r>
              <a:rPr lang="ru-RU" sz="8800" b="1" dirty="0" smtClean="0">
                <a:solidFill>
                  <a:schemeClr val="tx1"/>
                </a:solidFill>
                <a:latin typeface="Monotype Corsiva" pitchFamily="66" charset="0"/>
              </a:rPr>
              <a:t>ывод  </a:t>
            </a:r>
            <a:endParaRPr lang="ru-RU" sz="8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2204864"/>
            <a:ext cx="8208912" cy="36724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latin typeface="Cambria" pitchFamily="18" charset="0"/>
              </a:rPr>
              <a:t>Сказка помогает  эффективно решать проблему воспитания интереса к художественной литературе, развивать нравственно-эстетические чувства, воспитывать волевые качества.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3" y="548680"/>
            <a:ext cx="7560839" cy="1440160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chemeClr val="tx1"/>
                </a:solidFill>
                <a:latin typeface="Monotype Corsiva" pitchFamily="66" charset="0"/>
              </a:rPr>
              <a:t>ЦЕЛЬ</a:t>
            </a:r>
            <a:endParaRPr lang="ru-RU" sz="8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457200" y="2143116"/>
            <a:ext cx="8229600" cy="418148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2800" dirty="0" smtClean="0"/>
              <a:t>Создать условия для духовно - ­нравственного развития ребенка.</a:t>
            </a:r>
          </a:p>
          <a:p>
            <a:pPr lvl="0"/>
            <a:r>
              <a:rPr lang="ru-RU" sz="2800" dirty="0" smtClean="0"/>
              <a:t>Приобщать детей к высокохудожественной литературе</a:t>
            </a:r>
          </a:p>
          <a:p>
            <a:pPr lvl="0"/>
            <a:r>
              <a:rPr lang="ru-RU" sz="2800" dirty="0" smtClean="0"/>
              <a:t>Формировать у них запас литературных художественных впечатлений</a:t>
            </a:r>
          </a:p>
          <a:p>
            <a:pPr lvl="0"/>
            <a:r>
              <a:rPr lang="ru-RU" sz="2800" dirty="0" smtClean="0"/>
              <a:t>Прививать интерес к театральной деятельности</a:t>
            </a:r>
          </a:p>
          <a:p>
            <a:pPr lvl="0"/>
            <a:r>
              <a:rPr lang="ru-RU" sz="2800" dirty="0" smtClean="0"/>
              <a:t>Обеспечить социальную адаптации дошкольников путем введения их культурную традицию народной и авторской сказки, используя малые жанры фольклора </a:t>
            </a:r>
            <a:r>
              <a:rPr lang="ru-RU" sz="2800" i="1" dirty="0" smtClean="0"/>
              <a:t>(пословицы, поговорки)</a:t>
            </a:r>
            <a:r>
              <a:rPr lang="ru-RU" sz="2800" dirty="0" smtClean="0"/>
              <a:t>.</a:t>
            </a:r>
          </a:p>
          <a:p>
            <a:pPr lvl="0"/>
            <a:r>
              <a:rPr lang="ru-RU" sz="2800" dirty="0" smtClean="0"/>
              <a:t>Раскрывать ценности совместного творчества детей и их родителей.</a:t>
            </a:r>
          </a:p>
          <a:p>
            <a:pPr algn="ctr">
              <a:buNone/>
            </a:pPr>
            <a:endParaRPr lang="ru-RU" sz="28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Monotype Corsiva" pitchFamily="66" charset="0"/>
              </a:rPr>
              <a:t>ЗАДАЧИ</a:t>
            </a:r>
            <a:endParaRPr lang="ru-RU" sz="6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428596" y="1000108"/>
            <a:ext cx="8229600" cy="564360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 Помогать усвоению детьми духовно - нравственных категорий </a:t>
            </a:r>
            <a:r>
              <a:rPr lang="ru-RU" i="1" dirty="0" smtClean="0"/>
              <a:t>(добро - зло, послушание - непослушание, согласие - вражда, трудолюбие - лень, бескорыстие - жадность, простота - хитрость)</a:t>
            </a:r>
            <a:r>
              <a:rPr lang="ru-RU" dirty="0" smtClean="0"/>
              <a:t> и правил доброй, совестливой жизни.</a:t>
            </a:r>
          </a:p>
          <a:p>
            <a:pPr lvl="0"/>
            <a:r>
              <a:rPr lang="ru-RU" dirty="0" smtClean="0"/>
              <a:t>Содействовать развитию познава­тельной сферы детей, гармонизации их </a:t>
            </a:r>
            <a:r>
              <a:rPr lang="ru-RU" dirty="0" err="1" smtClean="0"/>
              <a:t>психоречевого</a:t>
            </a:r>
            <a:r>
              <a:rPr lang="ru-RU" dirty="0" smtClean="0"/>
              <a:t> развития. Содействовать развитию речи детей, обогащению словаря, развитию образного строя и навыков связной речи.</a:t>
            </a:r>
          </a:p>
          <a:p>
            <a:pPr lvl="0"/>
            <a:r>
              <a:rPr lang="ru-RU" dirty="0" smtClean="0"/>
              <a:t>Развивать способность детей от­личать хорошее от плохого в сказке и в жизни, умение делать нравственный выбор.</a:t>
            </a:r>
          </a:p>
          <a:p>
            <a:pPr lvl="0"/>
            <a:r>
              <a:rPr lang="ru-RU" dirty="0" smtClean="0"/>
              <a:t>Воспитывать послушание на осно­ве любви и уважения к родителям и близким людям, терпение, милосердие, умение уступать, помогать друг другу и с благодарностью принимать помощь.</a:t>
            </a:r>
          </a:p>
          <a:p>
            <a:pPr lvl="0"/>
            <a:r>
              <a:rPr lang="ru-RU" dirty="0" smtClean="0"/>
              <a:t>Воспитывать трудолюбие, привычку заниматься делом, работать старательно и аккуратно, доводить начатое до конца, с уважением относиться к результатам чужого и своего труда.</a:t>
            </a:r>
          </a:p>
          <a:p>
            <a:pPr lvl="0"/>
            <a:r>
              <a:rPr lang="ru-RU" dirty="0" smtClean="0"/>
              <a:t>Развивать эстетический вкус, умение видеть, ценить и беречь красоту.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Monotype Corsiva" pitchFamily="66" charset="0"/>
              </a:rPr>
              <a:t>АКТУАЛЬНОСТЬ ТЕМЫ</a:t>
            </a:r>
            <a:br>
              <a:rPr lang="ru-RU" sz="54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endParaRPr lang="ru-RU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1484784"/>
            <a:ext cx="5400600" cy="489654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2400" dirty="0" smtClean="0"/>
              <a:t>Огромной любовью пользуется у детей сказка. </a:t>
            </a:r>
          </a:p>
          <a:p>
            <a:pPr algn="ctr">
              <a:buNone/>
            </a:pPr>
            <a:r>
              <a:rPr lang="ru-RU" sz="2400" dirty="0" smtClean="0"/>
              <a:t>Сказка входит в жизнь ребенка с самого раннего возраста, сопровождает на протяжении всего дошкольного детства и остается с ним на всю жизнь. Со сказки начинается его знакомство с миром литературы, с миром человеческих взаимоотношений и со всем окружающим миром в целом. </a:t>
            </a:r>
          </a:p>
          <a:p>
            <a:pPr algn="ctr">
              <a:buNone/>
            </a:pPr>
            <a:r>
              <a:rPr lang="ru-RU" sz="2600" dirty="0" smtClean="0"/>
              <a:t> 	</a:t>
            </a:r>
            <a:endParaRPr lang="ru-RU" sz="2600" dirty="0"/>
          </a:p>
        </p:txBody>
      </p:sp>
      <p:pic>
        <p:nvPicPr>
          <p:cNvPr id="4" name="Рисунок 3" descr="0_3b371_dd48e1b_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484784"/>
            <a:ext cx="3096344" cy="4325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ПРЕДПОЛАГАЕМЫЙ РЕЗУЛЬТАТ</a:t>
            </a:r>
            <a:endParaRPr lang="ru-RU" sz="4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2276872"/>
            <a:ext cx="8229600" cy="42954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Дети должны: </a:t>
            </a:r>
          </a:p>
          <a:p>
            <a:r>
              <a:rPr lang="ru-RU" sz="2400" dirty="0" smtClean="0"/>
              <a:t> </a:t>
            </a:r>
            <a:r>
              <a:rPr lang="ru-RU" dirty="0" smtClean="0"/>
              <a:t>- проявлять любовь к сказкам и театральной деятельности;</a:t>
            </a:r>
          </a:p>
          <a:p>
            <a:r>
              <a:rPr lang="ru-RU" dirty="0" smtClean="0"/>
              <a:t>- знать и называть прочитанные сказочные произведения, их авторов, тексты, персонажей, мораль;</a:t>
            </a:r>
          </a:p>
          <a:p>
            <a:r>
              <a:rPr lang="ru-RU" dirty="0" smtClean="0"/>
              <a:t>- знать различные виды театров и уметь показывать их;</a:t>
            </a:r>
          </a:p>
          <a:p>
            <a:r>
              <a:rPr lang="ru-RU" dirty="0" smtClean="0"/>
              <a:t>-уметь использовать различные средства выразительности;</a:t>
            </a:r>
          </a:p>
          <a:p>
            <a:r>
              <a:rPr lang="ru-RU" dirty="0" smtClean="0"/>
              <a:t>- уметь самостоятельно выбирать сказку, проводить предварительную работу к ее показу;</a:t>
            </a:r>
          </a:p>
          <a:p>
            <a:r>
              <a:rPr lang="ru-RU" dirty="0" smtClean="0"/>
              <a:t>- проявлять совместное сострадание и радость;</a:t>
            </a:r>
          </a:p>
          <a:p>
            <a:r>
              <a:rPr lang="ru-RU" dirty="0" smtClean="0"/>
              <a:t>-проявлять деятельное отношение к труду;</a:t>
            </a:r>
          </a:p>
          <a:p>
            <a:r>
              <a:rPr lang="ru-RU" dirty="0" smtClean="0"/>
              <a:t>- нести ответственность за свои дела и поступки.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Monotype Corsiva" pitchFamily="66" charset="0"/>
              </a:rPr>
              <a:t>Содержание  практической деятельности  по реализации 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928802"/>
            <a:ext cx="8229600" cy="35164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581128"/>
            <a:ext cx="79296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Constantia" pitchFamily="18" charset="0"/>
              </a:rPr>
              <a:t/>
            </a:r>
            <a:br>
              <a:rPr lang="ru-RU" sz="2800" dirty="0" smtClean="0">
                <a:latin typeface="Constantia" pitchFamily="18" charset="0"/>
              </a:rPr>
            </a:br>
            <a:r>
              <a:rPr lang="ru-RU" sz="2800" dirty="0" smtClean="0">
                <a:latin typeface="Constantia" pitchFamily="18" charset="0"/>
              </a:rPr>
              <a:t> </a:t>
            </a:r>
            <a:br>
              <a:rPr lang="ru-RU" sz="2800" dirty="0" smtClean="0">
                <a:latin typeface="Constantia" pitchFamily="18" charset="0"/>
              </a:rPr>
            </a:br>
            <a:r>
              <a:rPr lang="ru-RU" sz="2800" dirty="0" smtClean="0">
                <a:latin typeface="Constantia" pitchFamily="18" charset="0"/>
              </a:rPr>
              <a:t>- Помощь семьи, сотворчество детей и родителей в конкурсе рисунков «Путешествие в сказку». </a:t>
            </a:r>
            <a:br>
              <a:rPr lang="ru-RU" sz="2800" dirty="0" smtClean="0">
                <a:latin typeface="Constantia" pitchFamily="18" charset="0"/>
              </a:rPr>
            </a:br>
            <a:endParaRPr lang="ru-RU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4298" y="1882775"/>
            <a:ext cx="4713817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305800" cy="480002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  <a:t>Проведение утренней гимнастики, занятий по физическому воспитанию, прогулок с элементами игр из сказок. </a:t>
            </a:r>
            <a:b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  <a:t> - Подвижные игры</a:t>
            </a:r>
            <a:b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onstantia" pitchFamily="18" charset="0"/>
              </a:rPr>
              <a:t>-</a:t>
            </a:r>
            <a: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  <a:t>Игры превращения</a:t>
            </a:r>
            <a:b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-742146"/>
            <a:ext cx="849694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 smtClean="0">
              <a:solidFill>
                <a:prstClr val="black"/>
              </a:solidFill>
              <a:effectLst>
                <a:reflection blurRad="6350" stA="55000" endA="300" endPos="45500" dir="5400000" sy="-100000" algn="bl" rotWithShape="0"/>
              </a:effectLst>
              <a:latin typeface="Monotype Corsiva" pitchFamily="66" charset="0"/>
              <a:ea typeface="+mj-ea"/>
              <a:cs typeface="+mj-cs"/>
            </a:endParaRPr>
          </a:p>
          <a:p>
            <a:endParaRPr lang="ru-RU" sz="4000" b="1" dirty="0" smtClean="0">
              <a:solidFill>
                <a:prstClr val="black"/>
              </a:solidFill>
              <a:effectLst>
                <a:reflection blurRad="6350" stA="55000" endA="300" endPos="45500" dir="5400000" sy="-100000" algn="bl" rotWithShape="0"/>
              </a:effectLst>
              <a:latin typeface="Monotype Corsiva" pitchFamily="66" charset="0"/>
              <a:ea typeface="+mj-ea"/>
              <a:cs typeface="+mj-cs"/>
            </a:endParaRPr>
          </a:p>
          <a:p>
            <a:pPr algn="ctr"/>
            <a:r>
              <a:rPr lang="ru-RU" sz="40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>ЗДОРОВЬЕ </a:t>
            </a:r>
            <a:r>
              <a:rPr lang="ru-RU" sz="40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>И ФИЗИЧЕСКАЯ КУЛЬТУРА </a:t>
            </a:r>
            <a:r>
              <a:rPr lang="ru-RU" sz="20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20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13" y="3717032"/>
            <a:ext cx="3648405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305800" cy="592935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ПОЗНАНИЕ :</a:t>
            </a:r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  <a:t>- Самостоятельное создание проекта группой детей по инсценировке сказок. </a:t>
            </a:r>
            <a:b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  <a:t> - Дидактические игры «Отгадай сказку», «Из какой сказки герой? », «Чей костюм», «Кто и из какой сказки использовал данный предмет? », «Произнеси слова персонажа», «Вспомни слова героя».</a:t>
            </a:r>
            <a:b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> </a:t>
            </a:r>
            <a:endParaRPr lang="ru-RU" sz="2400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20" y="3573016"/>
            <a:ext cx="4062968" cy="3047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05800" cy="129614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Constantia" pitchFamily="18" charset="0"/>
              </a:rPr>
            </a:b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69" y="2204864"/>
            <a:ext cx="5664629" cy="4248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836712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nstantia" pitchFamily="18" charset="0"/>
              </a:rPr>
              <a:t>-День открытых дверей</a:t>
            </a:r>
          </a:p>
          <a:p>
            <a:r>
              <a:rPr lang="ru-RU" sz="2800" dirty="0" smtClean="0">
                <a:latin typeface="Constantia" pitchFamily="18" charset="0"/>
              </a:rPr>
              <a:t>(родители выполняют творческое задание).</a:t>
            </a:r>
            <a:endParaRPr lang="ru-RU" sz="28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370</TotalTime>
  <Words>128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               </vt:lpstr>
      <vt:lpstr>ЦЕЛЬ</vt:lpstr>
      <vt:lpstr>ЗАДАЧИ</vt:lpstr>
      <vt:lpstr>АКТУАЛЬНОСТЬ ТЕМЫ </vt:lpstr>
      <vt:lpstr>ПРЕДПОЛАГАЕМЫЙ РЕЗУЛЬТАТ</vt:lpstr>
      <vt:lpstr>Содержание  практической деятельности  по реализации  проекта: </vt:lpstr>
      <vt:lpstr>Проведение утренней гимнастики, занятий по физическому воспитанию, прогулок с элементами игр из сказок.   - Подвижные игры -Игры превращения                   </vt:lpstr>
      <vt:lpstr>ПОЗНАНИЕ : - Самостоятельное создание проекта группой детей по инсценировке сказок.   - Дидактические игры «Отгадай сказку», «Из какой сказки герой? », «Чей костюм», «Кто и из какой сказки использовал данный предмет? », «Произнеси слова персонажа», «Вспомни слова героя».   </vt:lpstr>
      <vt:lpstr>      </vt:lpstr>
      <vt:lpstr> Коммуникация :  Составление творческих рассказов: «Сочини конец сказки», «Сочини сказку про … », сказок и небылиц по рисункам, по замыслу, по памяти.    </vt:lpstr>
      <vt:lpstr>ТЕАТРАЛИЗОВАННАЯ ДЕЯТЕЛЬНОСТЬ:   </vt:lpstr>
      <vt:lpstr>Вывод 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«В гостях у сказки»</dc:title>
  <dc:creator>UserXP</dc:creator>
  <cp:lastModifiedBy>Лиза</cp:lastModifiedBy>
  <cp:revision>44</cp:revision>
  <dcterms:created xsi:type="dcterms:W3CDTF">2013-05-24T11:40:36Z</dcterms:created>
  <dcterms:modified xsi:type="dcterms:W3CDTF">2015-10-24T14:36:45Z</dcterms:modified>
</cp:coreProperties>
</file>