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82FE-93D2-4C78-A168-3613EB4B6494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A125-B69E-4F18-AA3F-9E9E182941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EA125-B69E-4F18-AA3F-9E9E182941B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8884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Площадь.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Формула площади прямоугольника. Равные фигуры.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416824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 предложение: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понравилось…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затруднялся…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настроение…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РЕФЛЕКСИЯ</a:t>
            </a:r>
            <a:endParaRPr kumimoji="0" lang="en-US" sz="4400" b="1" i="0" u="none" strike="noStrike" kern="1200" spc="50" normalizeH="0" baseline="0" noProof="0" dirty="0">
              <a:ln w="1143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1851892" cy="18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313635" cy="19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1872208" cy="18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40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Задание 1. </a:t>
            </a:r>
            <a:r>
              <a:rPr lang="ru-RU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Какие фигуры равны?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0080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70080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42088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200619">
            <a:off x="3779675" y="2276603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200619">
            <a:off x="4355739" y="2708650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200619">
            <a:off x="3347626" y="2852666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91680" y="908720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3923928" y="1268760"/>
            <a:ext cx="720080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4869160"/>
            <a:ext cx="187220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245218">
            <a:off x="6165456" y="1803060"/>
            <a:ext cx="1872208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68144" y="119675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3923928" y="4005064"/>
            <a:ext cx="72008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437112"/>
            <a:ext cx="720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4437112"/>
            <a:ext cx="720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5157192"/>
            <a:ext cx="720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75656" y="3573016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 rot="18668071">
            <a:off x="6432218" y="3931287"/>
            <a:ext cx="720080" cy="20162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64288" y="4149080"/>
            <a:ext cx="720080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40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Задание 1. </a:t>
            </a:r>
            <a:r>
              <a:rPr lang="ru-RU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Какие фигуры равны?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0080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70080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420888"/>
            <a:ext cx="7200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200619">
            <a:off x="3779675" y="2276603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200619">
            <a:off x="4355739" y="2708650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200619">
            <a:off x="3347626" y="2852666"/>
            <a:ext cx="7200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91680" y="908720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3923928" y="1268760"/>
            <a:ext cx="720080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4869160"/>
            <a:ext cx="187220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245218">
            <a:off x="6165456" y="1803060"/>
            <a:ext cx="1872208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68144" y="119675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3923928" y="4005064"/>
            <a:ext cx="72008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5 0.28333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5 0.28333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5 0.28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5 0.28333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0023 L 0.3072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1.48148E-6 L 0.30729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57232"/>
            <a:ext cx="4536504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sz="3200" dirty="0" smtClean="0"/>
              <a:t>Две фигуры называются </a:t>
            </a:r>
            <a:r>
              <a:rPr lang="ru-RU" sz="3200" b="1" dirty="0" smtClean="0">
                <a:solidFill>
                  <a:srgbClr val="FF0000"/>
                </a:solidFill>
              </a:rPr>
              <a:t>РАВНЫМИ</a:t>
            </a:r>
            <a:r>
              <a:rPr lang="ru-RU" sz="3200" dirty="0" smtClean="0"/>
              <a:t>, если одну из них можно так наложить на другую, что эти фигуры совпадут. </a:t>
            </a:r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solidFill>
                  <a:srgbClr val="FF0000"/>
                </a:solidFill>
              </a:rPr>
              <a:t>Площади</a:t>
            </a:r>
            <a:r>
              <a:rPr lang="ru-RU" sz="3200" dirty="0" smtClean="0"/>
              <a:t> равных фигур равны. Их </a:t>
            </a:r>
            <a:r>
              <a:rPr lang="ru-RU" sz="3200" dirty="0" smtClean="0">
                <a:solidFill>
                  <a:srgbClr val="FF0000"/>
                </a:solidFill>
              </a:rPr>
              <a:t>периметры</a:t>
            </a:r>
            <a:r>
              <a:rPr lang="ru-RU" sz="3200" dirty="0" smtClean="0"/>
              <a:t> тоже равны.</a:t>
            </a:r>
            <a:endParaRPr lang="en-US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70080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70080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06084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170080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170080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12360" y="206084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12360" y="1340768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93305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393305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429309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29309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65313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933056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400506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400506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56376" y="436510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436510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96336" y="436510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96336" y="4005064"/>
            <a:ext cx="360040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5940152" y="1340768"/>
            <a:ext cx="1080120" cy="86409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е равно 29"/>
          <p:cNvSpPr/>
          <p:nvPr/>
        </p:nvSpPr>
        <p:spPr>
          <a:xfrm>
            <a:off x="5940152" y="3933056"/>
            <a:ext cx="1152128" cy="936104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ФОРМУЛЫ ПЛОЩАДИ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Площадь прямоугольника:  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a·b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8"/>
            <a:ext cx="2448272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5616" y="27809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63888" y="27809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27809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63888" y="1340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15616" y="3068960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79912" y="1340768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184482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29249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3212976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Квадрат – это прямоугольник с равными сторонами. Площадь квадрата:   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=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340768"/>
            <a:ext cx="1440000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16216" y="27809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16216" y="1340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32240" y="1340768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04248" y="177281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6516216" y="4437112"/>
            <a:ext cx="1872208" cy="1296144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0800000">
            <a:off x="6516216" y="4437112"/>
            <a:ext cx="1872208" cy="1296144"/>
          </a:xfrm>
          <a:prstGeom prst="rtTriangl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388424" y="573325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516216" y="573325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16216" y="6021288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6093296"/>
            <a:ext cx="3866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a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388424" y="443711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388424" y="573325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604448" y="4437112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76456" y="4869160"/>
            <a:ext cx="4675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b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568" y="436510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Площадь треугольника равна половине площади прямоугольника: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a·b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0" y="544522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012160" y="4149080"/>
            <a:ext cx="44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956376" y="501317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Задание 2. </a:t>
            </a:r>
            <a:r>
              <a:rPr lang="ru-RU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Работа с учебником №738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№738.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Дано:</a:t>
            </a:r>
          </a:p>
          <a:p>
            <a:r>
              <a:rPr lang="en-GB" sz="2800" dirty="0" smtClean="0"/>
              <a:t>S=136 </a:t>
            </a:r>
            <a:r>
              <a:rPr lang="en-US" sz="2800" dirty="0" smtClean="0"/>
              <a:t>c</a:t>
            </a:r>
            <a:r>
              <a:rPr lang="ru-RU" sz="2800" dirty="0" smtClean="0"/>
              <a:t>м², </a:t>
            </a:r>
            <a:r>
              <a:rPr lang="en-GB" sz="2800" dirty="0" smtClean="0"/>
              <a:t>b=8 </a:t>
            </a:r>
            <a:r>
              <a:rPr lang="en-US" sz="2800" dirty="0" smtClean="0"/>
              <a:t>c</a:t>
            </a:r>
            <a:r>
              <a:rPr lang="ru-RU" sz="2800" dirty="0" smtClean="0"/>
              <a:t>м</a:t>
            </a:r>
            <a:r>
              <a:rPr lang="en-US" sz="2800" dirty="0" smtClean="0"/>
              <a:t>.</a:t>
            </a:r>
          </a:p>
          <a:p>
            <a:r>
              <a:rPr lang="ru-RU" sz="2800" dirty="0" smtClean="0"/>
              <a:t>Найти:</a:t>
            </a:r>
            <a:r>
              <a:rPr lang="en-GB" sz="2800" dirty="0" smtClean="0"/>
              <a:t>  </a:t>
            </a:r>
            <a:r>
              <a:rPr lang="ru-RU" sz="2800" dirty="0" smtClean="0"/>
              <a:t>а- ? см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12776"/>
            <a:ext cx="2448272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S=136 </a:t>
            </a:r>
            <a:r>
              <a:rPr lang="en-US" sz="2800" dirty="0" smtClean="0"/>
              <a:t>c</a:t>
            </a:r>
            <a:r>
              <a:rPr lang="ru-RU" sz="2800" dirty="0" smtClean="0"/>
              <a:t>м²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8529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64288" y="28529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64288" y="285293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64288" y="14127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3140968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80312" y="1412776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4128" y="299695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184482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3212976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Решение:</a:t>
            </a:r>
          </a:p>
          <a:p>
            <a:r>
              <a:rPr lang="ru-RU" sz="2800" dirty="0" smtClean="0"/>
              <a:t>Для того, чтобы найти длину прямоугольника, нужно  площадь разделить на ширину, т.е.</a:t>
            </a:r>
          </a:p>
          <a:p>
            <a:r>
              <a:rPr lang="ru-RU" sz="36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r>
              <a:rPr lang="en-GB" sz="2800" dirty="0" smtClean="0"/>
              <a:t>136</a:t>
            </a:r>
            <a:r>
              <a:rPr lang="ru-RU" sz="2800" dirty="0" smtClean="0"/>
              <a:t>:8=17(см)</a:t>
            </a:r>
          </a:p>
          <a:p>
            <a:r>
              <a:rPr lang="ru-RU" sz="2800" dirty="0" smtClean="0"/>
              <a:t>Ответ: длина прямоугольника равна 17 см.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0"/>
            <a:ext cx="8229600" cy="908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3.РАБОТА В ГРУППАХ.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Найдите неизвестные</a:t>
            </a:r>
            <a:r>
              <a:rPr kumimoji="0" lang="ru-RU" sz="2800" b="0" i="0" u="none" strike="noStrike" kern="1200" cap="none" spc="0" normalizeH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элементы таблицы</a:t>
            </a:r>
            <a:endParaRPr kumimoji="0" lang="en-US" sz="4400" b="0" i="0" u="none" strike="noStrike" kern="1200" cap="none" spc="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628800"/>
          <a:ext cx="7704858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 см²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 дм²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 см²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6 </a:t>
                      </a:r>
                      <a:r>
                        <a:rPr lang="en-US" sz="2800" dirty="0" smtClean="0"/>
                        <a:t>c</a:t>
                      </a:r>
                      <a:r>
                        <a:rPr lang="ru-RU" sz="2800" dirty="0" smtClean="0"/>
                        <a:t>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см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дм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X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ru-RU" sz="2800" baseline="0" dirty="0" smtClean="0"/>
                        <a:t>мм</a:t>
                      </a:r>
                      <a:endParaRPr lang="ru-RU" sz="2800" dirty="0"/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b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4 </a:t>
                      </a:r>
                      <a:r>
                        <a:rPr lang="ru-RU" sz="2800" dirty="0" smtClean="0"/>
                        <a:t>см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дм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см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дм 2 см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 мм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Нахождение площади сложной (составной) фигуры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908720"/>
            <a:ext cx="786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Площадь всей фигуры равна сумме площадей её частей.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44008" y="2060848"/>
          <a:ext cx="370327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</a:tblGrid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004048" y="5373216"/>
            <a:ext cx="29523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04048" y="3140968"/>
            <a:ext cx="1152128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176" y="3140968"/>
            <a:ext cx="180020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4048" y="2780928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0032" y="2132856"/>
            <a:ext cx="8435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1 см</a:t>
            </a:r>
            <a:endParaRPr lang="ru-RU" sz="2800" dirty="0"/>
          </a:p>
        </p:txBody>
      </p:sp>
      <p:sp>
        <p:nvSpPr>
          <p:cNvPr id="31" name="Прямоугольный треугольник 30"/>
          <p:cNvSpPr/>
          <p:nvPr/>
        </p:nvSpPr>
        <p:spPr>
          <a:xfrm flipH="1">
            <a:off x="5004048" y="3140968"/>
            <a:ext cx="1152128" cy="2232248"/>
          </a:xfrm>
          <a:prstGeom prst="rt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cxnSp>
        <p:nvCxnSpPr>
          <p:cNvPr id="33" name="Прямая соединительная линия 32"/>
          <p:cNvCxnSpPr>
            <a:endCxn id="31" idx="0"/>
          </p:cNvCxnSpPr>
          <p:nvPr/>
        </p:nvCxnSpPr>
        <p:spPr>
          <a:xfrm>
            <a:off x="5004048" y="3140968"/>
            <a:ext cx="115212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31" idx="4"/>
          </p:cNvCxnSpPr>
          <p:nvPr/>
        </p:nvCxnSpPr>
        <p:spPr>
          <a:xfrm>
            <a:off x="5004048" y="3140968"/>
            <a:ext cx="0" cy="223224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ый треугольник 37"/>
          <p:cNvSpPr/>
          <p:nvPr/>
        </p:nvSpPr>
        <p:spPr>
          <a:xfrm>
            <a:off x="6156176" y="3140968"/>
            <a:ext cx="1800200" cy="2232248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156176" y="3140968"/>
            <a:ext cx="1800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8" idx="4"/>
          </p:cNvCxnSpPr>
          <p:nvPr/>
        </p:nvCxnSpPr>
        <p:spPr>
          <a:xfrm flipV="1">
            <a:off x="7956376" y="3140968"/>
            <a:ext cx="0" cy="2232248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1560" y="2060848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S</a:t>
            </a:r>
            <a:r>
              <a:rPr lang="en-GB" dirty="0" smtClean="0"/>
              <a:t>❶  </a:t>
            </a:r>
            <a:r>
              <a:rPr lang="en-GB" sz="3600" dirty="0" smtClean="0"/>
              <a:t>= </a:t>
            </a:r>
            <a:r>
              <a:rPr lang="en-US" sz="3600" dirty="0" smtClean="0"/>
              <a:t>3·6</a:t>
            </a:r>
            <a:r>
              <a:rPr lang="ru-RU" sz="3600" dirty="0" smtClean="0"/>
              <a:t>:</a:t>
            </a:r>
            <a:r>
              <a:rPr lang="en-GB" sz="3600" dirty="0" smtClean="0"/>
              <a:t>2=9(c</a:t>
            </a:r>
            <a:r>
              <a:rPr lang="ru-RU" sz="3600" dirty="0" smtClean="0"/>
              <a:t>м²)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11560" y="299695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S</a:t>
            </a:r>
            <a:r>
              <a:rPr lang="en-GB" dirty="0" smtClean="0"/>
              <a:t>❷</a:t>
            </a:r>
            <a:r>
              <a:rPr lang="en-GB" sz="3200" dirty="0" smtClean="0"/>
              <a:t>  </a:t>
            </a:r>
            <a:r>
              <a:rPr lang="en-GB" sz="3200" dirty="0" smtClean="0"/>
              <a:t>= </a:t>
            </a:r>
            <a:r>
              <a:rPr lang="ru-RU" sz="3600" dirty="0" smtClean="0"/>
              <a:t>5</a:t>
            </a:r>
            <a:r>
              <a:rPr lang="en-US" sz="3600" dirty="0" smtClean="0"/>
              <a:t>·6</a:t>
            </a:r>
            <a:r>
              <a:rPr lang="ru-RU" sz="3600" dirty="0" smtClean="0"/>
              <a:t>:</a:t>
            </a:r>
            <a:r>
              <a:rPr lang="en-GB" sz="3600" dirty="0" smtClean="0"/>
              <a:t>2=</a:t>
            </a:r>
            <a:r>
              <a:rPr lang="ru-RU" sz="3600" dirty="0" smtClean="0"/>
              <a:t>15</a:t>
            </a:r>
            <a:r>
              <a:rPr lang="en-GB" sz="3600" dirty="0" smtClean="0"/>
              <a:t>(c</a:t>
            </a:r>
            <a:r>
              <a:rPr lang="ru-RU" sz="3600" dirty="0" smtClean="0"/>
              <a:t>м²)</a:t>
            </a:r>
            <a:endParaRPr lang="ru-RU" sz="3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3568" y="3933056"/>
            <a:ext cx="35283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S =</a:t>
            </a:r>
            <a:r>
              <a:rPr lang="en-GB" sz="4000" dirty="0" smtClean="0"/>
              <a:t> S</a:t>
            </a:r>
            <a:r>
              <a:rPr lang="en-GB" dirty="0" smtClean="0"/>
              <a:t>❶</a:t>
            </a:r>
            <a:r>
              <a:rPr lang="en-GB" sz="4000" dirty="0" smtClean="0"/>
              <a:t>+</a:t>
            </a:r>
            <a:r>
              <a:rPr lang="en-GB" sz="4000" dirty="0" smtClean="0"/>
              <a:t> S</a:t>
            </a:r>
            <a:r>
              <a:rPr lang="en-GB" dirty="0" smtClean="0"/>
              <a:t>❷</a:t>
            </a:r>
            <a:r>
              <a:rPr lang="en-GB" sz="4000" dirty="0" smtClean="0"/>
              <a:t> </a:t>
            </a:r>
            <a:endParaRPr lang="ru-RU" sz="4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49103" y="4941168"/>
            <a:ext cx="2884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/>
              <a:t>S=9+15=24(c</a:t>
            </a:r>
            <a:r>
              <a:rPr lang="ru-RU" sz="3200" dirty="0" smtClean="0"/>
              <a:t>м²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6" grpId="0"/>
      <p:bldP spid="47" grpId="0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764704"/>
          <a:ext cx="7776867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</a:tblGrid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043608" y="1484784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836712"/>
            <a:ext cx="8435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1 см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63688" y="184482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63688" y="1844824"/>
            <a:ext cx="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63688" y="3356992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15816" y="1844824"/>
            <a:ext cx="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16016" y="1484784"/>
            <a:ext cx="0" cy="18722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16016" y="3356992"/>
            <a:ext cx="1512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16016" y="1484784"/>
            <a:ext cx="1512168" cy="18722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63688" y="4005064"/>
            <a:ext cx="0" cy="18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763688" y="4725144"/>
            <a:ext cx="720080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63688" y="4005064"/>
            <a:ext cx="720080" cy="72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55976" y="4077072"/>
            <a:ext cx="0" cy="14401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08104" y="4077072"/>
            <a:ext cx="0" cy="14401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355976" y="4077072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355976" y="4797152"/>
            <a:ext cx="720080" cy="7200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76056" y="4797152"/>
            <a:ext cx="432048" cy="7200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4. </a:t>
            </a:r>
            <a:r>
              <a:rPr kumimoji="0" lang="ru-RU" sz="2800" b="0" i="0" u="none" strike="noStrike" kern="1200" cap="none" spc="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Найдите площади фигур</a:t>
            </a:r>
            <a:endParaRPr kumimoji="0" lang="en-US" sz="4400" b="0" i="0" u="none" strike="noStrike" kern="1200" cap="none" spc="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5616" y="2204864"/>
            <a:ext cx="43313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28184" y="2204864"/>
            <a:ext cx="4122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115616" y="4509120"/>
            <a:ext cx="4154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868144" y="4437112"/>
            <a:ext cx="3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8_Math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MSC_MS_RU_RU_Ed_8_Math_2007v_Russia</Template>
  <TotalTime>295</TotalTime>
  <Words>262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MSC_MS_RU_RU_Ed_8_Math_2007v_Russia</vt:lpstr>
      <vt:lpstr>Площадь.  Формула площади прямоугольника. Равные фигуры.</vt:lpstr>
      <vt:lpstr>Задание 1. Какие фигуры равны?</vt:lpstr>
      <vt:lpstr>Задание 1. Какие фигуры равны?</vt:lpstr>
      <vt:lpstr>ОПРЕДЕЛЕНИЕ</vt:lpstr>
      <vt:lpstr>ФОРМУЛЫ ПЛОЩАДИ</vt:lpstr>
      <vt:lpstr>Задание 2. Работа с учебником №738</vt:lpstr>
      <vt:lpstr>Слайд 7</vt:lpstr>
      <vt:lpstr>Нахождение площади сложной (составной) фигуры</vt:lpstr>
      <vt:lpstr>Задание 4. Найдите площади фигур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Площадь.  Формула площади прямоугольника.</dc:title>
  <dc:subject>Шаблон оформления</dc:subject>
  <dc:creator>пк</dc:creator>
  <dc:description>Шаблон оформления
Корпорация Майкрософт</dc:description>
  <cp:lastModifiedBy>пк</cp:lastModifiedBy>
  <cp:revision>29</cp:revision>
  <dcterms:created xsi:type="dcterms:W3CDTF">2015-11-08T14:25:09Z</dcterms:created>
  <dcterms:modified xsi:type="dcterms:W3CDTF">2015-11-08T19:20:28Z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