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2CF4-8FC4-49BB-9C41-AC4B4845F96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AE00ED-B0FA-4C2C-AEFC-BAAE0E4F46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2CF4-8FC4-49BB-9C41-AC4B4845F96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00ED-B0FA-4C2C-AEFC-BAAE0E4F46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3AE00ED-B0FA-4C2C-AEFC-BAAE0E4F462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2CF4-8FC4-49BB-9C41-AC4B4845F96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2CF4-8FC4-49BB-9C41-AC4B4845F96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3AE00ED-B0FA-4C2C-AEFC-BAAE0E4F46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2CF4-8FC4-49BB-9C41-AC4B4845F96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AE00ED-B0FA-4C2C-AEFC-BAAE0E4F462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D032CF4-8FC4-49BB-9C41-AC4B4845F96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00ED-B0FA-4C2C-AEFC-BAAE0E4F46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2CF4-8FC4-49BB-9C41-AC4B4845F96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3AE00ED-B0FA-4C2C-AEFC-BAAE0E4F462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2CF4-8FC4-49BB-9C41-AC4B4845F96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3AE00ED-B0FA-4C2C-AEFC-BAAE0E4F4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2CF4-8FC4-49BB-9C41-AC4B4845F96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AE00ED-B0FA-4C2C-AEFC-BAAE0E4F4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AE00ED-B0FA-4C2C-AEFC-BAAE0E4F462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2CF4-8FC4-49BB-9C41-AC4B4845F96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3AE00ED-B0FA-4C2C-AEFC-BAAE0E4F462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D032CF4-8FC4-49BB-9C41-AC4B4845F96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032CF4-8FC4-49BB-9C41-AC4B4845F965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AE00ED-B0FA-4C2C-AEFC-BAAE0E4F462F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Обобщающий урок по теме: «Арифметическая прогрессия. Сумма </a:t>
            </a:r>
            <a:r>
              <a:rPr lang="en-US" sz="2000" dirty="0" smtClean="0"/>
              <a:t>N </a:t>
            </a:r>
            <a:r>
              <a:rPr lang="ru-RU" sz="2000" dirty="0" smtClean="0"/>
              <a:t>первых членов арифметической прогрессии.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Арифметическая прогрессия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dirty="0" smtClean="0"/>
              <a:t>1 вариант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z="3200" dirty="0" smtClean="0"/>
              <a:t>2 вариант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3600" dirty="0" smtClean="0"/>
              <a:t>№299(1)</a:t>
            </a:r>
          </a:p>
          <a:p>
            <a:r>
              <a:rPr lang="ru-RU" sz="3600" dirty="0" smtClean="0"/>
              <a:t>№301(2)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3600" dirty="0" smtClean="0"/>
              <a:t>№ 299(2)</a:t>
            </a:r>
          </a:p>
          <a:p>
            <a:r>
              <a:rPr lang="ru-RU" sz="3600" dirty="0" smtClean="0"/>
              <a:t>№ 301(1)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Самостоятельная работа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Устная работа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Какую прогрессию называют арифметической?</a:t>
            </a:r>
          </a:p>
          <a:p>
            <a:r>
              <a:rPr lang="ru-RU" sz="2400" b="1" dirty="0" smtClean="0"/>
              <a:t>Как найти разность арифметической прогрессии?</a:t>
            </a:r>
          </a:p>
          <a:p>
            <a:r>
              <a:rPr lang="ru-RU" sz="2400" b="1" dirty="0" smtClean="0"/>
              <a:t>Как найти </a:t>
            </a:r>
            <a:r>
              <a:rPr lang="en-US" sz="2400" b="1" dirty="0" smtClean="0"/>
              <a:t>n-</a:t>
            </a:r>
            <a:r>
              <a:rPr lang="ru-RU" sz="2400" b="1" dirty="0" err="1" smtClean="0"/>
              <a:t>й</a:t>
            </a:r>
            <a:r>
              <a:rPr lang="ru-RU" sz="2400" b="1" dirty="0" smtClean="0"/>
              <a:t> член арифметической прогрессии?</a:t>
            </a:r>
          </a:p>
          <a:p>
            <a:r>
              <a:rPr lang="ru-RU" sz="2400" b="1" dirty="0" smtClean="0"/>
              <a:t>Чему равна сумма </a:t>
            </a:r>
            <a:r>
              <a:rPr lang="en-US" sz="2400" b="1" dirty="0" smtClean="0"/>
              <a:t>n</a:t>
            </a:r>
            <a:r>
              <a:rPr lang="ru-RU" sz="2400" b="1" dirty="0" smtClean="0"/>
              <a:t> первых членов арифметической прогрессии?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Последовательность задана формулой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234888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20072" y="220486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=9n+3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64904"/>
            <a:ext cx="447269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400" dirty="0" smtClean="0"/>
              <a:t>Является ли она </a:t>
            </a:r>
            <a:r>
              <a:rPr lang="ru-RU" sz="2400" dirty="0" err="1" smtClean="0"/>
              <a:t>арифме</a:t>
            </a:r>
            <a:r>
              <a:rPr lang="ru-RU" sz="2400" dirty="0" smtClean="0"/>
              <a:t>-</a:t>
            </a:r>
          </a:p>
          <a:p>
            <a:r>
              <a:rPr lang="ru-RU" sz="2400" dirty="0" err="1" smtClean="0"/>
              <a:t>тической</a:t>
            </a:r>
            <a:r>
              <a:rPr lang="ru-RU" sz="2400" dirty="0" smtClean="0"/>
              <a:t> прогрессией?</a:t>
            </a:r>
          </a:p>
          <a:p>
            <a:r>
              <a:rPr lang="ru-RU" sz="2400" dirty="0" smtClean="0"/>
              <a:t>Арифметическая прогрессия</a:t>
            </a:r>
          </a:p>
          <a:p>
            <a:r>
              <a:rPr lang="ru-RU" sz="2400" dirty="0" smtClean="0"/>
              <a:t> задана так:16, 12, 8,…</a:t>
            </a:r>
          </a:p>
          <a:p>
            <a:r>
              <a:rPr lang="ru-RU" sz="2400" dirty="0" smtClean="0"/>
              <a:t> Чему равна разность?</a:t>
            </a:r>
          </a:p>
          <a:p>
            <a:r>
              <a:rPr lang="ru-RU" sz="2400" dirty="0" smtClean="0"/>
              <a:t>Арифметическая прогрессия</a:t>
            </a:r>
          </a:p>
          <a:p>
            <a:r>
              <a:rPr lang="ru-RU" sz="2400" dirty="0" smtClean="0"/>
              <a:t> начинается так:-3,2,7,..</a:t>
            </a:r>
          </a:p>
          <a:p>
            <a:r>
              <a:rPr lang="ru-RU" sz="2400" dirty="0" smtClean="0"/>
              <a:t> Найдите сумму первых 10 ее </a:t>
            </a:r>
          </a:p>
          <a:p>
            <a:r>
              <a:rPr lang="ru-RU" sz="2400" dirty="0"/>
              <a:t>ч</a:t>
            </a:r>
            <a:r>
              <a:rPr lang="ru-RU" sz="2400" dirty="0" smtClean="0"/>
              <a:t>ленов.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Работа в тетрадях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Известен третий и четвертый члены арифметической прогрессии:…,11,8,..Начиная с какого номера члены этой прогрессии отрицательны?</a:t>
            </a:r>
          </a:p>
          <a:p>
            <a:r>
              <a:rPr lang="ru-RU" sz="3200" dirty="0" smtClean="0"/>
              <a:t>В арифметической прогрессии а1=7, </a:t>
            </a:r>
            <a:r>
              <a:rPr lang="en-US" sz="3200" dirty="0" smtClean="0"/>
              <a:t>d=5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Выясните, содержится ли в этой прогрессии число 132 и если да, то найдите его номер.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Работа в тетрадях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В арифметической прогрессии а1=27, а27=60. Найдите формулу </a:t>
            </a:r>
            <a:r>
              <a:rPr lang="en-US" sz="3200" dirty="0" smtClean="0"/>
              <a:t>n-</a:t>
            </a:r>
            <a:r>
              <a:rPr lang="ru-RU" sz="3200" dirty="0" smtClean="0"/>
              <a:t>го члена.</a:t>
            </a:r>
          </a:p>
          <a:p>
            <a:r>
              <a:rPr lang="ru-RU" sz="3200" dirty="0" smtClean="0"/>
              <a:t>Вычислите первый член и сумму </a:t>
            </a:r>
            <a:r>
              <a:rPr lang="en-US" sz="3200" dirty="0" smtClean="0"/>
              <a:t>n </a:t>
            </a:r>
            <a:r>
              <a:rPr lang="ru-RU" sz="3200" dirty="0" smtClean="0"/>
              <a:t>первых членов арифметической прогрессии, если а</a:t>
            </a:r>
            <a:r>
              <a:rPr lang="en-US" sz="3200" dirty="0" smtClean="0"/>
              <a:t>n=459, d=10, n=45.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Формулы арифметической прогрессии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</a:t>
            </a:r>
            <a:r>
              <a:rPr lang="en-US" sz="3600" baseline="-25000" dirty="0" smtClean="0"/>
              <a:t>n+1</a:t>
            </a:r>
            <a:r>
              <a:rPr lang="en-US" sz="3600" dirty="0" smtClean="0"/>
              <a:t>=</a:t>
            </a:r>
            <a:r>
              <a:rPr lang="en-US" sz="3600" dirty="0" err="1" smtClean="0"/>
              <a:t>a</a:t>
            </a:r>
            <a:r>
              <a:rPr lang="en-US" sz="3600" baseline="-25000" dirty="0" err="1" smtClean="0"/>
              <a:t>n</a:t>
            </a:r>
            <a:r>
              <a:rPr lang="en-US" sz="3600" dirty="0" err="1" smtClean="0"/>
              <a:t>+d</a:t>
            </a:r>
            <a:endParaRPr lang="ru-RU" sz="3600" dirty="0" smtClean="0"/>
          </a:p>
          <a:p>
            <a:r>
              <a:rPr lang="en-US" sz="3600" dirty="0" smtClean="0"/>
              <a:t>a</a:t>
            </a:r>
            <a:r>
              <a:rPr lang="en-US" sz="3600" baseline="-25000" dirty="0" smtClean="0"/>
              <a:t>n</a:t>
            </a:r>
            <a:r>
              <a:rPr lang="en-US" sz="3600" dirty="0" smtClean="0"/>
              <a:t>=(a</a:t>
            </a:r>
            <a:r>
              <a:rPr lang="en-US" sz="3600" baseline="-25000" dirty="0" smtClean="0"/>
              <a:t>n-1</a:t>
            </a:r>
            <a:r>
              <a:rPr lang="en-US" sz="3600" dirty="0" smtClean="0"/>
              <a:t>+a</a:t>
            </a:r>
            <a:r>
              <a:rPr lang="en-US" sz="3600" baseline="-25000" dirty="0" smtClean="0"/>
              <a:t>n+1</a:t>
            </a:r>
            <a:r>
              <a:rPr lang="en-US" sz="3600" dirty="0" smtClean="0"/>
              <a:t>)/2</a:t>
            </a:r>
            <a:endParaRPr lang="ru-RU" sz="3600" dirty="0" smtClean="0"/>
          </a:p>
          <a:p>
            <a:r>
              <a:rPr lang="en-US" sz="3600" dirty="0" smtClean="0"/>
              <a:t>a</a:t>
            </a:r>
            <a:r>
              <a:rPr lang="en-US" sz="3600" baseline="-25000" dirty="0" smtClean="0"/>
              <a:t>n</a:t>
            </a:r>
            <a:r>
              <a:rPr lang="en-US" sz="3600" dirty="0" smtClean="0"/>
              <a:t>=a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+(n-1)d</a:t>
            </a:r>
            <a:endParaRPr lang="ru-RU" sz="3600" dirty="0" smtClean="0"/>
          </a:p>
          <a:p>
            <a:r>
              <a:rPr lang="en-US" sz="3600" dirty="0" smtClean="0"/>
              <a:t>d=a</a:t>
            </a:r>
            <a:r>
              <a:rPr lang="en-US" sz="3600" baseline="-25000" dirty="0" smtClean="0"/>
              <a:t>n+1</a:t>
            </a:r>
            <a:r>
              <a:rPr lang="en-US" sz="3600" dirty="0" smtClean="0"/>
              <a:t>-a</a:t>
            </a:r>
            <a:r>
              <a:rPr lang="en-US" sz="3600" baseline="-25000" dirty="0" smtClean="0"/>
              <a:t>n</a:t>
            </a:r>
            <a:endParaRPr lang="ru-RU" sz="3600" dirty="0" smtClean="0"/>
          </a:p>
          <a:p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1340768"/>
            <a:ext cx="3657600" cy="887320"/>
          </a:xfrm>
        </p:spPr>
        <p:txBody>
          <a:bodyPr/>
          <a:lstStyle/>
          <a:p>
            <a:r>
              <a:rPr lang="ru-RU" dirty="0" smtClean="0"/>
              <a:t>Член арифметической </a:t>
            </a:r>
            <a:r>
              <a:rPr lang="ru-RU" dirty="0" smtClean="0"/>
              <a:t>прогрессии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4008" y="1340768"/>
            <a:ext cx="3672408" cy="887320"/>
          </a:xfrm>
        </p:spPr>
        <p:txBody>
          <a:bodyPr/>
          <a:lstStyle/>
          <a:p>
            <a:r>
              <a:rPr lang="ru-RU" dirty="0" smtClean="0"/>
              <a:t>Сумма </a:t>
            </a:r>
            <a:r>
              <a:rPr lang="en-US" dirty="0" smtClean="0"/>
              <a:t>n</a:t>
            </a:r>
            <a:r>
              <a:rPr lang="ru-RU" dirty="0" smtClean="0"/>
              <a:t> </a:t>
            </a:r>
            <a:r>
              <a:rPr lang="ru-RU" dirty="0" smtClean="0"/>
              <a:t>первых членов </a:t>
            </a:r>
            <a:r>
              <a:rPr lang="ru-RU" dirty="0" err="1" smtClean="0"/>
              <a:t>арифм</a:t>
            </a:r>
            <a:r>
              <a:rPr lang="ru-RU" dirty="0" err="1" smtClean="0"/>
              <a:t>етическ</a:t>
            </a:r>
            <a:r>
              <a:rPr lang="ru-RU" dirty="0" smtClean="0"/>
              <a:t>.</a:t>
            </a:r>
            <a:r>
              <a:rPr lang="ru-RU" dirty="0" smtClean="0"/>
              <a:t> прогрессии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3212976"/>
            <a:ext cx="3333417" cy="122413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Объяснение задачи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12776"/>
            <a:ext cx="702435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b="1" u="sng" dirty="0" smtClean="0"/>
              <a:t>Задача</a:t>
            </a:r>
          </a:p>
          <a:p>
            <a:r>
              <a:rPr lang="ru-RU" sz="2800" dirty="0" smtClean="0"/>
              <a:t>Сколько нужно взять последовательных </a:t>
            </a:r>
          </a:p>
          <a:p>
            <a:r>
              <a:rPr lang="ru-RU" sz="2800" dirty="0" smtClean="0"/>
              <a:t>натуральных чисел, начиная с 1,</a:t>
            </a:r>
          </a:p>
          <a:p>
            <a:r>
              <a:rPr lang="ru-RU" sz="2800" dirty="0" smtClean="0"/>
              <a:t> чтобы их сумма была равна 153?</a:t>
            </a:r>
          </a:p>
          <a:p>
            <a:endParaRPr lang="ru-RU" sz="28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429000"/>
            <a:ext cx="4835283" cy="7920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1560" y="4293096"/>
            <a:ext cx="3023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306=2</a:t>
            </a:r>
            <a:r>
              <a:rPr lang="en-US" sz="3200" dirty="0" smtClean="0"/>
              <a:t>n+(n-1)n</a:t>
            </a:r>
            <a:r>
              <a:rPr lang="ru-RU" dirty="0" smtClean="0"/>
              <a:t>,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4221088"/>
            <a:ext cx="22445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aseline="-25000" dirty="0" smtClean="0"/>
              <a:t>n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+n-306=0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5013176"/>
            <a:ext cx="29642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n1=-18,  n2=17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6093296"/>
            <a:ext cx="2078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/>
              <a:t>Ответ: 17</a:t>
            </a:r>
            <a:endParaRPr lang="ru-RU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Решение задачи № 261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556792"/>
            <a:ext cx="73314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/>
              <a:t>Чему равен первый член</a:t>
            </a:r>
          </a:p>
          <a:p>
            <a:pPr marL="342900" indent="-342900"/>
            <a:r>
              <a:rPr lang="ru-RU" sz="3600" dirty="0" smtClean="0"/>
              <a:t> числовой последовательности?</a:t>
            </a:r>
          </a:p>
          <a:p>
            <a:pPr marL="342900" indent="-342900"/>
            <a:r>
              <a:rPr lang="ru-RU" sz="3600" dirty="0" smtClean="0"/>
              <a:t>2. Чему равна разность?</a:t>
            </a:r>
          </a:p>
          <a:p>
            <a:pPr marL="342900" indent="-342900"/>
            <a:r>
              <a:rPr lang="ru-RU" sz="3600" dirty="0" smtClean="0"/>
              <a:t>3. Как записать формулу суммы?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Решение задач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№ 265</a:t>
            </a:r>
          </a:p>
          <a:p>
            <a:r>
              <a:rPr lang="ru-RU" sz="3600" dirty="0" smtClean="0"/>
              <a:t>№</a:t>
            </a:r>
            <a:r>
              <a:rPr lang="ru-RU" sz="3600" dirty="0" smtClean="0"/>
              <a:t> 266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u="sng" dirty="0" smtClean="0"/>
              <a:t>Домашнее задание:</a:t>
            </a:r>
            <a:endParaRPr lang="ru-RU" sz="3600" dirty="0" smtClean="0"/>
          </a:p>
          <a:p>
            <a:r>
              <a:rPr lang="ru-RU" sz="3600" dirty="0" smtClean="0"/>
              <a:t>Повторить формулы</a:t>
            </a:r>
          </a:p>
          <a:p>
            <a:r>
              <a:rPr lang="ru-RU" sz="3600" dirty="0" smtClean="0"/>
              <a:t>№692, №693(2),</a:t>
            </a:r>
          </a:p>
          <a:p>
            <a:r>
              <a:rPr lang="ru-RU" sz="3600" dirty="0" smtClean="0"/>
              <a:t>№ 694, </a:t>
            </a:r>
          </a:p>
          <a:p>
            <a:r>
              <a:rPr lang="ru-RU" sz="3600" dirty="0" smtClean="0"/>
              <a:t>№ 698(2,4)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Подготовка к ГИА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3600" dirty="0" smtClean="0"/>
              <a:t>a</a:t>
            </a:r>
            <a:r>
              <a:rPr lang="en-US" sz="3600" baseline="-25000" dirty="0" smtClean="0"/>
              <a:t>n+1</a:t>
            </a:r>
            <a:r>
              <a:rPr lang="en-US" sz="3600" dirty="0" smtClean="0"/>
              <a:t>=</a:t>
            </a:r>
            <a:r>
              <a:rPr lang="en-US" sz="3600" dirty="0" err="1" smtClean="0"/>
              <a:t>a</a:t>
            </a:r>
            <a:r>
              <a:rPr lang="en-US" sz="3600" baseline="-25000" dirty="0" err="1" smtClean="0"/>
              <a:t>n</a:t>
            </a:r>
            <a:r>
              <a:rPr lang="en-US" sz="3600" dirty="0" err="1" smtClean="0"/>
              <a:t>+d</a:t>
            </a:r>
            <a:endParaRPr lang="ru-RU" sz="3600" dirty="0" smtClean="0"/>
          </a:p>
          <a:p>
            <a:r>
              <a:rPr lang="en-US" sz="2800" dirty="0" smtClean="0"/>
              <a:t>a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=a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+(n-1)d</a:t>
            </a:r>
            <a:endParaRPr lang="ru-RU" sz="2800" dirty="0" smtClean="0"/>
          </a:p>
          <a:p>
            <a:r>
              <a:rPr lang="en-US" sz="3600" dirty="0" smtClean="0"/>
              <a:t>d=a</a:t>
            </a:r>
            <a:r>
              <a:rPr lang="en-US" sz="3600" baseline="-25000" dirty="0" smtClean="0"/>
              <a:t>n+1</a:t>
            </a:r>
            <a:r>
              <a:rPr lang="en-US" sz="3600" dirty="0" smtClean="0"/>
              <a:t>-a</a:t>
            </a:r>
            <a:r>
              <a:rPr lang="en-US" sz="3600" baseline="-25000" dirty="0" smtClean="0"/>
              <a:t>n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Арифметическая прогрессия начинается так: 16,12,8,..Какое число стоит в этой последовательности на 71-м месте?</a:t>
            </a:r>
          </a:p>
          <a:p>
            <a:r>
              <a:rPr lang="ru-RU" dirty="0" smtClean="0"/>
              <a:t>Ученик в понедельник выучил 3 словарных слова, а в каждый следующий день учил на 3 слова больше, чем в предыдущий. Запишите формулу, по которой можно вычислить, сколько слов он выучил за </a:t>
            </a:r>
            <a:r>
              <a:rPr lang="en-US" dirty="0" smtClean="0"/>
              <a:t>n </a:t>
            </a:r>
            <a:r>
              <a:rPr lang="ru-RU" dirty="0" smtClean="0"/>
              <a:t>дней.</a:t>
            </a:r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293096"/>
            <a:ext cx="2232248" cy="841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</TotalTime>
  <Words>366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Арифметическая прогрессия</vt:lpstr>
      <vt:lpstr>Устная работа</vt:lpstr>
      <vt:lpstr>Работа в тетрадях</vt:lpstr>
      <vt:lpstr>Работа в тетрадях</vt:lpstr>
      <vt:lpstr>Формулы арифметической прогрессии</vt:lpstr>
      <vt:lpstr>Объяснение задачи</vt:lpstr>
      <vt:lpstr>Решение задачи № 261</vt:lpstr>
      <vt:lpstr>Решение задач</vt:lpstr>
      <vt:lpstr>Подготовка к ГИА</vt:lpstr>
      <vt:lpstr>Самостоятельная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Арифметическая прогрессия</dc:title>
  <dc:creator>Ирина</dc:creator>
  <cp:lastModifiedBy>Ирина</cp:lastModifiedBy>
  <cp:revision>12</cp:revision>
  <dcterms:created xsi:type="dcterms:W3CDTF">2013-01-27T08:59:18Z</dcterms:created>
  <dcterms:modified xsi:type="dcterms:W3CDTF">2013-01-27T10:23:57Z</dcterms:modified>
</cp:coreProperties>
</file>