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8" r:id="rId8"/>
    <p:sldId id="257" r:id="rId9"/>
    <p:sldId id="270" r:id="rId10"/>
    <p:sldId id="271" r:id="rId11"/>
    <p:sldId id="272" r:id="rId12"/>
    <p:sldId id="269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71" autoAdjust="0"/>
  </p:normalViewPr>
  <p:slideViewPr>
    <p:cSldViewPr>
      <p:cViewPr varScale="1">
        <p:scale>
          <a:sx n="62" d="100"/>
          <a:sy n="62" d="100"/>
        </p:scale>
        <p:origin x="54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96B43D-B3B0-4076-807E-8F0EA8270799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D93448-46B8-4489-B545-DAD78FE83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7360" y="357166"/>
            <a:ext cx="7406640" cy="19975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Судьба буквы Ё: о буквице бедной замолвите слово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85992"/>
            <a:ext cx="740664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3203848" y="1957396"/>
            <a:ext cx="4286279" cy="24097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068763" y="4258248"/>
            <a:ext cx="4572000" cy="15881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defRPr/>
            </a:pPr>
            <a:endParaRPr lang="ru-RU" b="1" i="1" dirty="0" smtClean="0"/>
          </a:p>
          <a:p>
            <a:pPr algn="r">
              <a:lnSpc>
                <a:spcPct val="90000"/>
              </a:lnSpc>
              <a:defRPr/>
            </a:pPr>
            <a:endParaRPr lang="ru-RU" b="1" i="1" dirty="0"/>
          </a:p>
          <a:p>
            <a:pPr algn="r">
              <a:lnSpc>
                <a:spcPct val="90000"/>
              </a:lnSpc>
              <a:defRPr/>
            </a:pPr>
            <a:endParaRPr lang="ru-RU" b="1" i="1" dirty="0" smtClean="0"/>
          </a:p>
          <a:p>
            <a:pPr algn="r">
              <a:lnSpc>
                <a:spcPct val="90000"/>
              </a:lnSpc>
              <a:defRPr/>
            </a:pPr>
            <a:r>
              <a:rPr lang="ru-RU" b="1" i="1" dirty="0" smtClean="0"/>
              <a:t>Учитель </a:t>
            </a:r>
            <a:r>
              <a:rPr lang="ru-RU" b="1" i="1" dirty="0"/>
              <a:t>начальных классов </a:t>
            </a:r>
          </a:p>
          <a:p>
            <a:pPr algn="r">
              <a:lnSpc>
                <a:spcPct val="90000"/>
              </a:lnSpc>
              <a:defRPr/>
            </a:pPr>
            <a:r>
              <a:rPr lang="ru-RU" b="1" i="1" dirty="0"/>
              <a:t>МБОУ «Андреевская ООШ»</a:t>
            </a:r>
          </a:p>
          <a:p>
            <a:pPr algn="r">
              <a:lnSpc>
                <a:spcPct val="90000"/>
              </a:lnSpc>
              <a:defRPr/>
            </a:pPr>
            <a:r>
              <a:rPr lang="ru-RU" b="1" i="1" dirty="0"/>
              <a:t>Кузнецова О.В.</a:t>
            </a:r>
            <a:endParaRPr lang="ru-RU" b="1" i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Через двести с небольшим лет жители Ульяновска решили поставить памятник букве, изобретённой их знаменитым земляком. Каких только памятников нет на свете: от распространённых «мужиков в пиджаке» до птиц и насекомых. Ставят эти памятники обычно в знак благодарности.</a:t>
            </a:r>
            <a:endParaRPr lang="ru-RU" sz="2200" dirty="0"/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550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установленный ими памятник букве «Ё» поможет вернуть в русскую орфографию эту незаслуженно обиженную букву, занимавшую когда-то почётное седьмое место в русском алфавите.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0"/>
            <a:ext cx="3924300" cy="326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79788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 заключение хочется призвать читателей осознать букву Е как неотъемлемую часть единого организма — русского алфавита, 33 единицы которого как бы олицетворены в сказочном образе 33 богатырей: «Все красавцы молодые,// Великаны удалые,// Все равны как на подбор».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Каждому из нас, русскоговорящих, посилен вклад в укоренение правильного звукового образа языка. А для начала — не сочтем за труд сделать маленькое усилие — будем использовать на письме седьмую букву русского алфавита —</a:t>
            </a:r>
            <a:r>
              <a:rPr lang="ru-RU" sz="2200" b="1" dirty="0" smtClean="0">
                <a:solidFill>
                  <a:srgbClr val="FF0000"/>
                </a:solidFill>
              </a:rPr>
              <a:t>Ё</a:t>
            </a:r>
            <a:endParaRPr lang="ru-R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45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2265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Рождённая и забытая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Освещая историю буквы «Ё», некоторые исследователи утверждают, что изначальному отсутствию этой буквы в русском алфавите мы обязаны святым просветителям Кириллу и </a:t>
            </a:r>
            <a:r>
              <a:rPr lang="ru-RU" sz="2400" dirty="0" err="1" smtClean="0">
                <a:solidFill>
                  <a:schemeClr val="tx1"/>
                </a:solidFill>
              </a:rPr>
              <a:t>Мефодию</a:t>
            </a:r>
            <a:r>
              <a:rPr lang="ru-RU" sz="2400" dirty="0" smtClean="0">
                <a:solidFill>
                  <a:schemeClr val="tx1"/>
                </a:solidFill>
              </a:rPr>
              <a:t>. Дескать, именно они не ввели букву «Ё» в славянскую письменность, так как её не было в греческом алфавите. Другие утверждают, что русские в принципе не произносили звук «Ё», но в результате различных фонетических изменений в некоторых словах ударное «Е» стало звучать как «Ё». Тем не менее долгое время в письменном варианте этих слов по-прежнему ставилась буква «Е». Трудности стали возникать при составлении словарей для иностранцев. Как, например, растолковать заезжему люду, что в Новый год русские люди украшают помещение Ёлкой, а не Елкой? Кстати, со слова «ёлка» когда-то и началось внедрение новой буквы в русский язык.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4076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Потеря буквы «Ё» в русском правописании привела к искажению произношения некоторых слов. Так, например, слово «</a:t>
            </a:r>
            <a:r>
              <a:rPr lang="ru-RU" sz="2200" dirty="0" err="1" smtClean="0"/>
              <a:t>комбайнЕр</a:t>
            </a:r>
            <a:r>
              <a:rPr lang="ru-RU" sz="2200" dirty="0" smtClean="0"/>
              <a:t>» обычно произносят с буквой «Ё», ставя на ней ударение, хотя по правилам русского языка в этом слове стоит буква «Е» и ударение ставится над буквой «а». Нет букв «Ё» в словах «озлобленный», «расстеленный», «новорожденный», но в этих словах обычно произносится «Ё» и неправильно ставят ударение. А вот в слове «</a:t>
            </a:r>
            <a:r>
              <a:rPr lang="ru-RU" sz="2200" dirty="0" err="1" smtClean="0"/>
              <a:t>планЁр</a:t>
            </a:r>
            <a:r>
              <a:rPr lang="ru-RU" sz="2200" dirty="0" smtClean="0"/>
              <a:t>» буква «Ё» в произношении безнадёжно утеряна, часто теряют эту букву и в слове «</a:t>
            </a:r>
            <a:r>
              <a:rPr lang="ru-RU" sz="2200" dirty="0" err="1" smtClean="0"/>
              <a:t>свЁкла</a:t>
            </a:r>
            <a:r>
              <a:rPr lang="ru-RU" sz="2200" dirty="0" smtClean="0"/>
              <a:t>». Упорно не принимают ничем не провинившуюся букву и некоторые церковнослужители, хотя жизнь диктует своё.</a:t>
            </a:r>
            <a:endParaRPr lang="ru-RU" sz="2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Во-первых, «ё» обозначала гласный [о] под ударением после мягких согласных, как, например, в слове «нёс»; во-вторых, сочетание звуков [</a:t>
            </a:r>
            <a:r>
              <a:rPr lang="ru-RU" sz="2200" dirty="0" err="1" smtClean="0"/>
              <a:t>jо</a:t>
            </a:r>
            <a:r>
              <a:rPr lang="ru-RU" sz="2200" dirty="0" smtClean="0"/>
              <a:t>], как в слове «ёлка» (а этом случае Е.Р. Дашкова оказалась не права, говоря об одном звуке), и, наконец, иногда звук [о] после непарных твёрдых согласных [[</a:t>
            </a:r>
            <a:r>
              <a:rPr lang="ru-RU" sz="2200" dirty="0" err="1" smtClean="0"/>
              <a:t>ш</a:t>
            </a:r>
            <a:r>
              <a:rPr lang="ru-RU" sz="2200" dirty="0" smtClean="0"/>
              <a:t>] и [ж], например «жёлтый» или «шёлк». Уже одно это показывало необходимость введения буквы «ё», с помощью которой можно было более чётко и ясно передать фонетическое многообразие и красоту русской речи.</a:t>
            </a: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66"/>
            <a:ext cx="18573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44016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solidFill>
                  <a:srgbClr val="FF0000"/>
                </a:solidFill>
              </a:rPr>
              <a:t>Е-мое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00B0F0"/>
                </a:solidFill>
              </a:rPr>
              <a:t>Стихотворение </a:t>
            </a:r>
            <a:r>
              <a:rPr lang="ru-RU" sz="2200" dirty="0" err="1" smtClean="0">
                <a:solidFill>
                  <a:srgbClr val="00B0F0"/>
                </a:solidFill>
              </a:rPr>
              <a:t>Вечеслава</a:t>
            </a:r>
            <a:r>
              <a:rPr lang="ru-RU" sz="2200" dirty="0" smtClean="0">
                <a:solidFill>
                  <a:srgbClr val="00B0F0"/>
                </a:solidFill>
              </a:rPr>
              <a:t> Воробьёва в защиту несправедливо отнятой у нас буквы Ё. Читать его следует вслух, причём если видите в слове букву Е, читайте её именно как Е, а не как Ё.</a:t>
            </a:r>
            <a:endParaRPr lang="ru-RU" sz="2200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857364"/>
            <a:ext cx="3657600" cy="433007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dirty="0" smtClean="0"/>
              <a:t>	</a:t>
            </a:r>
            <a:r>
              <a:rPr lang="ru-RU" sz="4900" i="1" dirty="0" smtClean="0"/>
              <a:t>Под снегом белая береза,</a:t>
            </a:r>
            <a:br>
              <a:rPr lang="ru-RU" sz="4900" i="1" dirty="0" smtClean="0"/>
            </a:br>
            <a:r>
              <a:rPr lang="ru-RU" sz="4900" i="1" dirty="0" smtClean="0"/>
              <a:t>и клен опавший над ручьем,</a:t>
            </a:r>
            <a:br>
              <a:rPr lang="ru-RU" sz="4900" i="1" dirty="0" smtClean="0"/>
            </a:br>
            <a:r>
              <a:rPr lang="ru-RU" sz="4900" i="1" dirty="0" smtClean="0"/>
              <a:t>и елка, как принцесса Греза,</a:t>
            </a:r>
            <a:br>
              <a:rPr lang="ru-RU" sz="4900" i="1" dirty="0" smtClean="0"/>
            </a:br>
            <a:r>
              <a:rPr lang="ru-RU" sz="4900" i="1" dirty="0" smtClean="0"/>
              <a:t>глядят в замерзший водоем. </a:t>
            </a:r>
            <a:br>
              <a:rPr lang="ru-RU" sz="4900" i="1" dirty="0" smtClean="0"/>
            </a:br>
            <a:r>
              <a:rPr lang="ru-RU" sz="4900" i="1" dirty="0" smtClean="0"/>
              <a:t/>
            </a:r>
            <a:br>
              <a:rPr lang="ru-RU" sz="4900" i="1" dirty="0" smtClean="0"/>
            </a:br>
            <a:r>
              <a:rPr lang="ru-RU" sz="4900" i="1" dirty="0" smtClean="0"/>
              <a:t>Пурга кружит, как пьяный ежик.</a:t>
            </a:r>
            <a:br>
              <a:rPr lang="ru-RU" sz="4900" i="1" dirty="0" smtClean="0"/>
            </a:br>
            <a:r>
              <a:rPr lang="ru-RU" sz="4900" i="1" dirty="0" smtClean="0"/>
              <a:t>Поземка под ноги метет.</a:t>
            </a:r>
            <a:br>
              <a:rPr lang="ru-RU" sz="4900" i="1" dirty="0" smtClean="0"/>
            </a:br>
            <a:r>
              <a:rPr lang="ru-RU" sz="4900" i="1" dirty="0" smtClean="0"/>
              <a:t>И от тоски зубовный скрежет</a:t>
            </a:r>
            <a:br>
              <a:rPr lang="ru-RU" sz="4900" i="1" dirty="0" smtClean="0"/>
            </a:br>
            <a:r>
              <a:rPr lang="ru-RU" sz="4900" i="1" dirty="0" smtClean="0"/>
              <a:t>над Волгой-матушкой плывет. </a:t>
            </a:r>
            <a:br>
              <a:rPr lang="ru-RU" sz="4900" i="1" dirty="0" smtClean="0"/>
            </a:br>
            <a:r>
              <a:rPr lang="ru-RU" sz="4900" i="1" dirty="0" smtClean="0"/>
              <a:t/>
            </a:r>
            <a:br>
              <a:rPr lang="ru-RU" sz="4900" i="1" dirty="0" smtClean="0"/>
            </a:br>
            <a:r>
              <a:rPr lang="ru-RU" sz="4900" i="1" dirty="0" smtClean="0"/>
              <a:t>Жулье жует свои жульены</a:t>
            </a:r>
            <a:br>
              <a:rPr lang="ru-RU" sz="4900" i="1" dirty="0" smtClean="0"/>
            </a:br>
            <a:r>
              <a:rPr lang="ru-RU" sz="4900" i="1" dirty="0" smtClean="0"/>
              <a:t>и пьет из рюмочек ликер.</a:t>
            </a:r>
            <a:br>
              <a:rPr lang="ru-RU" sz="4900" i="1" dirty="0" smtClean="0"/>
            </a:br>
            <a:r>
              <a:rPr lang="ru-RU" sz="4900" i="1" dirty="0" smtClean="0"/>
              <a:t>Нас пилят вечерами жены,</a:t>
            </a:r>
            <a:br>
              <a:rPr lang="ru-RU" sz="4900" i="1" dirty="0" smtClean="0"/>
            </a:br>
            <a:r>
              <a:rPr lang="ru-RU" sz="4900" i="1" dirty="0" smtClean="0"/>
              <a:t>Начальство тащит на ковер.</a:t>
            </a:r>
          </a:p>
          <a:p>
            <a:pPr>
              <a:buNone/>
            </a:pPr>
            <a:r>
              <a:rPr lang="ru-RU" sz="4900" i="1" dirty="0" smtClean="0"/>
              <a:t> </a:t>
            </a:r>
            <a:br>
              <a:rPr lang="ru-RU" sz="4900" i="1" dirty="0" smtClean="0"/>
            </a:br>
            <a:r>
              <a:rPr lang="ru-RU" sz="4900" i="1" dirty="0" smtClean="0"/>
              <a:t>Уж водка выела печенки.</a:t>
            </a:r>
            <a:br>
              <a:rPr lang="ru-RU" sz="4900" i="1" dirty="0" smtClean="0"/>
            </a:br>
            <a:r>
              <a:rPr lang="ru-RU" sz="4900" i="1" dirty="0" smtClean="0"/>
              <a:t>В карманах нет давно </a:t>
            </a:r>
            <a:r>
              <a:rPr lang="ru-RU" sz="4900" i="1" dirty="0" err="1" smtClean="0"/>
              <a:t>рублев</a:t>
            </a:r>
            <a:r>
              <a:rPr lang="ru-RU" sz="4900" i="1" dirty="0" smtClean="0"/>
              <a:t>.</a:t>
            </a:r>
            <a:br>
              <a:rPr lang="ru-RU" sz="4900" i="1" dirty="0" smtClean="0"/>
            </a:br>
            <a:r>
              <a:rPr lang="ru-RU" sz="4900" i="1" dirty="0" smtClean="0"/>
              <a:t>Но ерзают мечты, как пчелки,</a:t>
            </a:r>
            <a:br>
              <a:rPr lang="ru-RU" sz="4900" i="1" dirty="0" smtClean="0"/>
            </a:br>
            <a:r>
              <a:rPr lang="ru-RU" sz="4900" i="1" dirty="0" smtClean="0"/>
              <a:t>взлетают стайкой воробьев.</a:t>
            </a:r>
            <a:r>
              <a:rPr lang="ru-RU" sz="4900" dirty="0" smtClean="0"/>
              <a:t> </a:t>
            </a:r>
            <a:endParaRPr lang="ru-RU" sz="49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857364"/>
            <a:ext cx="3657600" cy="440151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000" dirty="0" smtClean="0"/>
              <a:t>	</a:t>
            </a:r>
            <a:r>
              <a:rPr lang="ru-RU" sz="4900" i="1" dirty="0" smtClean="0"/>
              <a:t>Стою я желтый, словно желудь.</a:t>
            </a:r>
            <a:br>
              <a:rPr lang="ru-RU" sz="4900" i="1" dirty="0" smtClean="0"/>
            </a:br>
            <a:r>
              <a:rPr lang="ru-RU" sz="4900" i="1" dirty="0" smtClean="0"/>
              <a:t>Нет, я не трус, не паникер,</a:t>
            </a:r>
            <a:br>
              <a:rPr lang="ru-RU" sz="4900" i="1" dirty="0" smtClean="0"/>
            </a:br>
            <a:r>
              <a:rPr lang="ru-RU" sz="4900" i="1" dirty="0" smtClean="0"/>
              <a:t>но не пойму, во что мне верить.</a:t>
            </a:r>
            <a:br>
              <a:rPr lang="ru-RU" sz="4900" i="1" dirty="0" smtClean="0"/>
            </a:br>
            <a:r>
              <a:rPr lang="ru-RU" sz="4900" i="1" dirty="0" smtClean="0"/>
              <a:t>Кто я - орел или </a:t>
            </a:r>
            <a:r>
              <a:rPr lang="ru-RU" sz="4900" i="1" dirty="0" err="1" smtClean="0"/>
              <a:t>осел</a:t>
            </a:r>
            <a:r>
              <a:rPr lang="ru-RU" sz="4900" i="1" dirty="0" smtClean="0"/>
              <a:t>?! </a:t>
            </a:r>
            <a:br>
              <a:rPr lang="ru-RU" sz="4900" i="1" dirty="0" smtClean="0"/>
            </a:br>
            <a:r>
              <a:rPr lang="ru-RU" sz="4900" i="1" dirty="0" smtClean="0"/>
              <a:t/>
            </a:r>
            <a:br>
              <a:rPr lang="ru-RU" sz="4900" i="1" dirty="0" smtClean="0"/>
            </a:br>
            <a:r>
              <a:rPr lang="ru-RU" sz="4900" i="1" dirty="0" smtClean="0"/>
              <a:t>Жизнь каждый день дает под ребра,</a:t>
            </a:r>
            <a:br>
              <a:rPr lang="ru-RU" sz="4900" i="1" dirty="0" smtClean="0"/>
            </a:br>
            <a:r>
              <a:rPr lang="ru-RU" sz="4900" i="1" dirty="0" smtClean="0"/>
              <a:t>как с носом сломанным боксер.</a:t>
            </a:r>
            <a:br>
              <a:rPr lang="ru-RU" sz="4900" i="1" dirty="0" smtClean="0"/>
            </a:br>
            <a:r>
              <a:rPr lang="ru-RU" sz="4900" i="1" dirty="0" smtClean="0"/>
              <a:t>Судьбой своей, как теща, щедрой,</a:t>
            </a:r>
            <a:br>
              <a:rPr lang="ru-RU" sz="4900" i="1" dirty="0" smtClean="0"/>
            </a:br>
            <a:r>
              <a:rPr lang="ru-RU" sz="4900" i="1" dirty="0" smtClean="0"/>
              <a:t>горжусь, позер и прожектер. </a:t>
            </a:r>
            <a:br>
              <a:rPr lang="ru-RU" sz="4900" i="1" dirty="0" smtClean="0"/>
            </a:br>
            <a:r>
              <a:rPr lang="ru-RU" sz="4900" i="1" dirty="0" smtClean="0"/>
              <a:t/>
            </a:r>
            <a:br>
              <a:rPr lang="ru-RU" sz="4900" i="1" dirty="0" smtClean="0"/>
            </a:br>
            <a:r>
              <a:rPr lang="ru-RU" sz="4900" i="1" dirty="0" smtClean="0"/>
              <a:t>Вот так живу я, день ли, век ли -</a:t>
            </a:r>
            <a:br>
              <a:rPr lang="ru-RU" sz="4900" i="1" dirty="0" smtClean="0"/>
            </a:br>
            <a:r>
              <a:rPr lang="ru-RU" sz="4900" i="1" dirty="0" smtClean="0"/>
              <a:t>и рифмоплет, и щелкопер.</a:t>
            </a:r>
            <a:br>
              <a:rPr lang="ru-RU" sz="4900" i="1" dirty="0" smtClean="0"/>
            </a:br>
            <a:r>
              <a:rPr lang="ru-RU" sz="4900" i="1" dirty="0" smtClean="0"/>
              <a:t>Я стыну, как селедка в свекле,</a:t>
            </a:r>
            <a:br>
              <a:rPr lang="ru-RU" sz="4900" i="1" dirty="0" smtClean="0"/>
            </a:br>
            <a:r>
              <a:rPr lang="ru-RU" sz="4900" i="1" dirty="0" smtClean="0"/>
              <a:t>но в сердце – пламенный костер! </a:t>
            </a:r>
            <a:br>
              <a:rPr lang="ru-RU" sz="4900" i="1" dirty="0" smtClean="0"/>
            </a:br>
            <a:r>
              <a:rPr lang="ru-RU" sz="4900" i="1" dirty="0" smtClean="0"/>
              <a:t/>
            </a:r>
            <a:br>
              <a:rPr lang="ru-RU" sz="4900" i="1" dirty="0" smtClean="0"/>
            </a:br>
            <a:r>
              <a:rPr lang="ru-RU" sz="4900" i="1" dirty="0" smtClean="0"/>
              <a:t>Как в бочке дегтя ложка меда,</a:t>
            </a:r>
            <a:br>
              <a:rPr lang="ru-RU" sz="4900" i="1" dirty="0" smtClean="0"/>
            </a:br>
            <a:r>
              <a:rPr lang="ru-RU" sz="4900" i="1" dirty="0" smtClean="0"/>
              <a:t>лежит удача – там, на дне.</a:t>
            </a:r>
            <a:br>
              <a:rPr lang="ru-RU" sz="4900" i="1" dirty="0" smtClean="0"/>
            </a:br>
            <a:r>
              <a:rPr lang="ru-RU" sz="4900" i="1" dirty="0" smtClean="0"/>
              <a:t>Но мы идем вразрез всем бедам.</a:t>
            </a:r>
            <a:br>
              <a:rPr lang="ru-RU" sz="4900" i="1" dirty="0" smtClean="0"/>
            </a:br>
            <a:r>
              <a:rPr lang="ru-RU" sz="4900" i="1" dirty="0" smtClean="0"/>
              <a:t>А как иначе, </a:t>
            </a:r>
            <a:r>
              <a:rPr lang="ru-RU" sz="4900" i="1" dirty="0" err="1" smtClean="0"/>
              <a:t>е-мое</a:t>
            </a:r>
            <a:r>
              <a:rPr lang="ru-RU" sz="4900" i="1" dirty="0" smtClean="0"/>
              <a:t>?! </a:t>
            </a:r>
            <a:br>
              <a:rPr lang="ru-RU" sz="4900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8363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/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Непроверяемые согласные (словарные слова)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Ё и О после шипящих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в корне: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Всегда ё: (сущ.) пчёлы, чёлка, чётки, жёлудь; (прил.) жёлтый, чёрный, чёткий, шёлковый; (глаг.) шёл.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7030A0"/>
                </a:solidFill>
              </a:rPr>
              <a:t>Слова-исключения:</a:t>
            </a:r>
            <a:r>
              <a:rPr lang="ru-RU" sz="2200" dirty="0" smtClean="0"/>
              <a:t> о шов, шорох, капюшон, крюшон, крыжовник, шоссе, шоколад, жокей, </a:t>
            </a:r>
            <a:r>
              <a:rPr lang="ru-RU" sz="2200" dirty="0" err="1" smtClean="0"/>
              <a:t>обжора</a:t>
            </a:r>
            <a:r>
              <a:rPr lang="ru-RU" sz="2200" dirty="0" smtClean="0"/>
              <a:t>, прожорлив, жонглёр, чопорный, трещотка, трущоба, шорты, шорник, шомпол, шовинизм, шок, </a:t>
            </a:r>
            <a:r>
              <a:rPr lang="ru-RU" sz="2200" dirty="0" err="1" smtClean="0"/>
              <a:t>шора</a:t>
            </a:r>
            <a:r>
              <a:rPr lang="ru-RU" sz="2200" dirty="0" smtClean="0"/>
              <a:t>, чащоба, чокнутый, чокаться, чох, чохом, жом, жор, жох, вечор, мажор, мажорный.</a:t>
            </a:r>
            <a:endParaRPr lang="ru-RU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290"/>
            <a:ext cx="1714512" cy="22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6932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70C0"/>
                </a:solidFill>
              </a:rPr>
              <a:t>После шипящих — ё: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Ч</a:t>
            </a:r>
            <a:r>
              <a:rPr lang="ru-RU" sz="2200" dirty="0" smtClean="0">
                <a:solidFill>
                  <a:srgbClr val="FF0000"/>
                </a:solidFill>
              </a:rPr>
              <a:t>ё</a:t>
            </a:r>
            <a:r>
              <a:rPr lang="ru-RU" sz="2200" dirty="0" smtClean="0"/>
              <a:t>рный, ж</a:t>
            </a:r>
            <a:r>
              <a:rPr lang="ru-RU" sz="2200" dirty="0" smtClean="0">
                <a:solidFill>
                  <a:srgbClr val="FF0000"/>
                </a:solidFill>
              </a:rPr>
              <a:t>ё</a:t>
            </a:r>
            <a:r>
              <a:rPr lang="ru-RU" sz="2200" dirty="0" smtClean="0"/>
              <a:t>лтый, ш</a:t>
            </a:r>
            <a:r>
              <a:rPr lang="ru-RU" sz="2200" dirty="0" smtClean="0">
                <a:solidFill>
                  <a:srgbClr val="FF0000"/>
                </a:solidFill>
              </a:rPr>
              <a:t>ё</a:t>
            </a:r>
            <a:r>
              <a:rPr lang="ru-RU" sz="2200" dirty="0" smtClean="0"/>
              <a:t>лк, ч</a:t>
            </a:r>
            <a:r>
              <a:rPr lang="ru-RU" sz="2200" dirty="0" smtClean="0">
                <a:solidFill>
                  <a:srgbClr val="FF0000"/>
                </a:solidFill>
              </a:rPr>
              <a:t>ё</a:t>
            </a:r>
            <a:r>
              <a:rPr lang="ru-RU" sz="2200" dirty="0" smtClean="0"/>
              <a:t>рточка …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В окончании: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Однако: (глаг.) стережёт, жжёт, печёт.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0070C0"/>
                </a:solidFill>
              </a:rPr>
              <a:t> В суффиксе:</a:t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b="1" dirty="0" smtClean="0">
                <a:solidFill>
                  <a:srgbClr val="0070C0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Слово-исключение: ещё.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</a:rPr>
              <a:t>Среди трудностей освоения русской орфографии:</a:t>
            </a:r>
            <a:br>
              <a:rPr lang="ru-RU" sz="2200" b="1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Написание о или ё после шипящих и </a:t>
            </a:r>
            <a:r>
              <a:rPr lang="ru-RU" sz="2200" dirty="0" err="1" smtClean="0">
                <a:solidFill>
                  <a:schemeClr val="tx1"/>
                </a:solidFill>
              </a:rPr>
              <a:t>ц</a:t>
            </a:r>
            <a:r>
              <a:rPr lang="ru-RU" sz="2200" dirty="0" smtClean="0">
                <a:solidFill>
                  <a:schemeClr val="tx1"/>
                </a:solidFill>
              </a:rPr>
              <a:t> непоследовательно: поджог (существительное) при поджёг (глагол), горшок при горшечник.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Ё-моё</a:t>
            </a:r>
            <a:r>
              <a:rPr lang="ru-RU" dirty="0" smtClean="0">
                <a:solidFill>
                  <a:srgbClr val="FF0000"/>
                </a:solidFill>
              </a:rPr>
              <a:t>... или Несчастная буква Ё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/>
              <a:t>То, что буква «Ё» постепенно проникает даже в церковно-славянские тексты, вселяет надежду на её возвращение и в обиходную русскую орфографию. Но и до возможного реванша сегодня существуют требования обязательного применения буквы «Ё». Так, согласно Правилам русской орфографии и пунктуации от 1956 года (пункт IV, параграф 10), эту букву, в частности, обязательно ставят «в букварях, школьных учебниках русского языка, учебниках орфоэпии и т.п., а также в словарях для указания места ударения и правильного произношения». </a:t>
            </a:r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0122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С сегодняшнего дня к этому списку можно смело добавлять газету «Вечерний Новосибирск»: на недавней </a:t>
            </a:r>
            <a:r>
              <a:rPr lang="ru-RU" sz="2200" dirty="0" err="1" smtClean="0"/>
              <a:t>планЁрке</a:t>
            </a:r>
            <a:r>
              <a:rPr lang="ru-RU" sz="2200" dirty="0" smtClean="0"/>
              <a:t> было принято решение об обязательном написании буквы «Ё». Правда, это решение пока касается только заголовочных текстов.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А вот будет ли буква «Ё» в авторских материалах, во многом зависит от желания набирающего текст протянуть руку в верхний левый угол компьютерной клавиатуры, где скромно приютилась падчерица русского алфавита. </a:t>
            </a:r>
            <a:br>
              <a:rPr lang="ru-RU" sz="2200" dirty="0" smtClean="0"/>
            </a:br>
            <a:r>
              <a:rPr lang="ru-RU" sz="2200" dirty="0" smtClean="0"/>
              <a:t>Начиная с 2003 года прошла акция по возвращению в русский язык буквы ё. </a:t>
            </a:r>
            <a:br>
              <a:rPr lang="ru-RU" sz="2200" dirty="0" smtClean="0"/>
            </a:br>
            <a:endParaRPr lang="ru-RU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2071702" cy="156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408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Corbel</vt:lpstr>
      <vt:lpstr>Gill Sans MT</vt:lpstr>
      <vt:lpstr>Verdana</vt:lpstr>
      <vt:lpstr>Wingdings 2</vt:lpstr>
      <vt:lpstr>Солнцестояние</vt:lpstr>
      <vt:lpstr>Судьба буквы Ё: о буквице бедной замолвите слово </vt:lpstr>
      <vt:lpstr>Рождённая и забытая Освещая историю буквы «Ё», некоторые исследователи утверждают, что изначальному отсутствию этой буквы в русском алфавите мы обязаны святым просветителям Кириллу и Мефодию. Дескать, именно они не ввели букву «Ё» в славянскую письменность, так как её не было в греческом алфавите. Другие утверждают, что русские в принципе не произносили звук «Ё», но в результате различных фонетических изменений в некоторых словах ударное «Е» стало звучать как «Ё». Тем не менее долгое время в письменном варианте этих слов по-прежнему ставилась буква «Е». Трудности стали возникать при составлении словарей для иностранцев. Как, например, растолковать заезжему люду, что в Новый год русские люди украшают помещение Ёлкой, а не Елкой? Кстати, со слова «ёлка» когда-то и началось внедрение новой буквы в русский язык.</vt:lpstr>
      <vt:lpstr>Потеря буквы «Ё» в русском правописании привела к искажению произношения некоторых слов. Так, например, слово «комбайнЕр» обычно произносят с буквой «Ё», ставя на ней ударение, хотя по правилам русского языка в этом слове стоит буква «Е» и ударение ставится над буквой «а». Нет букв «Ё» в словах «озлобленный», «расстеленный», «новорожденный», но в этих словах обычно произносится «Ё» и неправильно ставят ударение. А вот в слове «планЁр» буква «Ё» в произношении безнадёжно утеряна, часто теряют эту букву и в слове «свЁкла». Упорно не принимают ничем не провинившуюся букву и некоторые церковнослужители, хотя жизнь диктует своё.</vt:lpstr>
      <vt:lpstr>        Во-первых, «ё» обозначала гласный [о] под ударением после мягких согласных, как, например, в слове «нёс»; во-вторых, сочетание звуков [jо], как в слове «ёлка» (а этом случае Е.Р. Дашкова оказалась не права, говоря об одном звуке), и, наконец, иногда звук [о] после непарных твёрдых согласных [[ш] и [ж], например «жёлтый» или «шёлк». Уже одно это показывало необходимость введения буквы «ё», с помощью которой можно было более чётко и ясно передать фонетическое многообразие и красоту русской речи.</vt:lpstr>
      <vt:lpstr>Е-мое Стихотворение Вечеслава Воробьёва в защиту несправедливо отнятой у нас буквы Ё. Читать его следует вслух, причём если видите в слове букву Е, читайте её именно как Е, а не как Ё.</vt:lpstr>
      <vt:lpstr>      Непроверяемые согласные (словарные слова) Ё и О после шипящих в корне: Всегда ё: (сущ.) пчёлы, чёлка, чётки, жёлудь; (прил.) жёлтый, чёрный, чёткий, шёлковый; (глаг.) шёл.  Слова-исключения: о шов, шорох, капюшон, крюшон, крыжовник, шоссе, шоколад, жокей, обжора, прожорлив, жонглёр, чопорный, трещотка, трущоба, шорты, шорник, шомпол, шовинизм, шок, шора, чащоба, чокнутый, чокаться, чох, чохом, жом, жор, жох, вечор, мажор, мажорный.</vt:lpstr>
      <vt:lpstr>После шипящих — ё: Чёрный, жёлтый, шёлк, чёрточка …   В окончании: Однако: (глаг.) стережёт, жжёт, печёт.   В суффиксе:  Слово-исключение: ещё.   Среди трудностей освоения русской орфографии:  Написание о или ё после шипящих и ц непоследовательно: поджог (существительное) при поджёг (глагол), горшок при горшечник.</vt:lpstr>
      <vt:lpstr>Ё-моё... или Несчастная буква Ё</vt:lpstr>
      <vt:lpstr>С сегодняшнего дня к этому списку можно смело добавлять газету «Вечерний Новосибирск»: на недавней планЁрке было принято решение об обязательном написании буквы «Ё». Правда, это решение пока касается только заголовочных текстов.        А вот будет ли буква «Ё» в авторских материалах, во многом зависит от желания набирающего текст протянуть руку в верхний левый угол компьютерной клавиатуры, где скромно приютилась падчерица русского алфавита.  Начиная с 2003 года прошла акция по возвращению в русский язык буквы ё.  </vt:lpstr>
      <vt:lpstr>Через двести с небольшим лет жители Ульяновска решили поставить памятник букве, изобретённой их знаменитым земляком. Каких только памятников нет на свете: от распространённых «мужиков в пиджаке» до птиц и насекомых. Ставят эти памятники обычно в знак благодарности.</vt:lpstr>
      <vt:lpstr>установленный ими памятник букве «Ё» поможет вернуть в русскую орфографию эту незаслуженно обиженную букву, занимавшую когда-то почётное седьмое место в русском алфавите.      </vt:lpstr>
      <vt:lpstr>В заключение хочется призвать читателей осознать букву Е как неотъемлемую часть единого организма — русского алфавита, 33 единицы которого как бы олицетворены в сказочном образе 33 богатырей: «Все красавцы молодые,// Великаны удалые,// Все равны как на подбор».   Каждому из нас, русскоговорящих, посилен вклад в укоренение правильного звукового образа языка. А для начала — не сочтем за труд сделать маленькое усилие — будем использовать на письме седьмую букву русского алфавита —Ё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Судьба буквы Ё: о буквице бедной замолвите слово</dc:title>
  <dc:creator>SUPER</dc:creator>
  <cp:lastModifiedBy>Никита Кузнецов</cp:lastModifiedBy>
  <cp:revision>11</cp:revision>
  <dcterms:created xsi:type="dcterms:W3CDTF">2011-03-31T16:15:47Z</dcterms:created>
  <dcterms:modified xsi:type="dcterms:W3CDTF">2013-06-23T12:04:59Z</dcterms:modified>
</cp:coreProperties>
</file>