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541" r:id="rId2"/>
    <p:sldId id="542" r:id="rId3"/>
    <p:sldId id="543" r:id="rId4"/>
    <p:sldId id="544" r:id="rId5"/>
    <p:sldId id="545" r:id="rId6"/>
    <p:sldId id="547" r:id="rId7"/>
    <p:sldId id="548" r:id="rId8"/>
    <p:sldId id="507" r:id="rId9"/>
    <p:sldId id="549" r:id="rId10"/>
    <p:sldId id="550" r:id="rId11"/>
    <p:sldId id="551" r:id="rId12"/>
    <p:sldId id="527" r:id="rId13"/>
    <p:sldId id="554" r:id="rId14"/>
    <p:sldId id="555" r:id="rId15"/>
    <p:sldId id="52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A72D4"/>
    <a:srgbClr val="CC00CC"/>
    <a:srgbClr val="FD99B3"/>
    <a:srgbClr val="00A44A"/>
    <a:srgbClr val="00FFFF"/>
    <a:srgbClr val="F3650D"/>
    <a:srgbClr val="FFE94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54" autoAdjust="0"/>
    <p:restoredTop sz="92100" autoAdjust="0"/>
  </p:normalViewPr>
  <p:slideViewPr>
    <p:cSldViewPr>
      <p:cViewPr>
        <p:scale>
          <a:sx n="45" d="100"/>
          <a:sy n="45" d="100"/>
        </p:scale>
        <p:origin x="-384" y="-1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20.12.2012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97976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://avtatuzova.ru/" TargetMode="Externa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microsoft.com/office/2007/relationships/hdphoto" Target="../media/hdphoto2.wdp"/><Relationship Id="rId9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60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857232"/>
            <a:ext cx="8786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«Обратные задачи»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072066" y="1659379"/>
            <a:ext cx="37862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начальных классов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890" y="1327038"/>
            <a:ext cx="4865176" cy="288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961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2411760" y="1124744"/>
            <a:ext cx="3326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Из них –3 мака.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55407" y="5514161"/>
            <a:ext cx="4536504" cy="618455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5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3131840" y="3022009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23528" y="2554981"/>
            <a:ext cx="4143582" cy="376234"/>
            <a:chOff x="436576" y="2266948"/>
            <a:chExt cx="5143536" cy="467029"/>
          </a:xfrm>
        </p:grpSpPr>
        <p:cxnSp>
          <p:nvCxnSpPr>
            <p:cNvPr id="62" name="Прямая соединительная линия 61"/>
            <p:cNvCxnSpPr/>
            <p:nvPr/>
          </p:nvCxnSpPr>
          <p:spPr>
            <a:xfrm>
              <a:off x="436576" y="2624138"/>
              <a:ext cx="5143536" cy="1588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rot="5400000">
              <a:off x="2794427" y="2590704"/>
              <a:ext cx="285752" cy="7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Правая круглая скобка 76"/>
            <p:cNvSpPr/>
            <p:nvPr/>
          </p:nvSpPr>
          <p:spPr>
            <a:xfrm rot="16200000">
              <a:off x="2901187" y="-197663"/>
              <a:ext cx="214314" cy="5143536"/>
            </a:xfrm>
            <a:prstGeom prst="righ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400"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2650013" y="1988840"/>
            <a:ext cx="357190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   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6" name="Прямоугольник 325"/>
          <p:cNvSpPr/>
          <p:nvPr/>
        </p:nvSpPr>
        <p:spPr>
          <a:xfrm>
            <a:off x="1292691" y="3022009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27" name="Прямоугольник 326"/>
          <p:cNvSpPr/>
          <p:nvPr/>
        </p:nvSpPr>
        <p:spPr>
          <a:xfrm>
            <a:off x="-36512" y="1095127"/>
            <a:ext cx="28530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У Кати 7 цветков.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8" name="Прямоугольник 327"/>
          <p:cNvSpPr/>
          <p:nvPr/>
        </p:nvSpPr>
        <p:spPr>
          <a:xfrm>
            <a:off x="4932040" y="1095127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у Кати ромашек?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142669" y="2031231"/>
            <a:ext cx="609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6100" y="548680"/>
            <a:ext cx="5316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 задачи Пети и Лены.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488363" y="3022009"/>
            <a:ext cx="609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691680" y="3039343"/>
            <a:ext cx="609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15074" y="3286124"/>
            <a:ext cx="264320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Вопрос  задачи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15074" y="2643182"/>
            <a:ext cx="264320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Условие задачи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37525" y="5085184"/>
            <a:ext cx="264320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Ответ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15074" y="3857628"/>
            <a:ext cx="264320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Схема</a:t>
            </a:r>
            <a:endParaRPr lang="ru-RU" sz="2400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15074" y="4429132"/>
            <a:ext cx="264320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58083" y="1124743"/>
            <a:ext cx="873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маки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23912" y="1095127"/>
            <a:ext cx="14638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ромашки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5407" y="3495081"/>
            <a:ext cx="2446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3 = 4 (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3" y="4088460"/>
            <a:ext cx="2990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4 ромашки.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807890" y="4954567"/>
            <a:ext cx="1180376" cy="962383"/>
            <a:chOff x="807890" y="4954567"/>
            <a:chExt cx="1180376" cy="962383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890" y="4954567"/>
              <a:ext cx="451659" cy="96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9352" y="4954567"/>
              <a:ext cx="451659" cy="96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607" y="4954567"/>
              <a:ext cx="451659" cy="96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5" name="Группа 14"/>
          <p:cNvGrpSpPr/>
          <p:nvPr/>
        </p:nvGrpSpPr>
        <p:grpSpPr>
          <a:xfrm>
            <a:off x="2232737" y="5015148"/>
            <a:ext cx="2378390" cy="901802"/>
            <a:chOff x="2232737" y="5015148"/>
            <a:chExt cx="2378390" cy="901802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colorTemperature colorTemp="59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2737" y="5015148"/>
              <a:ext cx="613193" cy="9018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2" name="Picture 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4029" y="5015148"/>
              <a:ext cx="613193" cy="9018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3" name="Picture 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7934" y="5015148"/>
              <a:ext cx="613193" cy="9018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4" name="Picture 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7958" y="5015148"/>
              <a:ext cx="613193" cy="9018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" name="Прямоугольник 2"/>
          <p:cNvSpPr/>
          <p:nvPr/>
        </p:nvSpPr>
        <p:spPr>
          <a:xfrm>
            <a:off x="1592214" y="1995808"/>
            <a:ext cx="947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всего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4597" y="108835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79912" y="112474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266" y="55077"/>
            <a:ext cx="77140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60. Обратные задачи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543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0.16962 0.1291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72" y="6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185 L -0.36163 0.19561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90" y="9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-0.26771 0.2833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85" y="1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6296E-6 L -0.50834 0.19861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" y="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13" grpId="0" animBg="1"/>
      <p:bldP spid="76" grpId="0" animBg="1"/>
      <p:bldP spid="327" grpId="0"/>
      <p:bldP spid="328" grpId="0"/>
      <p:bldP spid="35" grpId="0" animBg="1"/>
      <p:bldP spid="37" grpId="0" animBg="1"/>
      <p:bldP spid="41" grpId="0" animBg="1"/>
      <p:bldP spid="42" grpId="0" animBg="1"/>
      <p:bldP spid="43" grpId="0" animBg="1"/>
      <p:bldP spid="6" grpId="1"/>
      <p:bldP spid="6" grpId="2"/>
      <p:bldP spid="8" grpId="0"/>
      <p:bldP spid="8" grpId="1"/>
      <p:bldP spid="10" grpId="0"/>
      <p:bldP spid="12" grpId="0"/>
      <p:bldP spid="3" grpId="0"/>
      <p:bldP spid="4" grpId="0"/>
      <p:bldP spid="4" grpId="1"/>
      <p:bldP spid="14" grpId="0"/>
      <p:bldP spid="1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352" y="476672"/>
            <a:ext cx="8923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тексты и схемы задач Пети и Лены с задачей Кати.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179512" y="5131271"/>
            <a:ext cx="4536504" cy="1178049"/>
            <a:chOff x="179512" y="5131271"/>
            <a:chExt cx="4536504" cy="1178049"/>
          </a:xfrm>
        </p:grpSpPr>
        <p:sp>
          <p:nvSpPr>
            <p:cNvPr id="13" name="Овал 12"/>
            <p:cNvSpPr/>
            <p:nvPr/>
          </p:nvSpPr>
          <p:spPr>
            <a:xfrm>
              <a:off x="179512" y="5690865"/>
              <a:ext cx="4536504" cy="618455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00B050"/>
              </a:solidFill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431995" y="5131271"/>
              <a:ext cx="1180376" cy="962383"/>
              <a:chOff x="807890" y="4954567"/>
              <a:chExt cx="1180376" cy="962383"/>
            </a:xfrm>
          </p:grpSpPr>
          <p:pic>
            <p:nvPicPr>
              <p:cNvPr id="2051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saturation sat="4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7890" y="4954567"/>
                <a:ext cx="451659" cy="9623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9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saturation sat="4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79352" y="4954567"/>
                <a:ext cx="451659" cy="9623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0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saturation sat="4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36607" y="4954567"/>
                <a:ext cx="451659" cy="9623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5" name="Группа 14"/>
            <p:cNvGrpSpPr/>
            <p:nvPr/>
          </p:nvGrpSpPr>
          <p:grpSpPr>
            <a:xfrm>
              <a:off x="1856842" y="5191852"/>
              <a:ext cx="2378390" cy="901802"/>
              <a:chOff x="2232737" y="5015148"/>
              <a:chExt cx="2378390" cy="901802"/>
            </a:xfrm>
          </p:grpSpPr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BEBA8EAE-BF5A-486C-A8C5-ECC9F3942E4B}">
                    <a14:imgProps xmlns:a14="http://schemas.microsoft.com/office/drawing/2010/main" xmlns="">
                      <a14:imgLayer r:embed="rId6">
                        <a14:imgEffect>
                          <a14:colorTemperature colorTemp="59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32737" y="5015148"/>
                <a:ext cx="613193" cy="9018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2" name="Picture 2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94029" y="5015148"/>
                <a:ext cx="613193" cy="9018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3" name="Picture 2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97934" y="5015148"/>
                <a:ext cx="613193" cy="9018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4" name="Picture 2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97958" y="5015148"/>
                <a:ext cx="613193" cy="9018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7" name="Группа 6"/>
          <p:cNvGrpSpPr/>
          <p:nvPr/>
        </p:nvGrpSpPr>
        <p:grpSpPr>
          <a:xfrm>
            <a:off x="-36512" y="3122340"/>
            <a:ext cx="9073008" cy="491282"/>
            <a:chOff x="-36512" y="1095127"/>
            <a:chExt cx="9073008" cy="491282"/>
          </a:xfrm>
        </p:grpSpPr>
        <p:sp>
          <p:nvSpPr>
            <p:cNvPr id="38" name="Прямоугольник 37"/>
            <p:cNvSpPr/>
            <p:nvPr/>
          </p:nvSpPr>
          <p:spPr>
            <a:xfrm>
              <a:off x="2411760" y="1124744"/>
              <a:ext cx="332663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 Из них –3 мака.</a:t>
              </a:r>
              <a:endPara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" name="Прямоугольник 326"/>
            <p:cNvSpPr/>
            <p:nvPr/>
          </p:nvSpPr>
          <p:spPr>
            <a:xfrm>
              <a:off x="-36512" y="1095127"/>
              <a:ext cx="285307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 У Кати 7 цветков.</a:t>
              </a:r>
              <a:endPara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8" name="Прямоугольник 327"/>
            <p:cNvSpPr/>
            <p:nvPr/>
          </p:nvSpPr>
          <p:spPr>
            <a:xfrm>
              <a:off x="4932040" y="1123703"/>
              <a:ext cx="410445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Сколько у Кати ромашек?</a:t>
              </a:r>
              <a:endPara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-86816" y="2672902"/>
            <a:ext cx="9145016" cy="461665"/>
            <a:chOff x="-36512" y="1167135"/>
            <a:chExt cx="9145016" cy="461665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2411760" y="1167135"/>
              <a:ext cx="332663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A44A"/>
                  </a:solidFill>
                  <a:latin typeface="Arial" pitchFamily="34" charset="0"/>
                  <a:cs typeface="Arial" pitchFamily="34" charset="0"/>
                </a:rPr>
                <a:t>  Из них – 4 ромашки.</a:t>
              </a:r>
              <a:endParaRPr lang="ru-RU" sz="2400" dirty="0">
                <a:solidFill>
                  <a:srgbClr val="00A44A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-36512" y="1167135"/>
              <a:ext cx="285307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A44A"/>
                  </a:solidFill>
                  <a:latin typeface="Arial" pitchFamily="34" charset="0"/>
                  <a:cs typeface="Arial" pitchFamily="34" charset="0"/>
                </a:rPr>
                <a:t>  У Кати 7 цветков.</a:t>
              </a:r>
              <a:endParaRPr lang="ru-RU" sz="2400" dirty="0">
                <a:solidFill>
                  <a:srgbClr val="00A44A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5436096" y="1167135"/>
              <a:ext cx="367240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A44A"/>
                  </a:solidFill>
                  <a:latin typeface="Arial" pitchFamily="34" charset="0"/>
                  <a:cs typeface="Arial" pitchFamily="34" charset="0"/>
                </a:rPr>
                <a:t>Сколько у Кати маков?</a:t>
              </a:r>
              <a:endParaRPr lang="ru-RU" sz="2400" dirty="0">
                <a:solidFill>
                  <a:srgbClr val="00A44A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-36512" y="836713"/>
            <a:ext cx="8932960" cy="491282"/>
            <a:chOff x="247552" y="1095127"/>
            <a:chExt cx="8932960" cy="491282"/>
          </a:xfrm>
        </p:grpSpPr>
        <p:sp>
          <p:nvSpPr>
            <p:cNvPr id="55" name="Прямоугольник 54"/>
            <p:cNvSpPr/>
            <p:nvPr/>
          </p:nvSpPr>
          <p:spPr>
            <a:xfrm>
              <a:off x="247552" y="1095127"/>
              <a:ext cx="436357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 У Кати 3 мака и 4 ромашки.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4560422" y="1124744"/>
              <a:ext cx="462009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Сколько всего у Кати цветов?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865" y="3699463"/>
            <a:ext cx="3650575" cy="143180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728" y="1291479"/>
            <a:ext cx="3485683" cy="136713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667530" y="5191852"/>
            <a:ext cx="429613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A44A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Это – обратные задачи к задаче Кати.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34352" y="2708920"/>
            <a:ext cx="8829313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81539" y="3654532"/>
            <a:ext cx="3950901" cy="15496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26266" y="55077"/>
            <a:ext cx="77140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60. Обратные задачи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49095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843" y="548680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задачу Вовы. Помоги ему выбрать к ней схему.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157843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У Лены было 4 шарика. Три шарика лопнули. Сколько шариков осталось?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42047"/>
            <a:ext cx="2835639" cy="1650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8527" y="3842047"/>
            <a:ext cx="2829474" cy="1650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39705" y="3842047"/>
            <a:ext cx="2835639" cy="1675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118843" y="3842047"/>
            <a:ext cx="8845645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266" y="55077"/>
            <a:ext cx="77140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60. Обратные задачи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5385990"/>
            <a:ext cx="87502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085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12581E-6 L 0.23872 -0.3089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27" y="-15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9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92695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Сравни, если это возможно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44016" y="4653136"/>
            <a:ext cx="8964488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Нашивка 27"/>
          <p:cNvSpPr/>
          <p:nvPr/>
        </p:nvSpPr>
        <p:spPr>
          <a:xfrm>
            <a:off x="676184" y="5661248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Нашивка 28"/>
          <p:cNvSpPr/>
          <p:nvPr/>
        </p:nvSpPr>
        <p:spPr>
          <a:xfrm>
            <a:off x="676184" y="5661248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Нашивка 29"/>
          <p:cNvSpPr/>
          <p:nvPr/>
        </p:nvSpPr>
        <p:spPr>
          <a:xfrm>
            <a:off x="676184" y="5661248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Нашивка 30"/>
          <p:cNvSpPr/>
          <p:nvPr/>
        </p:nvSpPr>
        <p:spPr>
          <a:xfrm>
            <a:off x="684165" y="5661248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Нашивка 31"/>
          <p:cNvSpPr/>
          <p:nvPr/>
        </p:nvSpPr>
        <p:spPr>
          <a:xfrm rot="10800000">
            <a:off x="1697778" y="5663965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Нашивка 32"/>
          <p:cNvSpPr/>
          <p:nvPr/>
        </p:nvSpPr>
        <p:spPr>
          <a:xfrm rot="10800000">
            <a:off x="1697778" y="5663965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Нашивка 33"/>
          <p:cNvSpPr/>
          <p:nvPr/>
        </p:nvSpPr>
        <p:spPr>
          <a:xfrm rot="10800000">
            <a:off x="1711361" y="5663965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Нашивка 34"/>
          <p:cNvSpPr/>
          <p:nvPr/>
        </p:nvSpPr>
        <p:spPr>
          <a:xfrm rot="10800000">
            <a:off x="1705106" y="5673398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Равно 35"/>
          <p:cNvSpPr/>
          <p:nvPr/>
        </p:nvSpPr>
        <p:spPr>
          <a:xfrm>
            <a:off x="1081254" y="5751264"/>
            <a:ext cx="599955" cy="296541"/>
          </a:xfrm>
          <a:prstGeom prst="mathEqual">
            <a:avLst/>
          </a:prstGeom>
          <a:solidFill>
            <a:srgbClr val="FF000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Равно 36"/>
          <p:cNvSpPr/>
          <p:nvPr/>
        </p:nvSpPr>
        <p:spPr>
          <a:xfrm>
            <a:off x="1081254" y="5751264"/>
            <a:ext cx="599955" cy="296541"/>
          </a:xfrm>
          <a:prstGeom prst="mathEqual">
            <a:avLst/>
          </a:prstGeom>
          <a:solidFill>
            <a:srgbClr val="FF000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Равно 37"/>
          <p:cNvSpPr/>
          <p:nvPr/>
        </p:nvSpPr>
        <p:spPr>
          <a:xfrm>
            <a:off x="1081254" y="5751264"/>
            <a:ext cx="599955" cy="296541"/>
          </a:xfrm>
          <a:prstGeom prst="mathEqual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79512" y="5589240"/>
            <a:ext cx="878497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19"/>
          <p:cNvGrpSpPr/>
          <p:nvPr/>
        </p:nvGrpSpPr>
        <p:grpSpPr>
          <a:xfrm>
            <a:off x="179512" y="1532082"/>
            <a:ext cx="8015714" cy="2256958"/>
            <a:chOff x="179512" y="1532082"/>
            <a:chExt cx="8015714" cy="2256958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6012160" y="2347874"/>
              <a:ext cx="526106" cy="58477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3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а</a:t>
              </a:r>
              <a:r>
                <a:rPr lang="ru-RU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dirty="0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619672" y="3188266"/>
              <a:ext cx="526106" cy="58477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3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а</a:t>
              </a:r>
              <a:r>
                <a:rPr lang="ru-RU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547664" y="2347874"/>
              <a:ext cx="526106" cy="58477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3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а</a:t>
              </a:r>
              <a:r>
                <a:rPr lang="ru-RU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547664" y="1532082"/>
              <a:ext cx="526106" cy="58477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3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а</a:t>
              </a:r>
              <a:r>
                <a:rPr lang="ru-RU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79512" y="1555786"/>
              <a:ext cx="15841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а  +  </a:t>
              </a:r>
              <a:r>
                <a:rPr lang="en-US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k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123728" y="1555786"/>
              <a:ext cx="15841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k</a:t>
              </a:r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а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79512" y="2347874"/>
              <a:ext cx="15841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а  </a:t>
              </a:r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  <a:sym typeface="Symbol"/>
                </a:rPr>
                <a:t></a:t>
              </a:r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666834" y="1555786"/>
              <a:ext cx="15841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а  +  4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611050" y="1555786"/>
              <a:ext cx="15841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  +  а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6034986" y="1555786"/>
              <a:ext cx="526106" cy="58477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3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а</a:t>
              </a:r>
              <a:r>
                <a:rPr lang="ru-RU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644008" y="2347874"/>
              <a:ext cx="15841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а  +  9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588224" y="2347874"/>
              <a:ext cx="15841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9  -  а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123728" y="2339936"/>
              <a:ext cx="15841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а  </a:t>
              </a:r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  <a:sym typeface="Symbol"/>
                </a:rPr>
                <a:t></a:t>
              </a:r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125663" y="3188266"/>
              <a:ext cx="4940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k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195736" y="3188266"/>
              <a:ext cx="15841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+  а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716016" y="3179555"/>
              <a:ext cx="15841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 </a:t>
              </a:r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+  </a:t>
              </a:r>
              <a:r>
                <a:rPr lang="ru-RU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а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675998" y="3204265"/>
              <a:ext cx="6831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а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6084168" y="3148023"/>
              <a:ext cx="526106" cy="58477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3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а</a:t>
              </a:r>
              <a:r>
                <a:rPr lang="ru-RU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500298" y="5674041"/>
            <a:ext cx="2700000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Нельзя сравнить!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Равно 54"/>
          <p:cNvSpPr/>
          <p:nvPr/>
        </p:nvSpPr>
        <p:spPr>
          <a:xfrm>
            <a:off x="1084084" y="5755844"/>
            <a:ext cx="599955" cy="296541"/>
          </a:xfrm>
          <a:prstGeom prst="mathEqual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500298" y="5674041"/>
            <a:ext cx="2700000" cy="46960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Нельзя сравнить!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Нашивка 56"/>
          <p:cNvSpPr/>
          <p:nvPr/>
        </p:nvSpPr>
        <p:spPr>
          <a:xfrm>
            <a:off x="710437" y="5677014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500298" y="5674041"/>
            <a:ext cx="2700000" cy="46960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Нельзя сравнить!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6266" y="55077"/>
            <a:ext cx="77140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60. Обратные задачи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83090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Прямоугольник 47"/>
          <p:cNvSpPr/>
          <p:nvPr/>
        </p:nvSpPr>
        <p:spPr>
          <a:xfrm>
            <a:off x="6012160" y="2347874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1619672" y="3188266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2347874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532082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692695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Сравни, если это возможно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Нашивка 27"/>
          <p:cNvSpPr/>
          <p:nvPr/>
        </p:nvSpPr>
        <p:spPr>
          <a:xfrm>
            <a:off x="676184" y="5661248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Нашивка 28"/>
          <p:cNvSpPr/>
          <p:nvPr/>
        </p:nvSpPr>
        <p:spPr>
          <a:xfrm>
            <a:off x="676184" y="5661248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Нашивка 29"/>
          <p:cNvSpPr/>
          <p:nvPr/>
        </p:nvSpPr>
        <p:spPr>
          <a:xfrm>
            <a:off x="676184" y="5661248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Нашивка 30"/>
          <p:cNvSpPr/>
          <p:nvPr/>
        </p:nvSpPr>
        <p:spPr>
          <a:xfrm>
            <a:off x="684165" y="5661248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Нашивка 31"/>
          <p:cNvSpPr/>
          <p:nvPr/>
        </p:nvSpPr>
        <p:spPr>
          <a:xfrm rot="10800000">
            <a:off x="1697778" y="5663965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Нашивка 32"/>
          <p:cNvSpPr/>
          <p:nvPr/>
        </p:nvSpPr>
        <p:spPr>
          <a:xfrm rot="10800000">
            <a:off x="1697778" y="5663965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Нашивка 33"/>
          <p:cNvSpPr/>
          <p:nvPr/>
        </p:nvSpPr>
        <p:spPr>
          <a:xfrm rot="10800000">
            <a:off x="1711361" y="5663965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Нашивка 34"/>
          <p:cNvSpPr/>
          <p:nvPr/>
        </p:nvSpPr>
        <p:spPr>
          <a:xfrm rot="10800000">
            <a:off x="1705106" y="5673398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Равно 35"/>
          <p:cNvSpPr/>
          <p:nvPr/>
        </p:nvSpPr>
        <p:spPr>
          <a:xfrm>
            <a:off x="1081254" y="5751264"/>
            <a:ext cx="599955" cy="296541"/>
          </a:xfrm>
          <a:prstGeom prst="mathEqual">
            <a:avLst/>
          </a:prstGeom>
          <a:solidFill>
            <a:srgbClr val="FF000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Равно 36"/>
          <p:cNvSpPr/>
          <p:nvPr/>
        </p:nvSpPr>
        <p:spPr>
          <a:xfrm>
            <a:off x="1081254" y="5751264"/>
            <a:ext cx="599955" cy="296541"/>
          </a:xfrm>
          <a:prstGeom prst="mathEqual">
            <a:avLst/>
          </a:prstGeom>
          <a:solidFill>
            <a:srgbClr val="FF000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Равно 37"/>
          <p:cNvSpPr/>
          <p:nvPr/>
        </p:nvSpPr>
        <p:spPr>
          <a:xfrm>
            <a:off x="1081254" y="5751264"/>
            <a:ext cx="599955" cy="296541"/>
          </a:xfrm>
          <a:prstGeom prst="mathEqual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79512" y="5589240"/>
            <a:ext cx="878497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9512" y="155578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 +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155578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а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2347874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66834" y="155578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 +  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611050" y="155578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 +  а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034986" y="1555786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4644008" y="2347874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 +  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588224" y="2347874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 -  а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23728" y="233993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25663" y="3188266"/>
            <a:ext cx="494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95736" y="318826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 а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16016" y="3179555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 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675998" y="3204265"/>
            <a:ext cx="683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084168" y="3148023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55" name="Равно 54"/>
          <p:cNvSpPr/>
          <p:nvPr/>
        </p:nvSpPr>
        <p:spPr>
          <a:xfrm>
            <a:off x="1084084" y="5755844"/>
            <a:ext cx="599955" cy="296541"/>
          </a:xfrm>
          <a:prstGeom prst="mathEqual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317059" y="5767709"/>
            <a:ext cx="2700000" cy="469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Нельзя сравнить!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Нашивка 56"/>
          <p:cNvSpPr/>
          <p:nvPr/>
        </p:nvSpPr>
        <p:spPr>
          <a:xfrm>
            <a:off x="710437" y="5677014"/>
            <a:ext cx="327248" cy="474465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317059" y="5767709"/>
            <a:ext cx="2700000" cy="469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Нельзя сравнить!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88745" y="4365104"/>
            <a:ext cx="2075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6266" y="55077"/>
            <a:ext cx="77140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60. Обратные задачи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63037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0.04184 -0.591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-29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6 L 0.10885 -0.475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34" y="-2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6296E-6 L -0.55278 -0.3807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39" y="-1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7 L 0.53767 -0.5814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75" y="-29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022E-16 L -0.05989 -0.5009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3" y="-2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48148E-6 L 0.60122 -0.3622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52" y="-1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6" grpId="0" animBg="1"/>
      <p:bldP spid="55" grpId="0" animBg="1"/>
      <p:bldP spid="56" grpId="1"/>
      <p:bldP spid="57" grpId="0" animBg="1"/>
      <p:bldP spid="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323528" y="1772816"/>
            <a:ext cx="2111466" cy="1682166"/>
            <a:chOff x="323528" y="1772816"/>
            <a:chExt cx="2111466" cy="1682166"/>
          </a:xfrm>
        </p:grpSpPr>
        <p:sp>
          <p:nvSpPr>
            <p:cNvPr id="73" name="TextBox 72"/>
            <p:cNvSpPr txBox="1"/>
            <p:nvPr/>
          </p:nvSpPr>
          <p:spPr>
            <a:xfrm>
              <a:off x="1080042" y="1772816"/>
              <a:ext cx="357190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 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1754983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323528" y="2348880"/>
              <a:ext cx="2111466" cy="556008"/>
              <a:chOff x="436576" y="3275060"/>
              <a:chExt cx="5143536" cy="443135"/>
            </a:xfrm>
          </p:grpSpPr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436576" y="3632250"/>
                <a:ext cx="5143536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flipH="1">
                <a:off x="2279446" y="3575321"/>
                <a:ext cx="1167" cy="1428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Правая круглая скобка 76"/>
              <p:cNvSpPr/>
              <p:nvPr/>
            </p:nvSpPr>
            <p:spPr>
              <a:xfrm rot="16200000">
                <a:off x="2901187" y="810449"/>
                <a:ext cx="214314" cy="5143536"/>
              </a:xfrm>
              <a:prstGeom prst="rightBracket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800"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26" name="Прямоугольник 325"/>
            <p:cNvSpPr/>
            <p:nvPr/>
          </p:nvSpPr>
          <p:spPr>
            <a:xfrm>
              <a:off x="467266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55241" y="548680"/>
            <a:ext cx="9025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выражения можно записать к каждой схеме?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6266" y="55077"/>
            <a:ext cx="77140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60. Обратные задачи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74" name="Группа 73"/>
          <p:cNvGrpSpPr/>
          <p:nvPr/>
        </p:nvGrpSpPr>
        <p:grpSpPr>
          <a:xfrm>
            <a:off x="3300243" y="2348880"/>
            <a:ext cx="2111466" cy="556008"/>
            <a:chOff x="436576" y="3275060"/>
            <a:chExt cx="5143536" cy="443135"/>
          </a:xfrm>
        </p:grpSpPr>
        <p:cxnSp>
          <p:nvCxnSpPr>
            <p:cNvPr id="75" name="Прямая соединительная линия 74"/>
            <p:cNvCxnSpPr/>
            <p:nvPr/>
          </p:nvCxnSpPr>
          <p:spPr>
            <a:xfrm>
              <a:off x="436576" y="3632250"/>
              <a:ext cx="5143536" cy="1588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 flipH="1">
              <a:off x="2279446" y="3575321"/>
              <a:ext cx="1167" cy="14287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Правая круглая скобка 79"/>
            <p:cNvSpPr/>
            <p:nvPr/>
          </p:nvSpPr>
          <p:spPr>
            <a:xfrm rot="16200000">
              <a:off x="2901187" y="810449"/>
              <a:ext cx="214314" cy="5143536"/>
            </a:xfrm>
            <a:prstGeom prst="rightBracket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800"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6276958" y="2348880"/>
            <a:ext cx="2111466" cy="556008"/>
            <a:chOff x="436576" y="3275060"/>
            <a:chExt cx="5143536" cy="443135"/>
          </a:xfrm>
        </p:grpSpPr>
        <p:cxnSp>
          <p:nvCxnSpPr>
            <p:cNvPr id="82" name="Прямая соединительная линия 81"/>
            <p:cNvCxnSpPr/>
            <p:nvPr/>
          </p:nvCxnSpPr>
          <p:spPr>
            <a:xfrm>
              <a:off x="436576" y="3632250"/>
              <a:ext cx="5143536" cy="1588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 flipH="1">
              <a:off x="2279446" y="3575321"/>
              <a:ext cx="1167" cy="14287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Правая круглая скобка 83"/>
            <p:cNvSpPr/>
            <p:nvPr/>
          </p:nvSpPr>
          <p:spPr>
            <a:xfrm rot="16200000">
              <a:off x="2901187" y="810449"/>
              <a:ext cx="214314" cy="5143536"/>
            </a:xfrm>
            <a:prstGeom prst="rightBracket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800"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4032647" y="1772816"/>
            <a:ext cx="66117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4707589" y="2931762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3419872" y="2931762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7774662" y="2931762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6486945" y="2931762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079181" y="1772816"/>
            <a:ext cx="66117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68098" y="4615636"/>
            <a:ext cx="103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871544" y="4633972"/>
            <a:ext cx="1287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12320" y="4624804"/>
            <a:ext cx="1293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55241" y="4365104"/>
            <a:ext cx="8823053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Прямоугольник 104"/>
          <p:cNvSpPr/>
          <p:nvPr/>
        </p:nvSpPr>
        <p:spPr>
          <a:xfrm>
            <a:off x="179512" y="5385990"/>
            <a:ext cx="87502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982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9.82659E-7 L -0.33385 -0.1690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01" y="-84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</p:childTnLst>
        </p:cTn>
      </p:par>
    </p:tnLst>
    <p:bldLst>
      <p:bldP spid="9" grpId="0"/>
      <p:bldP spid="92" grpId="0"/>
      <p:bldP spid="93" grpId="0"/>
      <p:bldP spid="1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323528" y="1772816"/>
            <a:ext cx="2111466" cy="1682166"/>
            <a:chOff x="323528" y="1772816"/>
            <a:chExt cx="2111466" cy="1682166"/>
          </a:xfrm>
        </p:grpSpPr>
        <p:sp>
          <p:nvSpPr>
            <p:cNvPr id="73" name="TextBox 72"/>
            <p:cNvSpPr txBox="1"/>
            <p:nvPr/>
          </p:nvSpPr>
          <p:spPr>
            <a:xfrm>
              <a:off x="1080042" y="1772816"/>
              <a:ext cx="357190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 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1754983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323528" y="2348880"/>
              <a:ext cx="2111466" cy="556008"/>
              <a:chOff x="436576" y="3275060"/>
              <a:chExt cx="5143536" cy="443135"/>
            </a:xfrm>
          </p:grpSpPr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436576" y="3632250"/>
                <a:ext cx="5143536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flipH="1">
                <a:off x="2279446" y="3575321"/>
                <a:ext cx="1167" cy="1428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Правая круглая скобка 76"/>
              <p:cNvSpPr/>
              <p:nvPr/>
            </p:nvSpPr>
            <p:spPr>
              <a:xfrm rot="16200000">
                <a:off x="2901187" y="810449"/>
                <a:ext cx="214314" cy="5143536"/>
              </a:xfrm>
              <a:prstGeom prst="rightBracket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800"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26" name="Прямоугольник 325"/>
            <p:cNvSpPr/>
            <p:nvPr/>
          </p:nvSpPr>
          <p:spPr>
            <a:xfrm>
              <a:off x="467266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55241" y="548680"/>
            <a:ext cx="9025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выражения можно записать к каждой схеме?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1" name="Группа 80"/>
          <p:cNvGrpSpPr/>
          <p:nvPr/>
        </p:nvGrpSpPr>
        <p:grpSpPr>
          <a:xfrm>
            <a:off x="6276958" y="2348880"/>
            <a:ext cx="2111466" cy="556008"/>
            <a:chOff x="436576" y="3275060"/>
            <a:chExt cx="5143536" cy="443135"/>
          </a:xfrm>
        </p:grpSpPr>
        <p:cxnSp>
          <p:nvCxnSpPr>
            <p:cNvPr id="82" name="Прямая соединительная линия 81"/>
            <p:cNvCxnSpPr/>
            <p:nvPr/>
          </p:nvCxnSpPr>
          <p:spPr>
            <a:xfrm>
              <a:off x="436576" y="3632250"/>
              <a:ext cx="5143536" cy="1588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 flipH="1">
              <a:off x="2279446" y="3575321"/>
              <a:ext cx="1167" cy="14287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Правая круглая скобка 83"/>
            <p:cNvSpPr/>
            <p:nvPr/>
          </p:nvSpPr>
          <p:spPr>
            <a:xfrm rot="16200000">
              <a:off x="2901187" y="810449"/>
              <a:ext cx="214314" cy="5143536"/>
            </a:xfrm>
            <a:prstGeom prst="rightBracket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800"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3300243" y="1772816"/>
            <a:ext cx="2111466" cy="1682166"/>
            <a:chOff x="3300243" y="1772816"/>
            <a:chExt cx="2111466" cy="1682166"/>
          </a:xfrm>
        </p:grpSpPr>
        <p:grpSp>
          <p:nvGrpSpPr>
            <p:cNvPr id="74" name="Группа 73"/>
            <p:cNvGrpSpPr/>
            <p:nvPr/>
          </p:nvGrpSpPr>
          <p:grpSpPr>
            <a:xfrm>
              <a:off x="3300243" y="2348880"/>
              <a:ext cx="2111466" cy="556008"/>
              <a:chOff x="436576" y="3275060"/>
              <a:chExt cx="5143536" cy="443135"/>
            </a:xfrm>
          </p:grpSpPr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436576" y="3632250"/>
                <a:ext cx="5143536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 flipH="1">
                <a:off x="2279446" y="3575321"/>
                <a:ext cx="1167" cy="1428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Правая круглая скобка 79"/>
              <p:cNvSpPr/>
              <p:nvPr/>
            </p:nvSpPr>
            <p:spPr>
              <a:xfrm rot="16200000">
                <a:off x="2901187" y="810449"/>
                <a:ext cx="214314" cy="5143536"/>
              </a:xfrm>
              <a:prstGeom prst="rightBracket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800"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4032647" y="1772816"/>
              <a:ext cx="66117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4707589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3419872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9" name="Прямоугольник 88"/>
          <p:cNvSpPr/>
          <p:nvPr/>
        </p:nvSpPr>
        <p:spPr>
          <a:xfrm>
            <a:off x="7774662" y="2931762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6486945" y="2931762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079181" y="1772816"/>
            <a:ext cx="66117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 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871544" y="4633972"/>
            <a:ext cx="1287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12320" y="4624804"/>
            <a:ext cx="1293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55241" y="4365104"/>
            <a:ext cx="8823053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03684" y="3454982"/>
            <a:ext cx="103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79512" y="5385990"/>
            <a:ext cx="87502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266" y="55077"/>
            <a:ext cx="77140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60. Обратные задачи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51370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58382E-6 L -0.34549 -0.1717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74" y="-86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</p:childTnLst>
        </p:cTn>
      </p:par>
    </p:tnLst>
    <p:bldLst>
      <p:bldP spid="92" grpId="0"/>
      <p:bldP spid="93" grpId="0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323528" y="1772816"/>
            <a:ext cx="2111466" cy="1682166"/>
            <a:chOff x="323528" y="1772816"/>
            <a:chExt cx="2111466" cy="1682166"/>
          </a:xfrm>
        </p:grpSpPr>
        <p:sp>
          <p:nvSpPr>
            <p:cNvPr id="73" name="TextBox 72"/>
            <p:cNvSpPr txBox="1"/>
            <p:nvPr/>
          </p:nvSpPr>
          <p:spPr>
            <a:xfrm>
              <a:off x="1080042" y="1772816"/>
              <a:ext cx="357190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 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1754983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323528" y="2348880"/>
              <a:ext cx="2111466" cy="556008"/>
              <a:chOff x="436576" y="3275060"/>
              <a:chExt cx="5143536" cy="443135"/>
            </a:xfrm>
          </p:grpSpPr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436576" y="3632250"/>
                <a:ext cx="5143536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flipH="1">
                <a:off x="2279446" y="3575321"/>
                <a:ext cx="1167" cy="1428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Правая круглая скобка 76"/>
              <p:cNvSpPr/>
              <p:nvPr/>
            </p:nvSpPr>
            <p:spPr>
              <a:xfrm rot="16200000">
                <a:off x="2901187" y="810449"/>
                <a:ext cx="214314" cy="5143536"/>
              </a:xfrm>
              <a:prstGeom prst="rightBracket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800"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26" name="Прямоугольник 325"/>
            <p:cNvSpPr/>
            <p:nvPr/>
          </p:nvSpPr>
          <p:spPr>
            <a:xfrm>
              <a:off x="467266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55241" y="548680"/>
            <a:ext cx="9025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выражения можно записать к каждой схеме?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300243" y="1772816"/>
            <a:ext cx="2111466" cy="1682166"/>
            <a:chOff x="3300243" y="1772816"/>
            <a:chExt cx="2111466" cy="1682166"/>
          </a:xfrm>
        </p:grpSpPr>
        <p:grpSp>
          <p:nvGrpSpPr>
            <p:cNvPr id="74" name="Группа 73"/>
            <p:cNvGrpSpPr/>
            <p:nvPr/>
          </p:nvGrpSpPr>
          <p:grpSpPr>
            <a:xfrm>
              <a:off x="3300243" y="2348880"/>
              <a:ext cx="2111466" cy="556008"/>
              <a:chOff x="436576" y="3275060"/>
              <a:chExt cx="5143536" cy="443135"/>
            </a:xfrm>
          </p:grpSpPr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436576" y="3632250"/>
                <a:ext cx="5143536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 flipH="1">
                <a:off x="2279446" y="3575321"/>
                <a:ext cx="1167" cy="1428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Правая круглая скобка 79"/>
              <p:cNvSpPr/>
              <p:nvPr/>
            </p:nvSpPr>
            <p:spPr>
              <a:xfrm rot="16200000">
                <a:off x="2901187" y="810449"/>
                <a:ext cx="214314" cy="5143536"/>
              </a:xfrm>
              <a:prstGeom prst="rightBracket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800"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4032647" y="1772816"/>
              <a:ext cx="66117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4707589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3419872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6276958" y="1772816"/>
            <a:ext cx="2111466" cy="1682166"/>
            <a:chOff x="6276958" y="1772816"/>
            <a:chExt cx="2111466" cy="1682166"/>
          </a:xfrm>
        </p:grpSpPr>
        <p:grpSp>
          <p:nvGrpSpPr>
            <p:cNvPr id="81" name="Группа 80"/>
            <p:cNvGrpSpPr/>
            <p:nvPr/>
          </p:nvGrpSpPr>
          <p:grpSpPr>
            <a:xfrm>
              <a:off x="6276958" y="2348880"/>
              <a:ext cx="2111466" cy="556008"/>
              <a:chOff x="436576" y="3275060"/>
              <a:chExt cx="5143536" cy="443135"/>
            </a:xfrm>
          </p:grpSpPr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436576" y="3632250"/>
                <a:ext cx="5143536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единительная линия 82"/>
              <p:cNvCxnSpPr/>
              <p:nvPr/>
            </p:nvCxnSpPr>
            <p:spPr>
              <a:xfrm flipH="1">
                <a:off x="2279446" y="3575321"/>
                <a:ext cx="1167" cy="1428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Правая круглая скобка 83"/>
              <p:cNvSpPr/>
              <p:nvPr/>
            </p:nvSpPr>
            <p:spPr>
              <a:xfrm rot="16200000">
                <a:off x="2901187" y="810449"/>
                <a:ext cx="214314" cy="5143536"/>
              </a:xfrm>
              <a:prstGeom prst="rightBracket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800"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9" name="Прямоугольник 88"/>
            <p:cNvSpPr/>
            <p:nvPr/>
          </p:nvSpPr>
          <p:spPr>
            <a:xfrm>
              <a:off x="7774662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6486945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079181" y="1772816"/>
              <a:ext cx="66117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712320" y="4624804"/>
            <a:ext cx="1293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55241" y="4365104"/>
            <a:ext cx="8823053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03684" y="3454982"/>
            <a:ext cx="103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693954" y="3454982"/>
            <a:ext cx="1287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79512" y="5385990"/>
            <a:ext cx="87502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266" y="55077"/>
            <a:ext cx="77140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60. Обратные задачи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37568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69942E-6 L 0.66632 -0.1704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16" y="-8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</p:childTnLst>
        </p:cTn>
      </p:par>
    </p:tnLst>
    <p:bldLst>
      <p:bldP spid="93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323528" y="1772816"/>
            <a:ext cx="2111466" cy="1682166"/>
            <a:chOff x="323528" y="1772816"/>
            <a:chExt cx="2111466" cy="1682166"/>
          </a:xfrm>
        </p:grpSpPr>
        <p:sp>
          <p:nvSpPr>
            <p:cNvPr id="73" name="TextBox 72"/>
            <p:cNvSpPr txBox="1"/>
            <p:nvPr/>
          </p:nvSpPr>
          <p:spPr>
            <a:xfrm>
              <a:off x="1080042" y="1772816"/>
              <a:ext cx="357190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 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1754983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323528" y="2348880"/>
              <a:ext cx="2111466" cy="556008"/>
              <a:chOff x="436576" y="3275060"/>
              <a:chExt cx="5143536" cy="443135"/>
            </a:xfrm>
          </p:grpSpPr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436576" y="3632250"/>
                <a:ext cx="5143536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flipH="1">
                <a:off x="2279446" y="3575321"/>
                <a:ext cx="1167" cy="1428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Правая круглая скобка 76"/>
              <p:cNvSpPr/>
              <p:nvPr/>
            </p:nvSpPr>
            <p:spPr>
              <a:xfrm rot="16200000">
                <a:off x="2901187" y="810449"/>
                <a:ext cx="214314" cy="5143536"/>
              </a:xfrm>
              <a:prstGeom prst="rightBracket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800"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26" name="Прямоугольник 325"/>
            <p:cNvSpPr/>
            <p:nvPr/>
          </p:nvSpPr>
          <p:spPr>
            <a:xfrm>
              <a:off x="467266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55241" y="548680"/>
            <a:ext cx="9025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выражения можно записать к каждой схеме?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300243" y="1772816"/>
            <a:ext cx="2111466" cy="1682166"/>
            <a:chOff x="3300243" y="1772816"/>
            <a:chExt cx="2111466" cy="1682166"/>
          </a:xfrm>
        </p:grpSpPr>
        <p:grpSp>
          <p:nvGrpSpPr>
            <p:cNvPr id="74" name="Группа 73"/>
            <p:cNvGrpSpPr/>
            <p:nvPr/>
          </p:nvGrpSpPr>
          <p:grpSpPr>
            <a:xfrm>
              <a:off x="3300243" y="2348880"/>
              <a:ext cx="2111466" cy="556008"/>
              <a:chOff x="436576" y="3275060"/>
              <a:chExt cx="5143536" cy="443135"/>
            </a:xfrm>
          </p:grpSpPr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436576" y="3632250"/>
                <a:ext cx="5143536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 flipH="1">
                <a:off x="2279446" y="3575321"/>
                <a:ext cx="1167" cy="1428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Правая круглая скобка 79"/>
              <p:cNvSpPr/>
              <p:nvPr/>
            </p:nvSpPr>
            <p:spPr>
              <a:xfrm rot="16200000">
                <a:off x="2901187" y="810449"/>
                <a:ext cx="214314" cy="5143536"/>
              </a:xfrm>
              <a:prstGeom prst="rightBracket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800"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4032647" y="1772816"/>
              <a:ext cx="66117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4707589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3419872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6276958" y="1772816"/>
            <a:ext cx="2111466" cy="1682166"/>
            <a:chOff x="6276958" y="1772816"/>
            <a:chExt cx="2111466" cy="1682166"/>
          </a:xfrm>
        </p:grpSpPr>
        <p:grpSp>
          <p:nvGrpSpPr>
            <p:cNvPr id="81" name="Группа 80"/>
            <p:cNvGrpSpPr/>
            <p:nvPr/>
          </p:nvGrpSpPr>
          <p:grpSpPr>
            <a:xfrm>
              <a:off x="6276958" y="2348880"/>
              <a:ext cx="2111466" cy="556008"/>
              <a:chOff x="436576" y="3275060"/>
              <a:chExt cx="5143536" cy="443135"/>
            </a:xfrm>
          </p:grpSpPr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436576" y="3632250"/>
                <a:ext cx="5143536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единительная линия 82"/>
              <p:cNvCxnSpPr/>
              <p:nvPr/>
            </p:nvCxnSpPr>
            <p:spPr>
              <a:xfrm flipH="1">
                <a:off x="2279446" y="3575321"/>
                <a:ext cx="1167" cy="1428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Правая круглая скобка 83"/>
              <p:cNvSpPr/>
              <p:nvPr/>
            </p:nvSpPr>
            <p:spPr>
              <a:xfrm rot="16200000">
                <a:off x="2901187" y="810449"/>
                <a:ext cx="214314" cy="5143536"/>
              </a:xfrm>
              <a:prstGeom prst="rightBracket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800"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9" name="Прямоугольник 88"/>
            <p:cNvSpPr/>
            <p:nvPr/>
          </p:nvSpPr>
          <p:spPr>
            <a:xfrm>
              <a:off x="7774662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6486945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079181" y="1772816"/>
              <a:ext cx="66117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6" name="Прямоугольник 95"/>
          <p:cNvSpPr/>
          <p:nvPr/>
        </p:nvSpPr>
        <p:spPr>
          <a:xfrm>
            <a:off x="4136983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267693" y="5912671"/>
            <a:ext cx="585417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55241" y="4365104"/>
            <a:ext cx="8823053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03684" y="3454982"/>
            <a:ext cx="103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693954" y="3454982"/>
            <a:ext cx="1287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804248" y="3451864"/>
            <a:ext cx="1287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4719" y="1010345"/>
            <a:ext cx="5006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Чему равны их значения?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729068" y="3481844"/>
            <a:ext cx="394660" cy="523220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825412" y="3481844"/>
            <a:ext cx="394660" cy="523220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956376" y="3481844"/>
            <a:ext cx="394660" cy="523220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79512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875571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440924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006277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571630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310218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702336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44865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79512" y="4581128"/>
            <a:ext cx="87502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6266" y="55077"/>
            <a:ext cx="77140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60. Обратные задачи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24467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51445E-7 L -0.33629 -0.35792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23" y="-178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</p:childTnLst>
        </p:cTn>
      </p:par>
    </p:tnLst>
    <p:bldLst>
      <p:bldP spid="96" grpId="0"/>
      <p:bldP spid="103" grpId="0"/>
      <p:bldP spid="42" grpId="0"/>
      <p:bldP spid="6" grpId="0"/>
      <p:bldP spid="48" grpId="0" animBg="1"/>
      <p:bldP spid="48" grpId="1" animBg="1"/>
      <p:bldP spid="49" grpId="0" animBg="1"/>
      <p:bldP spid="50" grpId="0" animBg="1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323528" y="1772816"/>
            <a:ext cx="2111466" cy="1682166"/>
            <a:chOff x="323528" y="1772816"/>
            <a:chExt cx="2111466" cy="1682166"/>
          </a:xfrm>
        </p:grpSpPr>
        <p:sp>
          <p:nvSpPr>
            <p:cNvPr id="73" name="TextBox 72"/>
            <p:cNvSpPr txBox="1"/>
            <p:nvPr/>
          </p:nvSpPr>
          <p:spPr>
            <a:xfrm>
              <a:off x="1080042" y="1772816"/>
              <a:ext cx="357190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 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1754983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323528" y="2348880"/>
              <a:ext cx="2111466" cy="556008"/>
              <a:chOff x="436576" y="3275060"/>
              <a:chExt cx="5143536" cy="443135"/>
            </a:xfrm>
          </p:grpSpPr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436576" y="3632250"/>
                <a:ext cx="5143536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flipH="1">
                <a:off x="2279446" y="3575321"/>
                <a:ext cx="1167" cy="1428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Правая круглая скобка 76"/>
              <p:cNvSpPr/>
              <p:nvPr/>
            </p:nvSpPr>
            <p:spPr>
              <a:xfrm rot="16200000">
                <a:off x="2901187" y="810449"/>
                <a:ext cx="214314" cy="5143536"/>
              </a:xfrm>
              <a:prstGeom prst="rightBracket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800"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26" name="Прямоугольник 325"/>
            <p:cNvSpPr/>
            <p:nvPr/>
          </p:nvSpPr>
          <p:spPr>
            <a:xfrm>
              <a:off x="467266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55241" y="548680"/>
            <a:ext cx="9025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выражения можно записать к каждой схеме?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3300243" y="1772816"/>
            <a:ext cx="2111466" cy="1682166"/>
            <a:chOff x="3300243" y="1772816"/>
            <a:chExt cx="2111466" cy="1682166"/>
          </a:xfrm>
        </p:grpSpPr>
        <p:grpSp>
          <p:nvGrpSpPr>
            <p:cNvPr id="74" name="Группа 73"/>
            <p:cNvGrpSpPr/>
            <p:nvPr/>
          </p:nvGrpSpPr>
          <p:grpSpPr>
            <a:xfrm>
              <a:off x="3300243" y="2348880"/>
              <a:ext cx="2111466" cy="556008"/>
              <a:chOff x="436576" y="3275060"/>
              <a:chExt cx="5143536" cy="443135"/>
            </a:xfrm>
          </p:grpSpPr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436576" y="3632250"/>
                <a:ext cx="5143536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 flipH="1">
                <a:off x="2279446" y="3575321"/>
                <a:ext cx="1167" cy="1428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Правая круглая скобка 79"/>
              <p:cNvSpPr/>
              <p:nvPr/>
            </p:nvSpPr>
            <p:spPr>
              <a:xfrm rot="16200000">
                <a:off x="2901187" y="810449"/>
                <a:ext cx="214314" cy="5143536"/>
              </a:xfrm>
              <a:prstGeom prst="rightBracket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800"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4032647" y="1772816"/>
              <a:ext cx="66117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4707589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3419872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6276958" y="1772816"/>
            <a:ext cx="2111466" cy="1682166"/>
            <a:chOff x="6276958" y="1772816"/>
            <a:chExt cx="2111466" cy="1682166"/>
          </a:xfrm>
        </p:grpSpPr>
        <p:grpSp>
          <p:nvGrpSpPr>
            <p:cNvPr id="81" name="Группа 80"/>
            <p:cNvGrpSpPr/>
            <p:nvPr/>
          </p:nvGrpSpPr>
          <p:grpSpPr>
            <a:xfrm>
              <a:off x="6276958" y="2348880"/>
              <a:ext cx="2111466" cy="556008"/>
              <a:chOff x="436576" y="3275060"/>
              <a:chExt cx="5143536" cy="443135"/>
            </a:xfrm>
          </p:grpSpPr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436576" y="3632250"/>
                <a:ext cx="5143536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единительная линия 82"/>
              <p:cNvCxnSpPr/>
              <p:nvPr/>
            </p:nvCxnSpPr>
            <p:spPr>
              <a:xfrm flipH="1">
                <a:off x="2279446" y="3575321"/>
                <a:ext cx="1167" cy="1428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Правая круглая скобка 83"/>
              <p:cNvSpPr/>
              <p:nvPr/>
            </p:nvSpPr>
            <p:spPr>
              <a:xfrm rot="16200000">
                <a:off x="2901187" y="810449"/>
                <a:ext cx="214314" cy="5143536"/>
              </a:xfrm>
              <a:prstGeom prst="rightBracket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800"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9" name="Прямоугольник 88"/>
            <p:cNvSpPr/>
            <p:nvPr/>
          </p:nvSpPr>
          <p:spPr>
            <a:xfrm>
              <a:off x="7774662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6486945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079181" y="1772816"/>
              <a:ext cx="66117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4" name="Прямоугольник 93"/>
          <p:cNvSpPr/>
          <p:nvPr/>
        </p:nvSpPr>
        <p:spPr>
          <a:xfrm>
            <a:off x="179512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875571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744865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2440924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3006277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3571630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1310218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4702336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55241" y="4365104"/>
            <a:ext cx="8823053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03684" y="3454982"/>
            <a:ext cx="103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693954" y="3454982"/>
            <a:ext cx="1287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804248" y="3451864"/>
            <a:ext cx="1287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4719" y="1010345"/>
            <a:ext cx="5006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Чему равны их значения?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729068" y="3481844"/>
            <a:ext cx="394660" cy="523220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825412" y="3481844"/>
            <a:ext cx="394660" cy="523220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956376" y="3481844"/>
            <a:ext cx="394660" cy="523220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195736" y="3443990"/>
            <a:ext cx="585417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136983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79512" y="4581128"/>
            <a:ext cx="87502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266" y="55077"/>
            <a:ext cx="77140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60. Обратные задачи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62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10405E-6 L 0.5 -0.3604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0" y="-180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94" grpId="0"/>
      <p:bldP spid="95" grpId="0"/>
      <p:bldP spid="97" grpId="0"/>
      <p:bldP spid="98" grpId="0"/>
      <p:bldP spid="99" grpId="0"/>
      <p:bldP spid="100" grpId="0"/>
      <p:bldP spid="101" grpId="0"/>
      <p:bldP spid="102" grpId="0"/>
      <p:bldP spid="46" grpId="0"/>
      <p:bldP spid="49" grpId="0" animBg="1"/>
      <p:bldP spid="54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323528" y="1772816"/>
            <a:ext cx="2111466" cy="1682166"/>
            <a:chOff x="323528" y="1772816"/>
            <a:chExt cx="2111466" cy="1682166"/>
          </a:xfrm>
        </p:grpSpPr>
        <p:sp>
          <p:nvSpPr>
            <p:cNvPr id="73" name="TextBox 72"/>
            <p:cNvSpPr txBox="1"/>
            <p:nvPr/>
          </p:nvSpPr>
          <p:spPr>
            <a:xfrm>
              <a:off x="1080042" y="1772816"/>
              <a:ext cx="357190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 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1754983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323528" y="2348880"/>
              <a:ext cx="2111466" cy="556008"/>
              <a:chOff x="436576" y="3275060"/>
              <a:chExt cx="5143536" cy="443135"/>
            </a:xfrm>
          </p:grpSpPr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436576" y="3632250"/>
                <a:ext cx="5143536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flipH="1">
                <a:off x="2279446" y="3575321"/>
                <a:ext cx="1167" cy="1428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Правая круглая скобка 76"/>
              <p:cNvSpPr/>
              <p:nvPr/>
            </p:nvSpPr>
            <p:spPr>
              <a:xfrm rot="16200000">
                <a:off x="2901187" y="810449"/>
                <a:ext cx="214314" cy="5143536"/>
              </a:xfrm>
              <a:prstGeom prst="rightBracket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800"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26" name="Прямоугольник 325"/>
            <p:cNvSpPr/>
            <p:nvPr/>
          </p:nvSpPr>
          <p:spPr>
            <a:xfrm>
              <a:off x="467266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55241" y="548680"/>
            <a:ext cx="9025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выражения можно записать к каждой схеме?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3300243" y="1772816"/>
            <a:ext cx="2111466" cy="1682166"/>
            <a:chOff x="3300243" y="1772816"/>
            <a:chExt cx="2111466" cy="1682166"/>
          </a:xfrm>
        </p:grpSpPr>
        <p:grpSp>
          <p:nvGrpSpPr>
            <p:cNvPr id="74" name="Группа 73"/>
            <p:cNvGrpSpPr/>
            <p:nvPr/>
          </p:nvGrpSpPr>
          <p:grpSpPr>
            <a:xfrm>
              <a:off x="3300243" y="2348880"/>
              <a:ext cx="2111466" cy="556008"/>
              <a:chOff x="436576" y="3275060"/>
              <a:chExt cx="5143536" cy="443135"/>
            </a:xfrm>
          </p:grpSpPr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436576" y="3632250"/>
                <a:ext cx="5143536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 flipH="1">
                <a:off x="2279446" y="3575321"/>
                <a:ext cx="1167" cy="1428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Правая круглая скобка 79"/>
              <p:cNvSpPr/>
              <p:nvPr/>
            </p:nvSpPr>
            <p:spPr>
              <a:xfrm rot="16200000">
                <a:off x="2901187" y="810449"/>
                <a:ext cx="214314" cy="5143536"/>
              </a:xfrm>
              <a:prstGeom prst="rightBracket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800"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4032647" y="1772816"/>
              <a:ext cx="66117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4707589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3419872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6276958" y="1772816"/>
            <a:ext cx="2111466" cy="1682166"/>
            <a:chOff x="6276958" y="1772816"/>
            <a:chExt cx="2111466" cy="1682166"/>
          </a:xfrm>
        </p:grpSpPr>
        <p:grpSp>
          <p:nvGrpSpPr>
            <p:cNvPr id="81" name="Группа 80"/>
            <p:cNvGrpSpPr/>
            <p:nvPr/>
          </p:nvGrpSpPr>
          <p:grpSpPr>
            <a:xfrm>
              <a:off x="6276958" y="2348880"/>
              <a:ext cx="2111466" cy="556008"/>
              <a:chOff x="436576" y="3275060"/>
              <a:chExt cx="5143536" cy="443135"/>
            </a:xfrm>
          </p:grpSpPr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436576" y="3632250"/>
                <a:ext cx="5143536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единительная линия 82"/>
              <p:cNvCxnSpPr/>
              <p:nvPr/>
            </p:nvCxnSpPr>
            <p:spPr>
              <a:xfrm flipH="1">
                <a:off x="2279446" y="3575321"/>
                <a:ext cx="1167" cy="1428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Правая круглая скобка 83"/>
              <p:cNvSpPr/>
              <p:nvPr/>
            </p:nvSpPr>
            <p:spPr>
              <a:xfrm rot="16200000">
                <a:off x="2901187" y="810449"/>
                <a:ext cx="214314" cy="5143536"/>
              </a:xfrm>
              <a:prstGeom prst="rightBracket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800"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9" name="Прямоугольник 88"/>
            <p:cNvSpPr/>
            <p:nvPr/>
          </p:nvSpPr>
          <p:spPr>
            <a:xfrm>
              <a:off x="7774662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6486945" y="2931762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079181" y="1772816"/>
              <a:ext cx="66117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 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4" name="Прямоугольник 93"/>
          <p:cNvSpPr/>
          <p:nvPr/>
        </p:nvSpPr>
        <p:spPr>
          <a:xfrm>
            <a:off x="179512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875571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2440924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3006277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3571630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1310218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4702336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55241" y="4365104"/>
            <a:ext cx="8823053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03684" y="3454982"/>
            <a:ext cx="103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693954" y="3454982"/>
            <a:ext cx="1287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804248" y="3451864"/>
            <a:ext cx="1287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4719" y="1010345"/>
            <a:ext cx="5006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Чему равны их значения?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729068" y="3481844"/>
            <a:ext cx="394660" cy="523220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825412" y="3481844"/>
            <a:ext cx="394660" cy="523220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956376" y="3481844"/>
            <a:ext cx="394660" cy="523220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195736" y="3443990"/>
            <a:ext cx="585417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297058" y="3466854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136983" y="5930116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79512" y="4581128"/>
            <a:ext cx="87502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6266" y="55077"/>
            <a:ext cx="77140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60. Обратные задачи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495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4.10405E-6 L 0.4783 -0.36046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67" y="-180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94" grpId="0"/>
      <p:bldP spid="95" grpId="0"/>
      <p:bldP spid="98" grpId="0"/>
      <p:bldP spid="99" grpId="0"/>
      <p:bldP spid="100" grpId="0"/>
      <p:bldP spid="101" grpId="0"/>
      <p:bldP spid="102" grpId="0"/>
      <p:bldP spid="47" grpId="0"/>
      <p:bldP spid="50" grpId="0" animBg="1"/>
      <p:bldP spid="54" grpId="1"/>
      <p:bldP spid="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>
          <a:xfrm>
            <a:off x="555407" y="5514161"/>
            <a:ext cx="4536504" cy="618455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5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3275856" y="2733977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u="sng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3</a:t>
            </a:r>
            <a:endParaRPr lang="ru-RU" sz="2400" u="sng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467544" y="2266949"/>
            <a:ext cx="4143582" cy="376234"/>
            <a:chOff x="436576" y="2266948"/>
            <a:chExt cx="5143536" cy="467029"/>
          </a:xfrm>
        </p:grpSpPr>
        <p:cxnSp>
          <p:nvCxnSpPr>
            <p:cNvPr id="62" name="Прямая соединительная линия 61"/>
            <p:cNvCxnSpPr/>
            <p:nvPr/>
          </p:nvCxnSpPr>
          <p:spPr>
            <a:xfrm>
              <a:off x="436576" y="2624138"/>
              <a:ext cx="5143536" cy="1588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rot="5400000">
              <a:off x="2794427" y="2590704"/>
              <a:ext cx="285752" cy="7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Правая круглая скобка 76"/>
            <p:cNvSpPr/>
            <p:nvPr/>
          </p:nvSpPr>
          <p:spPr>
            <a:xfrm rot="16200000">
              <a:off x="2901187" y="-197663"/>
              <a:ext cx="214314" cy="5143536"/>
            </a:xfrm>
            <a:prstGeom prst="righ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400"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2794029" y="1743199"/>
            <a:ext cx="357190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6" name="Прямоугольник 325"/>
          <p:cNvSpPr/>
          <p:nvPr/>
        </p:nvSpPr>
        <p:spPr>
          <a:xfrm>
            <a:off x="1436707" y="2733977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u="sng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4</a:t>
            </a:r>
            <a:endParaRPr lang="ru-RU" sz="2400" u="sng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27" name="Прямоугольник 326"/>
          <p:cNvSpPr/>
          <p:nvPr/>
        </p:nvSpPr>
        <p:spPr>
          <a:xfrm>
            <a:off x="247552" y="1095127"/>
            <a:ext cx="43635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У Кати 3 мака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4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ромашки.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8" name="Прямоугольник 327"/>
          <p:cNvSpPr/>
          <p:nvPr/>
        </p:nvSpPr>
        <p:spPr>
          <a:xfrm>
            <a:off x="4560422" y="1124744"/>
            <a:ext cx="4620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всего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Кати цветов?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286685" y="1743199"/>
            <a:ext cx="609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6101" y="548680"/>
            <a:ext cx="367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 задачу Кати.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632379" y="2733977"/>
            <a:ext cx="609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835696" y="2751311"/>
            <a:ext cx="609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15074" y="3286124"/>
            <a:ext cx="264320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A44A"/>
                </a:solidFill>
                <a:latin typeface="Arial" pitchFamily="34" charset="0"/>
                <a:cs typeface="Arial" pitchFamily="34" charset="0"/>
              </a:rPr>
              <a:t>Вопрос  задачи</a:t>
            </a:r>
            <a:endParaRPr lang="ru-RU" sz="2400" dirty="0">
              <a:solidFill>
                <a:srgbClr val="00A44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15074" y="2643182"/>
            <a:ext cx="264320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Условие задачи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37525" y="5085184"/>
            <a:ext cx="264320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Ответ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15074" y="3857628"/>
            <a:ext cx="264320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Схема</a:t>
            </a:r>
            <a:endParaRPr lang="ru-RU" sz="2400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15074" y="4429132"/>
            <a:ext cx="264320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1095127"/>
            <a:ext cx="873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маки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54153" y="110975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72624" y="1095126"/>
            <a:ext cx="14638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ромашки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99792" y="109512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5407" y="3495081"/>
            <a:ext cx="2446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+ 4 = 7 (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85121" y="1124744"/>
            <a:ext cx="947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всего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3" y="4088460"/>
            <a:ext cx="4143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всего 7 цветов.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2737" y="5015148"/>
            <a:ext cx="613193" cy="90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890" y="4954567"/>
            <a:ext cx="451659" cy="962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9352" y="4954567"/>
            <a:ext cx="451659" cy="962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36607" y="4954567"/>
            <a:ext cx="451659" cy="962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94029" y="5015148"/>
            <a:ext cx="613193" cy="90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3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7934" y="5015148"/>
            <a:ext cx="613193" cy="90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97958" y="5015148"/>
            <a:ext cx="613193" cy="90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26266" y="55077"/>
            <a:ext cx="77140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60. Обратные задачи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58382E-6 L -0.06354 0.1595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7" y="7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0024 L -0.00139 0.2309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15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58382E-6 L -0.03906 0.1595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2" y="7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58382E-6 L 0.0592 0.24347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12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208 L -0.44428 0.0902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22" y="4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3" grpId="0" animBg="1"/>
      <p:bldP spid="327" grpId="0"/>
      <p:bldP spid="328" grpId="0"/>
      <p:bldP spid="35" grpId="0" animBg="1"/>
      <p:bldP spid="37" grpId="0" animBg="1"/>
      <p:bldP spid="41" grpId="0" animBg="1"/>
      <p:bldP spid="42" grpId="0" animBg="1"/>
      <p:bldP spid="43" grpId="0" animBg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1" grpId="0"/>
      <p:bldP spid="11" grpId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2411760" y="1124744"/>
            <a:ext cx="3326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Из них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4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ромашки.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55407" y="5514161"/>
            <a:ext cx="4536504" cy="618455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5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3131840" y="3022009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u="sng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3</a:t>
            </a:r>
            <a:endParaRPr lang="ru-RU" sz="2400" u="sng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23528" y="2554981"/>
            <a:ext cx="4143582" cy="376234"/>
            <a:chOff x="436576" y="2266948"/>
            <a:chExt cx="5143536" cy="467029"/>
          </a:xfrm>
        </p:grpSpPr>
        <p:cxnSp>
          <p:nvCxnSpPr>
            <p:cNvPr id="62" name="Прямая соединительная линия 61"/>
            <p:cNvCxnSpPr/>
            <p:nvPr/>
          </p:nvCxnSpPr>
          <p:spPr>
            <a:xfrm>
              <a:off x="436576" y="2624138"/>
              <a:ext cx="5143536" cy="1588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rot="5400000">
              <a:off x="2794427" y="2590704"/>
              <a:ext cx="285752" cy="7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Правая круглая скобка 76"/>
            <p:cNvSpPr/>
            <p:nvPr/>
          </p:nvSpPr>
          <p:spPr>
            <a:xfrm rot="16200000">
              <a:off x="2901187" y="-197663"/>
              <a:ext cx="214314" cy="5143536"/>
            </a:xfrm>
            <a:prstGeom prst="righ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400"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2650013" y="1988840"/>
            <a:ext cx="357190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   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6" name="Прямоугольник 325"/>
          <p:cNvSpPr/>
          <p:nvPr/>
        </p:nvSpPr>
        <p:spPr>
          <a:xfrm>
            <a:off x="1292691" y="3022009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27" name="Прямоугольник 326"/>
          <p:cNvSpPr/>
          <p:nvPr/>
        </p:nvSpPr>
        <p:spPr>
          <a:xfrm>
            <a:off x="-36512" y="1095127"/>
            <a:ext cx="28530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У Кати 7 цветков.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8" name="Прямоугольник 327"/>
          <p:cNvSpPr/>
          <p:nvPr/>
        </p:nvSpPr>
        <p:spPr>
          <a:xfrm>
            <a:off x="5436096" y="1095127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у Кати маков?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142669" y="2031231"/>
            <a:ext cx="609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6100" y="548680"/>
            <a:ext cx="5316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 задачи Пети и Лены.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488363" y="3022009"/>
            <a:ext cx="609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691680" y="3039343"/>
            <a:ext cx="609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15074" y="3286124"/>
            <a:ext cx="264320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Вопрос  задачи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15074" y="2643182"/>
            <a:ext cx="264320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Условие задачи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37525" y="5085184"/>
            <a:ext cx="264320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Ответ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15074" y="3857628"/>
            <a:ext cx="264320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Схема</a:t>
            </a:r>
            <a:endParaRPr lang="ru-RU" sz="2400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15074" y="4429132"/>
            <a:ext cx="264320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740352" y="1124744"/>
            <a:ext cx="873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маки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88258" y="1102469"/>
            <a:ext cx="14638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ромашки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5407" y="3495081"/>
            <a:ext cx="2446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4 = 3 (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3" y="4088460"/>
            <a:ext cx="2378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3 мака.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807890" y="4954567"/>
            <a:ext cx="1180376" cy="962383"/>
            <a:chOff x="807890" y="4954567"/>
            <a:chExt cx="1180376" cy="962383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890" y="4954567"/>
              <a:ext cx="451659" cy="96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9352" y="4954567"/>
              <a:ext cx="451659" cy="96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607" y="4954567"/>
              <a:ext cx="451659" cy="96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5" name="Группа 14"/>
          <p:cNvGrpSpPr/>
          <p:nvPr/>
        </p:nvGrpSpPr>
        <p:grpSpPr>
          <a:xfrm>
            <a:off x="2232737" y="5015148"/>
            <a:ext cx="2378390" cy="901802"/>
            <a:chOff x="2232737" y="5015148"/>
            <a:chExt cx="2378390" cy="901802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colorTemperature colorTemp="59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2737" y="5015148"/>
              <a:ext cx="613193" cy="9018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2" name="Picture 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4029" y="5015148"/>
              <a:ext cx="613193" cy="9018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3" name="Picture 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7934" y="5015148"/>
              <a:ext cx="613193" cy="9018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4" name="Picture 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7958" y="5015148"/>
              <a:ext cx="613193" cy="9018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" name="Прямоугольник 2"/>
          <p:cNvSpPr/>
          <p:nvPr/>
        </p:nvSpPr>
        <p:spPr>
          <a:xfrm>
            <a:off x="1592214" y="1995808"/>
            <a:ext cx="947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всего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4597" y="108835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34090" y="112474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266" y="55077"/>
            <a:ext cx="77140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60. Обратные задачи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496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0.16962 0.1291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72" y="6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-0.18767 0.19931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92" y="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-0.08039 0.2812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81481E-6 L -0.77222 0.19722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611" y="9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5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13" grpId="0" animBg="1"/>
      <p:bldP spid="326" grpId="0" animBg="1"/>
      <p:bldP spid="327" grpId="0"/>
      <p:bldP spid="328" grpId="0"/>
      <p:bldP spid="35" grpId="0" animBg="1"/>
      <p:bldP spid="37" grpId="0" animBg="1"/>
      <p:bldP spid="41" grpId="0" animBg="1"/>
      <p:bldP spid="42" grpId="0" animBg="1"/>
      <p:bldP spid="43" grpId="0" animBg="1"/>
      <p:bldP spid="6" grpId="0"/>
      <p:bldP spid="6" grpId="1"/>
      <p:bldP spid="8" grpId="0"/>
      <p:bldP spid="8" grpId="1"/>
      <p:bldP spid="10" grpId="0"/>
      <p:bldP spid="12" grpId="0"/>
      <p:bldP spid="3" grpId="0"/>
      <p:bldP spid="4" grpId="0"/>
      <p:bldP spid="4" grpId="1"/>
      <p:bldP spid="14" grpId="0"/>
      <p:bldP spid="14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6030</TotalTime>
  <Words>976</Words>
  <Application>Microsoft Office PowerPoint</Application>
  <PresentationFormat>Экран (4:3)</PresentationFormat>
  <Paragraphs>310</Paragraphs>
  <Slides>15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630</cp:revision>
  <dcterms:created xsi:type="dcterms:W3CDTF">2010-10-26T14:31:01Z</dcterms:created>
  <dcterms:modified xsi:type="dcterms:W3CDTF">2012-12-19T21:06:40Z</dcterms:modified>
</cp:coreProperties>
</file>