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23" r:id="rId1"/>
    <p:sldMasterId id="2147483935" r:id="rId2"/>
    <p:sldMasterId id="2147483944" r:id="rId3"/>
  </p:sldMasterIdLst>
  <p:notesMasterIdLst>
    <p:notesMasterId r:id="rId15"/>
  </p:notesMasterIdLst>
  <p:sldIdLst>
    <p:sldId id="256" r:id="rId4"/>
    <p:sldId id="306" r:id="rId5"/>
    <p:sldId id="312" r:id="rId6"/>
    <p:sldId id="307" r:id="rId7"/>
    <p:sldId id="311" r:id="rId8"/>
    <p:sldId id="309" r:id="rId9"/>
    <p:sldId id="304" r:id="rId10"/>
    <p:sldId id="302" r:id="rId11"/>
    <p:sldId id="313" r:id="rId12"/>
    <p:sldId id="314" r:id="rId13"/>
    <p:sldId id="280" r:id="rId14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ts val="600"/>
      </a:spcBef>
      <a:spcAft>
        <a:spcPct val="0"/>
      </a:spcAft>
      <a:buClr>
        <a:schemeClr val="accent1"/>
      </a:buClr>
      <a:buSzPct val="80000"/>
      <a:buFont typeface="Wingdings 2" pitchFamily="18" charset="2"/>
      <a:buChar char=""/>
      <a:defRPr sz="2800"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7200" algn="l" rtl="0" fontAlgn="base">
      <a:spcBef>
        <a:spcPts val="600"/>
      </a:spcBef>
      <a:spcAft>
        <a:spcPct val="0"/>
      </a:spcAft>
      <a:buClr>
        <a:schemeClr val="accent1"/>
      </a:buClr>
      <a:buSzPct val="80000"/>
      <a:buFont typeface="Wingdings 2" pitchFamily="18" charset="2"/>
      <a:buChar char=""/>
      <a:defRPr sz="2800"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4400" algn="l" rtl="0" fontAlgn="base">
      <a:spcBef>
        <a:spcPts val="600"/>
      </a:spcBef>
      <a:spcAft>
        <a:spcPct val="0"/>
      </a:spcAft>
      <a:buClr>
        <a:schemeClr val="accent1"/>
      </a:buClr>
      <a:buSzPct val="80000"/>
      <a:buFont typeface="Wingdings 2" pitchFamily="18" charset="2"/>
      <a:buChar char=""/>
      <a:defRPr sz="2800"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1600" algn="l" rtl="0" fontAlgn="base">
      <a:spcBef>
        <a:spcPts val="600"/>
      </a:spcBef>
      <a:spcAft>
        <a:spcPct val="0"/>
      </a:spcAft>
      <a:buClr>
        <a:schemeClr val="accent1"/>
      </a:buClr>
      <a:buSzPct val="80000"/>
      <a:buFont typeface="Wingdings 2" pitchFamily="18" charset="2"/>
      <a:buChar char=""/>
      <a:defRPr sz="2800"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8800" algn="l" rtl="0" fontAlgn="base">
      <a:spcBef>
        <a:spcPts val="600"/>
      </a:spcBef>
      <a:spcAft>
        <a:spcPct val="0"/>
      </a:spcAft>
      <a:buClr>
        <a:schemeClr val="accent1"/>
      </a:buClr>
      <a:buSzPct val="80000"/>
      <a:buFont typeface="Wingdings 2" pitchFamily="18" charset="2"/>
      <a:buChar char=""/>
      <a:defRPr sz="2800"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rbe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  <a:srgbClr val="006666"/>
    <a:srgbClr val="339966"/>
    <a:srgbClr val="FD1907"/>
    <a:srgbClr val="FF6600"/>
    <a:srgbClr val="990033"/>
    <a:srgbClr val="006600"/>
    <a:srgbClr val="2E0000"/>
    <a:srgbClr val="7389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502" autoAdjust="0"/>
    <p:restoredTop sz="86346" autoAdjust="0"/>
  </p:normalViewPr>
  <p:slideViewPr>
    <p:cSldViewPr>
      <p:cViewPr varScale="1">
        <p:scale>
          <a:sx n="71" d="100"/>
          <a:sy n="71" d="100"/>
        </p:scale>
        <p:origin x="-108" y="-1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9D0CDD4F-EC8C-4826-9304-31B152003D62}" type="datetimeFigureOut">
              <a:rPr lang="ru-RU"/>
              <a:pPr>
                <a:defRPr/>
              </a:pPr>
              <a:t>09.07.2015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13041966-4607-48C1-9E55-F5CAE5F4675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81462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5363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D96F8B-A8E1-428E-9A2A-24A6FBF1E03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xmlns="" val="229600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41966-4607-48C1-9E55-F5CAE5F4675A}" type="slidenum">
              <a:rPr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47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1507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C6770B-1D7A-4F12-B329-F8904CDAB961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xmlns="" val="2036968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41966-4607-48C1-9E55-F5CAE5F4675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456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1507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C6770B-1D7A-4F12-B329-F8904CDAB961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xmlns="" val="2036968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41966-4607-48C1-9E55-F5CAE5F4675A}" type="slidenum">
              <a:rPr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481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41966-4607-48C1-9E55-F5CAE5F4675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3473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игровую; 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познавательную;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исследовательскую;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творческую активность всех воспитанников; 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с доступными детям материалами (в том числе с песком и водой);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двигательную активность, в том числе развитие крупной и мелкой моторики, участие в подвижных играх и соревнованиях;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эмоциональное благополучие детей во взаимодействии с предметно-пространственным окружением;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самовыражения детей.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41966-4607-48C1-9E55-F5CAE5F4675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082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41966-4607-48C1-9E55-F5CAE5F4675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24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B5732-B908-4EFC-A0C7-DE2A11C324F0}" type="datetime1">
              <a:rPr lang="ru-RU"/>
              <a:pPr>
                <a:defRPr/>
              </a:pPr>
              <a:t>09.07.2015</a:t>
            </a:fld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C9328-4E0B-4C4D-8378-77CE0378F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Овал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Овал 8"/>
          <p:cNvSpPr/>
          <p:nvPr/>
        </p:nvSpPr>
        <p:spPr>
          <a:xfrm>
            <a:off x="2408238" y="2058988"/>
            <a:ext cx="63500" cy="4921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D431E0-C274-49B6-B362-87A504D4A59F}" type="datetime1">
              <a:rPr lang="ru-RU">
                <a:solidFill>
                  <a:srgbClr val="F8F8F8">
                    <a:shade val="50000"/>
                    <a:satMod val="200000"/>
                  </a:srgbClr>
                </a:solidFill>
              </a:rPr>
              <a:pPr>
                <a:defRPr/>
              </a:pPr>
              <a:t>09.07.2015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  <a:extLst/>
          </a:lstStyle>
          <a:p>
            <a:pPr>
              <a:defRPr/>
            </a:pPr>
            <a:fld id="{53635F05-371D-42D9-8AC2-FBD57CF2440E}" type="slidenum">
              <a:rPr lang="ru-RU"/>
              <a:pPr>
                <a:defRPr/>
              </a:pPr>
              <a:t>‹#›</a:t>
            </a:fld>
            <a:endParaRPr lang="ru-RU" b="0"/>
          </a:p>
        </p:txBody>
      </p:sp>
    </p:spTree>
    <p:extLst>
      <p:ext uri="{BB962C8B-B14F-4D97-AF65-F5344CB8AC3E}">
        <p14:creationId xmlns:p14="http://schemas.microsoft.com/office/powerpoint/2010/main" xmlns="" val="314934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1D6990-D39C-4B04-995C-96A948084261}" type="datetime1">
              <a:rPr lang="ru-RU">
                <a:solidFill>
                  <a:srgbClr val="F8F8F8">
                    <a:shade val="50000"/>
                    <a:satMod val="200000"/>
                  </a:srgbClr>
                </a:solidFill>
              </a:rPr>
              <a:pPr>
                <a:defRPr/>
              </a:pPr>
              <a:t>09.07.2015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780100-563B-48A4-AD9A-E64AAAB018E9}" type="slidenum">
              <a:rPr lang="ru-RU"/>
              <a:pPr>
                <a:defRPr/>
              </a:pPr>
              <a:t>‹#›</a:t>
            </a:fld>
            <a:endParaRPr lang="ru-RU" sz="1200" b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60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6"/>
          <p:cNvSpPr/>
          <p:nvPr/>
        </p:nvSpPr>
        <p:spPr>
          <a:xfrm>
            <a:off x="-815975" y="-611188"/>
            <a:ext cx="1638300" cy="1228726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Овал 7"/>
          <p:cNvSpPr/>
          <p:nvPr/>
        </p:nvSpPr>
        <p:spPr>
          <a:xfrm>
            <a:off x="168275" y="15875"/>
            <a:ext cx="1703388" cy="1276350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Кольцо 10"/>
          <p:cNvSpPr/>
          <p:nvPr/>
        </p:nvSpPr>
        <p:spPr>
          <a:xfrm rot="2315675">
            <a:off x="182881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11"/>
          <p:cNvSpPr/>
          <p:nvPr/>
        </p:nvSpPr>
        <p:spPr>
          <a:xfrm>
            <a:off x="1012825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Прямоугольник 14"/>
          <p:cNvSpPr/>
          <p:nvPr/>
        </p:nvSpPr>
        <p:spPr bwMode="invGray">
          <a:xfrm>
            <a:off x="1014413" y="0"/>
            <a:ext cx="7302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57077E-55A6-42EF-9027-174AFB4AB546}" type="datetime1">
              <a:rPr lang="ru-RU">
                <a:solidFill>
                  <a:srgbClr val="F8F8F8">
                    <a:shade val="50000"/>
                    <a:satMod val="200000"/>
                  </a:srgbClr>
                </a:solidFill>
              </a:rPr>
              <a:pPr>
                <a:defRPr/>
              </a:pPr>
              <a:t>09.07.2015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  <a:extLst/>
          </a:lstStyle>
          <a:p>
            <a:pPr>
              <a:defRPr/>
            </a:pPr>
            <a:fld id="{B60BE58A-8D0C-4AF8-8362-E74597DE9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255696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FE2F-2431-42D8-BEBE-39C5D47DB1EA}" type="datetime1">
              <a:rPr lang="ru-RU">
                <a:solidFill>
                  <a:srgbClr val="F8F8F8">
                    <a:shade val="50000"/>
                    <a:satMod val="200000"/>
                  </a:srgbClr>
                </a:solidFill>
              </a:rPr>
              <a:pPr>
                <a:defRPr/>
              </a:pPr>
              <a:t>09.07.2015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A30EF-966B-4E26-AAEE-3F25AFE75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335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79"/>
            <a:ext cx="1828800" cy="4388644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DFAFB-749C-4EE1-853D-81BE145F0304}" type="datetime1">
              <a:rPr lang="ru-RU">
                <a:solidFill>
                  <a:srgbClr val="F8F8F8">
                    <a:shade val="50000"/>
                    <a:satMod val="200000"/>
                  </a:srgbClr>
                </a:solidFill>
              </a:rPr>
              <a:pPr>
                <a:defRPr/>
              </a:pPr>
              <a:t>09.07.2015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76977-8292-4D7B-B6CD-CD5203C06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7474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F0019-4118-4926-A671-FD6C0683B4D8}" type="datetime1">
              <a:rPr lang="ru-RU">
                <a:solidFill>
                  <a:srgbClr val="F8F8F8">
                    <a:shade val="50000"/>
                    <a:satMod val="200000"/>
                  </a:srgbClr>
                </a:solidFill>
              </a:rPr>
              <a:pPr>
                <a:defRPr/>
              </a:pPr>
              <a:t>09.07.2015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42C42-E272-4590-801A-1C9B3EA26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7291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06375"/>
            <a:ext cx="749935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35100" y="1085850"/>
            <a:ext cx="3673475" cy="36004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085850"/>
            <a:ext cx="3673475" cy="36004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8EFF-F567-4D1A-8509-1D82368897E3}" type="datetime1">
              <a:rPr lang="ru-RU">
                <a:solidFill>
                  <a:srgbClr val="F8F8F8">
                    <a:shade val="50000"/>
                    <a:satMod val="200000"/>
                  </a:srgbClr>
                </a:solidFill>
              </a:rPr>
              <a:pPr>
                <a:defRPr/>
              </a:pPr>
              <a:t>09.07.2015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8CA4F-089D-4D79-B98D-AF884A3CC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311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B5732-B908-4EFC-A0C7-DE2A11C324F0}" type="datetime1">
              <a:rPr lang="ru-RU">
                <a:solidFill>
                  <a:srgbClr val="F8F8F8">
                    <a:shade val="50000"/>
                    <a:satMod val="200000"/>
                  </a:srgbClr>
                </a:solidFill>
              </a:rPr>
              <a:pPr>
                <a:defRPr/>
              </a:pPr>
              <a:t>09.07.2015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C9328-4E0B-4C4D-8378-77CE0378F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8649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Овал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Овал 8"/>
          <p:cNvSpPr/>
          <p:nvPr/>
        </p:nvSpPr>
        <p:spPr>
          <a:xfrm>
            <a:off x="2408238" y="2058988"/>
            <a:ext cx="63500" cy="4921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D431E0-C274-49B6-B362-87A504D4A59F}" type="datetime1">
              <a:rPr lang="ru-RU">
                <a:solidFill>
                  <a:srgbClr val="F8F8F8">
                    <a:shade val="50000"/>
                    <a:satMod val="200000"/>
                  </a:srgbClr>
                </a:solidFill>
              </a:rPr>
              <a:pPr>
                <a:defRPr/>
              </a:pPr>
              <a:t>09.07.2015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  <a:extLst/>
          </a:lstStyle>
          <a:p>
            <a:pPr>
              <a:defRPr/>
            </a:pPr>
            <a:fld id="{53635F05-371D-42D9-8AC2-FBD57CF2440E}" type="slidenum">
              <a:rPr lang="ru-RU"/>
              <a:pPr>
                <a:defRPr/>
              </a:pPr>
              <a:t>‹#›</a:t>
            </a:fld>
            <a:endParaRPr lang="ru-RU" b="0"/>
          </a:p>
        </p:txBody>
      </p:sp>
    </p:spTree>
    <p:extLst>
      <p:ext uri="{BB962C8B-B14F-4D97-AF65-F5344CB8AC3E}">
        <p14:creationId xmlns:p14="http://schemas.microsoft.com/office/powerpoint/2010/main" xmlns="" val="3332324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1D6990-D39C-4B04-995C-96A948084261}" type="datetime1">
              <a:rPr lang="ru-RU">
                <a:solidFill>
                  <a:srgbClr val="F8F8F8">
                    <a:shade val="50000"/>
                    <a:satMod val="200000"/>
                  </a:srgbClr>
                </a:solidFill>
              </a:rPr>
              <a:pPr>
                <a:defRPr/>
              </a:pPr>
              <a:t>09.07.2015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780100-563B-48A4-AD9A-E64AAAB018E9}" type="slidenum">
              <a:rPr lang="ru-RU"/>
              <a:pPr>
                <a:defRPr/>
              </a:pPr>
              <a:t>‹#›</a:t>
            </a:fld>
            <a:endParaRPr lang="ru-RU" sz="1200" b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31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6" name="Овал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7" name="Овал 8"/>
          <p:cNvSpPr/>
          <p:nvPr/>
        </p:nvSpPr>
        <p:spPr>
          <a:xfrm>
            <a:off x="2408238" y="2058988"/>
            <a:ext cx="63500" cy="4921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D431E0-C274-49B6-B362-87A504D4A59F}" type="datetime1">
              <a:rPr lang="ru-RU"/>
              <a:pPr>
                <a:defRPr/>
              </a:pPr>
              <a:t>09.07.2015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  <a:extLst/>
          </a:lstStyle>
          <a:p>
            <a:pPr>
              <a:defRPr/>
            </a:pPr>
            <a:fld id="{53635F05-371D-42D9-8AC2-FBD57CF2440E}" type="slidenum">
              <a:rPr lang="ru-RU"/>
              <a:pPr>
                <a:defRPr/>
              </a:pPr>
              <a:t>‹#›</a:t>
            </a:fld>
            <a:endParaRPr lang="ru-RU" b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6"/>
          <p:cNvSpPr/>
          <p:nvPr/>
        </p:nvSpPr>
        <p:spPr>
          <a:xfrm>
            <a:off x="-815975" y="-611188"/>
            <a:ext cx="1638300" cy="1228726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Овал 7"/>
          <p:cNvSpPr/>
          <p:nvPr/>
        </p:nvSpPr>
        <p:spPr>
          <a:xfrm>
            <a:off x="168275" y="15875"/>
            <a:ext cx="1703388" cy="1276350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Кольцо 10"/>
          <p:cNvSpPr/>
          <p:nvPr/>
        </p:nvSpPr>
        <p:spPr>
          <a:xfrm rot="2315675">
            <a:off x="182881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11"/>
          <p:cNvSpPr/>
          <p:nvPr/>
        </p:nvSpPr>
        <p:spPr>
          <a:xfrm>
            <a:off x="1012825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Прямоугольник 14"/>
          <p:cNvSpPr/>
          <p:nvPr/>
        </p:nvSpPr>
        <p:spPr bwMode="invGray">
          <a:xfrm>
            <a:off x="1014413" y="0"/>
            <a:ext cx="7302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57077E-55A6-42EF-9027-174AFB4AB546}" type="datetime1">
              <a:rPr lang="ru-RU">
                <a:solidFill>
                  <a:srgbClr val="F8F8F8">
                    <a:shade val="50000"/>
                    <a:satMod val="200000"/>
                  </a:srgbClr>
                </a:solidFill>
              </a:rPr>
              <a:pPr>
                <a:defRPr/>
              </a:pPr>
              <a:t>09.07.2015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  <a:extLst/>
          </a:lstStyle>
          <a:p>
            <a:pPr>
              <a:defRPr/>
            </a:pPr>
            <a:fld id="{B60BE58A-8D0C-4AF8-8362-E74597DE9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955902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FE2F-2431-42D8-BEBE-39C5D47DB1EA}" type="datetime1">
              <a:rPr lang="ru-RU">
                <a:solidFill>
                  <a:srgbClr val="F8F8F8">
                    <a:shade val="50000"/>
                    <a:satMod val="200000"/>
                  </a:srgbClr>
                </a:solidFill>
              </a:rPr>
              <a:pPr>
                <a:defRPr/>
              </a:pPr>
              <a:t>09.07.2015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A30EF-966B-4E26-AAEE-3F25AFE75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9515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79"/>
            <a:ext cx="1828800" cy="4388644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DFAFB-749C-4EE1-853D-81BE145F0304}" type="datetime1">
              <a:rPr lang="ru-RU">
                <a:solidFill>
                  <a:srgbClr val="F8F8F8">
                    <a:shade val="50000"/>
                    <a:satMod val="200000"/>
                  </a:srgbClr>
                </a:solidFill>
              </a:rPr>
              <a:pPr>
                <a:defRPr/>
              </a:pPr>
              <a:t>09.07.2015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76977-8292-4D7B-B6CD-CD5203C06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047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F0019-4118-4926-A671-FD6C0683B4D8}" type="datetime1">
              <a:rPr lang="ru-RU">
                <a:solidFill>
                  <a:srgbClr val="F8F8F8">
                    <a:shade val="50000"/>
                    <a:satMod val="200000"/>
                  </a:srgbClr>
                </a:solidFill>
              </a:rPr>
              <a:pPr>
                <a:defRPr/>
              </a:pPr>
              <a:t>09.07.2015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42C42-E272-4590-801A-1C9B3EA26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279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06375"/>
            <a:ext cx="749935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35100" y="1085850"/>
            <a:ext cx="3673475" cy="36004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085850"/>
            <a:ext cx="3673475" cy="36004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8EFF-F567-4D1A-8509-1D82368897E3}" type="datetime1">
              <a:rPr lang="ru-RU">
                <a:solidFill>
                  <a:srgbClr val="F8F8F8">
                    <a:shade val="50000"/>
                    <a:satMod val="200000"/>
                  </a:srgbClr>
                </a:solidFill>
              </a:rPr>
              <a:pPr>
                <a:defRPr/>
              </a:pPr>
              <a:t>09.07.2015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8CA4F-089D-4D79-B98D-AF884A3CC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7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1D6990-D39C-4B04-995C-96A948084261}" type="datetime1">
              <a:rPr lang="ru-RU"/>
              <a:pPr>
                <a:defRPr/>
              </a:pPr>
              <a:t>09.07.2015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780100-563B-48A4-AD9A-E64AAAB018E9}" type="slidenum">
              <a:rPr lang="ru-RU"/>
              <a:pPr>
                <a:defRPr/>
              </a:pPr>
              <a:t>‹#›</a:t>
            </a:fld>
            <a:endParaRPr lang="ru-RU" sz="1200" b="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6"/>
          <p:cNvSpPr/>
          <p:nvPr/>
        </p:nvSpPr>
        <p:spPr>
          <a:xfrm>
            <a:off x="-815975" y="-611188"/>
            <a:ext cx="1638300" cy="1228726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4" name="Овал 7"/>
          <p:cNvSpPr/>
          <p:nvPr/>
        </p:nvSpPr>
        <p:spPr>
          <a:xfrm>
            <a:off x="168275" y="15875"/>
            <a:ext cx="1703388" cy="1276350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5" name="Кольцо 10"/>
          <p:cNvSpPr/>
          <p:nvPr/>
        </p:nvSpPr>
        <p:spPr>
          <a:xfrm rot="2315675">
            <a:off x="182881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6" name="Прямоугольник 11"/>
          <p:cNvSpPr/>
          <p:nvPr/>
        </p:nvSpPr>
        <p:spPr>
          <a:xfrm>
            <a:off x="1012825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7" name="Прямоугольник 14"/>
          <p:cNvSpPr/>
          <p:nvPr/>
        </p:nvSpPr>
        <p:spPr bwMode="invGray">
          <a:xfrm>
            <a:off x="1014413" y="0"/>
            <a:ext cx="7302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57077E-55A6-42EF-9027-174AFB4AB546}" type="datetime1">
              <a:rPr lang="ru-RU"/>
              <a:pPr>
                <a:defRPr/>
              </a:pPr>
              <a:t>09.07.2015</a:t>
            </a:fld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  <a:extLst/>
          </a:lstStyle>
          <a:p>
            <a:pPr>
              <a:defRPr/>
            </a:pPr>
            <a:fld id="{B60BE58A-8D0C-4AF8-8362-E74597DE9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FE2F-2431-42D8-BEBE-39C5D47DB1EA}" type="datetime1">
              <a:rPr lang="ru-RU"/>
              <a:pPr>
                <a:defRPr/>
              </a:pPr>
              <a:t>09.07.2015</a:t>
            </a:fld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A30EF-966B-4E26-AAEE-3F25AFE75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79"/>
            <a:ext cx="1828800" cy="4388644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DFAFB-749C-4EE1-853D-81BE145F0304}" type="datetime1">
              <a:rPr lang="ru-RU"/>
              <a:pPr>
                <a:defRPr/>
              </a:pPr>
              <a:t>09.07.2015</a:t>
            </a:fld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76977-8292-4D7B-B6CD-CD5203C06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F0019-4118-4926-A671-FD6C0683B4D8}" type="datetime1">
              <a:rPr lang="ru-RU"/>
              <a:pPr>
                <a:defRPr/>
              </a:pPr>
              <a:t>09.07.2015</a:t>
            </a:fld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42C42-E272-4590-801A-1C9B3EA26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06375"/>
            <a:ext cx="749935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35100" y="1085850"/>
            <a:ext cx="3673475" cy="36004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085850"/>
            <a:ext cx="3673475" cy="36004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8EFF-F567-4D1A-8509-1D82368897E3}" type="datetime1">
              <a:rPr lang="ru-RU"/>
              <a:pPr>
                <a:defRPr/>
              </a:pPr>
              <a:t>09.07.2015</a:t>
            </a:fld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8CA4F-089D-4D79-B98D-AF884A3CC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B5732-B908-4EFC-A0C7-DE2A11C324F0}" type="datetime1">
              <a:rPr lang="ru-RU">
                <a:solidFill>
                  <a:srgbClr val="F8F8F8">
                    <a:shade val="50000"/>
                    <a:satMod val="200000"/>
                  </a:srgbClr>
                </a:solidFill>
              </a:rPr>
              <a:pPr>
                <a:defRPr/>
              </a:pPr>
              <a:t>09.07.2015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C9328-4E0B-4C4D-8378-77CE0378F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14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611188"/>
            <a:ext cx="1638300" cy="1228726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8" name="Овал 7"/>
          <p:cNvSpPr/>
          <p:nvPr/>
        </p:nvSpPr>
        <p:spPr>
          <a:xfrm>
            <a:off x="168275" y="15875"/>
            <a:ext cx="1703388" cy="1276350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06375"/>
            <a:ext cx="749935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085850"/>
            <a:ext cx="7499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3"/>
            <a:ext cx="2133600" cy="357187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AFD7BF1-3251-45A9-9ACE-B4DB2F0C07C7}" type="datetime1">
              <a:rPr lang="ru-RU"/>
              <a:pPr>
                <a:defRPr/>
              </a:pPr>
              <a:t>09.07.2015</a:t>
            </a:fld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4729163"/>
            <a:ext cx="2895600" cy="357187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>
                <a:solidFill>
                  <a:schemeClr val="tx2"/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4729163"/>
            <a:ext cx="457200" cy="357187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>
                <a:solidFill>
                  <a:srgbClr val="FFFFFF"/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7E362114-1F68-44A5-8131-152E2F5FB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0" r:id="rId5"/>
    <p:sldLayoutId id="2147483929" r:id="rId6"/>
    <p:sldLayoutId id="2147483928" r:id="rId7"/>
    <p:sldLayoutId id="2147483927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696D52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611188"/>
            <a:ext cx="1638300" cy="1228726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15875"/>
            <a:ext cx="1703388" cy="1276350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06375"/>
            <a:ext cx="749935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085850"/>
            <a:ext cx="7499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3"/>
            <a:ext cx="2133600" cy="357187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AFD7BF1-3251-45A9-9ACE-B4DB2F0C07C7}" type="datetime1">
              <a:rPr lang="ru-RU">
                <a:solidFill>
                  <a:srgbClr val="F8F8F8">
                    <a:shade val="50000"/>
                    <a:satMod val="200000"/>
                  </a:srgbClr>
                </a:solidFill>
              </a:rPr>
              <a:pPr>
                <a:defRPr/>
              </a:pPr>
              <a:t>09.07.2015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4729163"/>
            <a:ext cx="2895600" cy="357187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>
                <a:solidFill>
                  <a:schemeClr val="tx2"/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4729163"/>
            <a:ext cx="457200" cy="357187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>
                <a:solidFill>
                  <a:srgbClr val="FFFFFF"/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7E362114-1F68-44A5-8131-152E2F5FB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9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696D52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611188"/>
            <a:ext cx="1638300" cy="1228726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15875"/>
            <a:ext cx="1703388" cy="1276350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06375"/>
            <a:ext cx="749935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085850"/>
            <a:ext cx="7499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3"/>
            <a:ext cx="2133600" cy="357187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AFD7BF1-3251-45A9-9ACE-B4DB2F0C07C7}" type="datetime1">
              <a:rPr lang="ru-RU">
                <a:solidFill>
                  <a:srgbClr val="F8F8F8">
                    <a:shade val="50000"/>
                    <a:satMod val="200000"/>
                  </a:srgbClr>
                </a:solidFill>
              </a:rPr>
              <a:pPr>
                <a:defRPr/>
              </a:pPr>
              <a:t>09.07.2015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4729163"/>
            <a:ext cx="2895600" cy="357187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>
                <a:solidFill>
                  <a:schemeClr val="tx2"/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4729163"/>
            <a:ext cx="457200" cy="357187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>
                <a:solidFill>
                  <a:srgbClr val="FFFFFF"/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7E362114-1F68-44A5-8131-152E2F5FB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50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696D52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 idx="4294967295"/>
          </p:nvPr>
        </p:nvSpPr>
        <p:spPr>
          <a:xfrm>
            <a:off x="827088" y="268288"/>
            <a:ext cx="8066087" cy="71913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4800" b="1" dirty="0" smtClean="0">
                <a:solidFill>
                  <a:srgbClr val="C00000"/>
                </a:solidFill>
              </a:rPr>
              <a:t>Развивающая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3" name="Rectangle 7"/>
          <p:cNvSpPr>
            <a:spLocks noGrp="1"/>
          </p:cNvSpPr>
          <p:nvPr>
            <p:ph type="subTitle" idx="4294967295"/>
          </p:nvPr>
        </p:nvSpPr>
        <p:spPr>
          <a:xfrm>
            <a:off x="1116013" y="1142990"/>
            <a:ext cx="7599391" cy="1214446"/>
          </a:xfrm>
        </p:spPr>
        <p:txBody>
          <a:bodyPr/>
          <a:lstStyle/>
          <a:p>
            <a:pPr marL="82550" indent="0" algn="ctr" eaLnBrk="1" hangingPunct="1">
              <a:lnSpc>
                <a:spcPct val="90000"/>
              </a:lnSpc>
              <a:buNone/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предметно-пространственная среда</a:t>
            </a:r>
          </a:p>
        </p:txBody>
      </p:sp>
      <p:sp>
        <p:nvSpPr>
          <p:cNvPr id="2" name="Rectangle 7"/>
          <p:cNvSpPr>
            <a:spLocks/>
          </p:cNvSpPr>
          <p:nvPr/>
        </p:nvSpPr>
        <p:spPr bwMode="auto">
          <a:xfrm>
            <a:off x="1000100" y="2643188"/>
            <a:ext cx="7604151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550" algn="ctr">
              <a:lnSpc>
                <a:spcPct val="80000"/>
              </a:lnSpc>
              <a:buNone/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своими</a:t>
            </a:r>
            <a: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руками»</a:t>
            </a:r>
            <a:endParaRPr lang="ru-RU" sz="4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ectangle 7"/>
          <p:cNvSpPr>
            <a:spLocks/>
          </p:cNvSpPr>
          <p:nvPr/>
        </p:nvSpPr>
        <p:spPr bwMode="auto">
          <a:xfrm>
            <a:off x="1000100" y="3571882"/>
            <a:ext cx="770572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550" algn="ctr">
              <a:lnSpc>
                <a:spcPct val="80000"/>
              </a:lnSpc>
              <a:buNone/>
              <a:defRPr/>
            </a:pPr>
            <a:r>
              <a:rPr 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(изготовление настольного театра к сказке «Репка» из бросового материала)</a:t>
            </a:r>
            <a:endParaRPr lang="ru-RU" sz="36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998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343" grpId="0" build="p"/>
      <p:bldP spid="2" grpId="0" build="p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-139864" y="-53185"/>
            <a:ext cx="1766578" cy="1293813"/>
          </a:xfrm>
          <a:prstGeom prst="sun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!</a:t>
            </a:r>
            <a:endParaRPr lang="ru-RU" sz="40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108" name="Заголовок 1"/>
          <p:cNvSpPr>
            <a:spLocks noGrp="1"/>
          </p:cNvSpPr>
          <p:nvPr>
            <p:ph sz="half" idx="4294967295"/>
          </p:nvPr>
        </p:nvSpPr>
        <p:spPr>
          <a:xfrm>
            <a:off x="1500166" y="214296"/>
            <a:ext cx="7358114" cy="1011151"/>
          </a:xfrm>
          <a:solidFill>
            <a:srgbClr val="C0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82550" indent="0" algn="ctr" eaLnBrk="1" hangingPunct="1">
              <a:buNone/>
              <a:defRPr/>
            </a:pP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ИСПОЛЬЗОВАНИЕ   НАСТОЛЬНОГО   ТЕАТРА  </a:t>
            </a:r>
          </a:p>
          <a:p>
            <a:pPr marL="82550" indent="0" algn="ctr" eaLnBrk="1" hangingPunct="1">
              <a:buNone/>
              <a:defRPr/>
            </a:pP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Способствует   привлечению   детей   и  родителей   к совместной  деятельности</a:t>
            </a:r>
            <a:r>
              <a:rPr lang="ru-RU" sz="1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:</a:t>
            </a:r>
            <a:endParaRPr lang="ru-RU" sz="1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357158" y="1357304"/>
            <a:ext cx="4248472" cy="10873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DDDDD"/>
              </a:buClr>
              <a:buFont typeface="Wingdings 2" pitchFamily="18" charset="2"/>
              <a:buNone/>
            </a:pP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по созданию образовательных проектов (краткосрочных, долгосрочных) 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5" name="Пятиугольник 104"/>
          <p:cNvSpPr/>
          <p:nvPr/>
        </p:nvSpPr>
        <p:spPr>
          <a:xfrm>
            <a:off x="357158" y="2643188"/>
            <a:ext cx="4226308" cy="10873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DDDDD"/>
              </a:buClr>
              <a:buFont typeface="Wingdings 2" pitchFamily="18" charset="2"/>
              <a:buNone/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п</a:t>
            </a: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о повышению уровней эмоционального благополучия детей (сказка терапия)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6" name="Пятиугольник 105"/>
          <p:cNvSpPr/>
          <p:nvPr/>
        </p:nvSpPr>
        <p:spPr>
          <a:xfrm>
            <a:off x="357158" y="3929072"/>
            <a:ext cx="4214530" cy="10873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DDDDD"/>
              </a:buClr>
              <a:buNone/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п</a:t>
            </a: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о формированию </a:t>
            </a: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готовности к совместной деятельности со </a:t>
            </a: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сверстниками</a:t>
            </a: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357304"/>
            <a:ext cx="3460720" cy="357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8128934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2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2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2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2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14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14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14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140"/>
                            </p:stCondLst>
                            <p:childTnLst>
                              <p:par>
                                <p:cTn id="4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2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8" grpId="0" animBg="1"/>
      <p:bldP spid="108" grpId="1" animBg="1"/>
      <p:bldP spid="13" grpId="0" animBg="1"/>
      <p:bldP spid="105" grpId="0" animBg="1"/>
      <p:bldP spid="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Neo\Рабочий стол\ТОГИ РАБОТЫ  ДОУ  ФОТО\диана радуга детства\Копия SDC1087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88" y="800100"/>
            <a:ext cx="3500437" cy="4154488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307975"/>
            <a:ext cx="5130800" cy="558165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9344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«Вам, взрослые, решать, каким будет наше  детство …»</a:t>
            </a:r>
            <a:endParaRPr lang="ru-RU" sz="4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1443210" y="1123720"/>
            <a:ext cx="1112566" cy="3734046"/>
          </a:xfr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cene3d>
              <a:camera prst="obliqueBottomRight"/>
              <a:lightRig rig="threePt" dir="t"/>
            </a:scene3d>
          </a:bodyPr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575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575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575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575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575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800" b="1" dirty="0" smtClean="0">
              <a:solidFill>
                <a:srgbClr val="990033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800" b="1" dirty="0" smtClean="0">
              <a:solidFill>
                <a:srgbClr val="990033"/>
              </a:solidFill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4643438" y="1142990"/>
            <a:ext cx="435766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lnSpc>
                <a:spcPct val="80000"/>
              </a:lnSpc>
              <a:buClr>
                <a:srgbClr val="DDDDDD"/>
              </a:buClr>
              <a:buFont typeface="Wingdings 2" pitchFamily="18" charset="2"/>
              <a:buNone/>
            </a:pP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1071552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82575">
              <a:buClr>
                <a:srgbClr val="DDDDDD"/>
              </a:buClr>
              <a:buFont typeface="Wingdings 2" pitchFamily="18" charset="2"/>
              <a:buNone/>
            </a:pPr>
            <a:r>
              <a:rPr lang="ru-RU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575A44"/>
                </a:solidFill>
                <a:effectLst>
                  <a:outerShdw dist="38100" dir="2700000" algn="bl" rotWithShape="0">
                    <a:srgbClr val="5F5F5F"/>
                  </a:outerShdw>
                </a:effectLst>
              </a:rPr>
              <a:t>СОВОКУПНОСТЬ</a:t>
            </a:r>
            <a:endParaRPr lang="ru-RU" b="1" dirty="0">
              <a:ln w="13462">
                <a:solidFill>
                  <a:prstClr val="white"/>
                </a:solidFill>
                <a:prstDash val="solid"/>
              </a:ln>
              <a:solidFill>
                <a:srgbClr val="575A44"/>
              </a:solidFill>
              <a:effectLst>
                <a:outerShdw dist="38100" dir="2700000" algn="bl" rotWithShape="0">
                  <a:srgbClr val="5F5F5F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1857370"/>
            <a:ext cx="6296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82575">
              <a:buClr>
                <a:srgbClr val="DDDDDD"/>
              </a:buClr>
              <a:buFont typeface="Wingdings 2" pitchFamily="18" charset="2"/>
              <a:buNone/>
            </a:pPr>
            <a:r>
              <a:rPr lang="ru-RU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75A44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РАЗНООБРАЗНЫХ   УСЛОВИЙ</a:t>
            </a:r>
            <a:endParaRPr lang="ru-RU" b="1" dirty="0">
              <a:ln w="9525">
                <a:solidFill>
                  <a:prstClr val="white"/>
                </a:solidFill>
                <a:prstDash val="solid"/>
              </a:ln>
              <a:solidFill>
                <a:srgbClr val="575A44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4357700"/>
            <a:ext cx="6296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82575">
              <a:buClr>
                <a:srgbClr val="DDDDDD"/>
              </a:buClr>
              <a:buFont typeface="Wingdings 2" pitchFamily="18" charset="2"/>
              <a:buNone/>
            </a:pPr>
            <a:r>
              <a:rPr lang="ru-RU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75A44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АКТИВНАЯ   ДЕЯТЕЛЬНОСТЬ</a:t>
            </a:r>
            <a:endParaRPr lang="ru-RU" b="1" dirty="0">
              <a:ln w="9525">
                <a:solidFill>
                  <a:prstClr val="white"/>
                </a:solidFill>
                <a:prstDash val="solid"/>
              </a:ln>
              <a:solidFill>
                <a:srgbClr val="575A44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2714626"/>
            <a:ext cx="6519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82575">
              <a:buClr>
                <a:srgbClr val="DDDDDD"/>
              </a:buClr>
              <a:buFont typeface="Wingdings 2" pitchFamily="18" charset="2"/>
              <a:buNone/>
            </a:pPr>
            <a:r>
              <a:rPr lang="ru-RU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75A44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ЕСТЕСТВЕННЫХ   </a:t>
            </a:r>
            <a:r>
              <a:rPr lang="ru-RU" sz="2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75A44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(ПРИРОДНЫХ ФАКТОРОВ) </a:t>
            </a:r>
            <a:endParaRPr lang="ru-RU" sz="2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575A44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3571882"/>
            <a:ext cx="6367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82575">
              <a:buClr>
                <a:srgbClr val="DDDDDD"/>
              </a:buClr>
              <a:buFont typeface="Wingdings 2" pitchFamily="18" charset="2"/>
              <a:buNone/>
            </a:pPr>
            <a:r>
              <a:rPr lang="ru-RU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75A44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ДОСТИЖЕНИЙ   СОЦИУМА </a:t>
            </a:r>
            <a:endParaRPr lang="ru-RU" b="1" dirty="0">
              <a:ln w="9525">
                <a:solidFill>
                  <a:prstClr val="white"/>
                </a:solidFill>
                <a:prstDash val="solid"/>
              </a:ln>
              <a:solidFill>
                <a:srgbClr val="575A44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350" y="195263"/>
            <a:ext cx="7499350" cy="613691"/>
          </a:xfrm>
          <a:solidFill>
            <a:srgbClr val="99003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cs typeface="Times New Roman" pitchFamily="18" charset="0"/>
              </a:rPr>
              <a:t>ТОЛКОВАНИЕ   ПОНЯТИЯ   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cs typeface="Times New Roman" pitchFamily="18" charset="0"/>
              </a:rPr>
              <a:t>СРЕДА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86563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4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4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4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4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84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84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4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840"/>
                            </p:stCondLst>
                            <p:childTnLst>
                              <p:par>
                                <p:cTn id="4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840"/>
                            </p:stCondLst>
                            <p:childTnLst>
                              <p:par>
                                <p:cTn id="4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840"/>
                            </p:stCondLst>
                            <p:childTnLst>
                              <p:par>
                                <p:cTn id="4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840"/>
                            </p:stCondLst>
                            <p:childTnLst>
                              <p:par>
                                <p:cTn id="5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840"/>
                            </p:stCondLst>
                            <p:childTnLst>
                              <p:par>
                                <p:cTn id="5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250"/>
                            </p:stCondLst>
                            <p:childTnLst>
                              <p:par>
                                <p:cTn id="101" presetID="33" presetClass="emph" presetSubtype="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2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250"/>
                            </p:stCondLst>
                            <p:childTnLst>
                              <p:par>
                                <p:cTn id="108" presetID="33" presetClass="emph" presetSubtype="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9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3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250"/>
                            </p:stCondLst>
                            <p:childTnLst>
                              <p:par>
                                <p:cTn id="115" presetID="33" presetClass="emph" presetSubtype="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0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2" presetID="33" presetClass="emph" presetSubtype="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4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7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29" presetID="33" presetClass="emph" presetSubtype="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0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1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4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nimBg="1"/>
      <p:bldP spid="15362" grpId="1" uiExpand="1" build="p" animBg="1"/>
      <p:bldP spid="8" grpId="1"/>
      <p:bldP spid="8" grpId="2"/>
      <p:bldP spid="9" grpId="1"/>
      <p:bldP spid="9" grpId="2"/>
      <p:bldP spid="10" grpId="1"/>
      <p:bldP spid="10" grpId="2"/>
      <p:bldP spid="11" grpId="1"/>
      <p:bldP spid="11" grpId="2"/>
      <p:bldP spid="12" grpId="1"/>
      <p:bldP spid="12" grpId="2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1143000" y="206374"/>
            <a:ext cx="7791450" cy="22939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среды на развитие человеческого общества</a:t>
            </a:r>
          </a:p>
        </p:txBody>
      </p:sp>
      <p:sp>
        <p:nvSpPr>
          <p:cNvPr id="6" name="Rectangle 5"/>
          <p:cNvSpPr>
            <a:spLocks noGrp="1"/>
          </p:cNvSpPr>
          <p:nvPr>
            <p:ph sz="half" idx="4294967295"/>
          </p:nvPr>
        </p:nvSpPr>
        <p:spPr>
          <a:xfrm>
            <a:off x="1000100" y="2500312"/>
            <a:ext cx="8001025" cy="2194812"/>
          </a:xfrm>
        </p:spPr>
        <p:txBody>
          <a:bodyPr/>
          <a:lstStyle/>
          <a:p>
            <a:pPr marL="514350" indent="-514350" algn="ctr" eaLnBrk="1" hangingPunct="1">
              <a:buClr>
                <a:srgbClr val="FF0000"/>
              </a:buClr>
              <a:buSzPct val="130000"/>
              <a:buNone/>
            </a:pPr>
            <a:endParaRPr lang="ru-RU" sz="2800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514350" indent="-514350" algn="just" eaLnBrk="1" hangingPunct="1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r>
              <a:rPr lang="ru-RU" sz="40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Какое место в жизни ребенка занимает среда? </a:t>
            </a:r>
          </a:p>
          <a:p>
            <a:pPr marL="514350" indent="-51435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60"/>
                            </p:stCondLst>
                            <p:childTnLst>
                              <p:par>
                                <p:cTn id="1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60"/>
                            </p:stCondLst>
                            <p:childTnLst>
                              <p:par>
                                <p:cTn id="17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575A44"/>
                </a:solidFill>
                <a:cs typeface="Times New Roman" pitchFamily="18" charset="0"/>
              </a:rPr>
              <a:t>Ради чего каждому из нас дано детство? </a:t>
            </a:r>
            <a:r>
              <a:rPr lang="ru-RU" b="1" i="1" dirty="0" smtClean="0">
                <a:solidFill>
                  <a:srgbClr val="575A4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575A4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575A4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214429"/>
            <a:ext cx="79296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DDDDDD"/>
              </a:buClr>
              <a:buFont typeface="Wingdings 2" pitchFamily="18" charset="2"/>
              <a:buNone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Ради фантазии, а работа фантазии ради игры, а игра ради выражения нашей эмоциональной жизни, раскрытия и осознания чувства, а чувство ради души, в которой отражается истинный смысл нашего бытия, человеческого существования.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3570" y="435770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DDDDDD"/>
              </a:buClr>
              <a:buFont typeface="Wingdings 2" pitchFamily="18" charset="2"/>
              <a:buNone/>
            </a:pPr>
            <a: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В.В. Зеньковский</a:t>
            </a:r>
            <a:endParaRPr lang="ru-RU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4094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10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0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4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1143000" y="206375"/>
            <a:ext cx="7791450" cy="1365244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среды на развитие человеческого общества</a:t>
            </a:r>
          </a:p>
        </p:txBody>
      </p:sp>
      <p:sp>
        <p:nvSpPr>
          <p:cNvPr id="6" name="Rectangle 5"/>
          <p:cNvSpPr>
            <a:spLocks noGrp="1"/>
          </p:cNvSpPr>
          <p:nvPr>
            <p:ph sz="half" idx="4294967295"/>
          </p:nvPr>
        </p:nvSpPr>
        <p:spPr>
          <a:xfrm>
            <a:off x="928662" y="1785932"/>
            <a:ext cx="8001025" cy="2643188"/>
          </a:xfrm>
        </p:spPr>
        <p:txBody>
          <a:bodyPr/>
          <a:lstStyle/>
          <a:p>
            <a:pPr marL="514350" indent="-514350" algn="just" eaLnBrk="1" hangingPunct="1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Какой документ предъявляет  требования к среде развития  ребенка? </a:t>
            </a:r>
          </a:p>
          <a:p>
            <a:pPr marL="514350" indent="-514350" algn="just" eaLnBrk="1" hangingPunct="1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Какой должна быть предметно-пространственной среда по ФГОС?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514350" indent="-514350" algn="just" eaLnBrk="1" hangingPunct="1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endParaRPr lang="ru-RU" sz="4000" i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60"/>
                            </p:stCondLst>
                            <p:childTnLst>
                              <p:par>
                                <p:cTn id="1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360"/>
                            </p:stCondLst>
                            <p:childTnLst>
                              <p:par>
                                <p:cTn id="17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5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Ценностные ориентации современных дошкольников в деятельности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3" name="Picture 1" descr="C:\Users\ДНС\Desktop\IMG_8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142990"/>
            <a:ext cx="2500330" cy="3643338"/>
          </a:xfrm>
          <a:prstGeom prst="rect">
            <a:avLst/>
          </a:prstGeom>
          <a:noFill/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1071538" y="1225484"/>
            <a:ext cx="2357454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DDDDD"/>
              </a:buClr>
              <a:buFont typeface="Wingdings 2" pitchFamily="18" charset="2"/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игра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1071538" y="2500312"/>
            <a:ext cx="2357454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DDDDD"/>
              </a:buClr>
              <a:buFont typeface="Wingdings 2" pitchFamily="18" charset="2"/>
              <a:buNone/>
            </a:pP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познавательное экспериментирование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6286512" y="1142990"/>
            <a:ext cx="2357454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DDDDD"/>
              </a:buClr>
              <a:buFont typeface="Wingdings 2" pitchFamily="18" charset="2"/>
              <a:buNone/>
            </a:pP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общение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1071538" y="3786196"/>
            <a:ext cx="2357454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DDDDD"/>
              </a:buClr>
              <a:buFont typeface="Wingdings 2" pitchFamily="18" charset="2"/>
              <a:buNone/>
            </a:pP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изобразительная деятельность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6286512" y="3714758"/>
            <a:ext cx="2357454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DDDDD"/>
              </a:buClr>
              <a:buFont typeface="Wingdings 2" pitchFamily="18" charset="2"/>
              <a:buNone/>
            </a:pP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музыкальная деятельность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6357950" y="2428874"/>
            <a:ext cx="2357454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DDDDD"/>
              </a:buClr>
              <a:buFont typeface="Wingdings 2" pitchFamily="18" charset="2"/>
              <a:buNone/>
            </a:pP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двигательная активность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3381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75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89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75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375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375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375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375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375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375"/>
                            </p:stCondLst>
                            <p:childTnLst>
                              <p:par>
                                <p:cTn id="47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75"/>
                            </p:stCondLst>
                            <p:childTnLst>
                              <p:par>
                                <p:cTn id="50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1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389941"/>
            <a:ext cx="7453591" cy="720303"/>
          </a:xfrm>
          <a:solidFill>
            <a:srgbClr val="C0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РАЗВИВАЮЩАЯ   ПРЕДМЕТНО-ПРОСТРАНСТВЕННАЯ СРЕДА ДОЛЖНА БЫТЬ:</a:t>
            </a:r>
            <a:endParaRPr lang="ru-RU" sz="2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28550" y="0"/>
            <a:ext cx="1714500" cy="1500187"/>
          </a:xfrm>
          <a:prstGeom prst="sun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4000" b="1" dirty="0">
                <a:solidFill>
                  <a:srgbClr val="FF3300"/>
                </a:solidFill>
              </a:rPr>
              <a:t>!</a:t>
            </a:r>
          </a:p>
        </p:txBody>
      </p:sp>
      <p:pic>
        <p:nvPicPr>
          <p:cNvPr id="130052" name="Picture 4" descr="спорт 09-10 1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6341" y="1695450"/>
            <a:ext cx="3220910" cy="318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755576" y="1662651"/>
            <a:ext cx="2357454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вариативной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370" y="1695450"/>
            <a:ext cx="2383743" cy="877900"/>
          </a:xfrm>
          <a:prstGeom prst="rect">
            <a:avLst/>
          </a:prstGeom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785786" y="2786064"/>
            <a:ext cx="2357454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содержательно-насыщенной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85786" y="4000510"/>
            <a:ext cx="2357454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полифункциональной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778370" y="2859782"/>
            <a:ext cx="2357454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доступной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456" y="3997373"/>
            <a:ext cx="2383743" cy="88399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80"/>
                            </p:stCondLst>
                            <p:childTnLst>
                              <p:par>
                                <p:cTn id="1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8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8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8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30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0" y="1571618"/>
            <a:ext cx="2357454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возможность самовыражения детей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0" y="2714626"/>
            <a:ext cx="2357454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эмоциональное благополучие </a:t>
            </a: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детей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6786546" y="1500180"/>
            <a:ext cx="2357454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двигательную </a:t>
            </a: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активность 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0" y="3929072"/>
            <a:ext cx="2357454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экспериментирование с доступными </a:t>
            </a:r>
            <a:r>
              <a:rPr lang="ru-RU" sz="1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материалами </a:t>
            </a:r>
            <a:endParaRPr lang="ru-RU" sz="18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6786546" y="3929072"/>
            <a:ext cx="2357454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игровую, познавательную деятельность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6786546" y="2714626"/>
            <a:ext cx="2357454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творческую активность 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714494"/>
            <a:ext cx="2786082" cy="292895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6"/>
            <a:ext cx="7498080" cy="709826"/>
          </a:xfrm>
          <a:solidFill>
            <a:srgbClr val="C0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РАЗВИВАЮЩАЯ   ПРЕДМЕТНО-ПРОСТРАНСТВЕННАЯ СРЕДА ДОЛЖНА ОБЕСПЕЧИВАТЬ:</a:t>
            </a:r>
            <a:endParaRPr lang="ru-RU" sz="2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0" y="-142894"/>
            <a:ext cx="1714500" cy="1500187"/>
          </a:xfrm>
          <a:prstGeom prst="sun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4000" b="1" dirty="0">
                <a:solidFill>
                  <a:srgbClr val="FF3300"/>
                </a:solidFill>
              </a:rPr>
              <a:t>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900"/>
                            </p:stCondLst>
                            <p:childTnLst>
                              <p:par>
                                <p:cTn id="1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9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900"/>
                            </p:stCondLst>
                            <p:childTnLst>
                              <p:par>
                                <p:cTn id="2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900"/>
                            </p:stCondLst>
                            <p:childTnLst>
                              <p:par>
                                <p:cTn id="3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9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9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9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9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-139864" y="-53185"/>
            <a:ext cx="1766578" cy="1293813"/>
          </a:xfrm>
          <a:prstGeom prst="sun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!</a:t>
            </a:r>
            <a:endParaRPr lang="ru-RU" sz="40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108" name="Заголовок 1"/>
          <p:cNvSpPr>
            <a:spLocks noGrp="1"/>
          </p:cNvSpPr>
          <p:nvPr>
            <p:ph sz="half" idx="4294967295"/>
          </p:nvPr>
        </p:nvSpPr>
        <p:spPr>
          <a:xfrm>
            <a:off x="1656302" y="198438"/>
            <a:ext cx="7308186" cy="768786"/>
          </a:xfrm>
          <a:solidFill>
            <a:srgbClr val="C0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82550" indent="0" algn="ctr" eaLnBrk="1" hangingPunct="1">
              <a:buNone/>
              <a:defRPr/>
            </a:pP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ИСПОЛЬЗОВАНИЕ   НАСТОЛЬНОГО   ТЕАТРА  </a:t>
            </a:r>
          </a:p>
          <a:p>
            <a:pPr marL="82550" indent="0" algn="ctr" eaLnBrk="1" hangingPunct="1">
              <a:buNone/>
              <a:defRPr/>
            </a:pP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о</a:t>
            </a:r>
            <a:r>
              <a:rPr lang="ru-RU" sz="1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беспечит развитие личности, мотивации и способностей у детей в:</a:t>
            </a:r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14282" y="1285866"/>
            <a:ext cx="3967586" cy="58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с</a:t>
            </a: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оциально-коммуникативном развитии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2" name="Пятиугольник 111"/>
          <p:cNvSpPr/>
          <p:nvPr/>
        </p:nvSpPr>
        <p:spPr>
          <a:xfrm>
            <a:off x="214282" y="2071684"/>
            <a:ext cx="3967586" cy="58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п</a:t>
            </a: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ознавательном развитии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3" name="Пятиугольник 112"/>
          <p:cNvSpPr/>
          <p:nvPr/>
        </p:nvSpPr>
        <p:spPr>
          <a:xfrm>
            <a:off x="214282" y="2857502"/>
            <a:ext cx="3967586" cy="58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речевом развитии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4" name="Пятиугольник 113"/>
          <p:cNvSpPr/>
          <p:nvPr/>
        </p:nvSpPr>
        <p:spPr>
          <a:xfrm>
            <a:off x="214282" y="3643320"/>
            <a:ext cx="3967586" cy="58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х</a:t>
            </a: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удожественно-эстетическом  развитии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5" name="Пятиугольник 114"/>
          <p:cNvSpPr/>
          <p:nvPr/>
        </p:nvSpPr>
        <p:spPr>
          <a:xfrm>
            <a:off x="214282" y="4429138"/>
            <a:ext cx="3967586" cy="58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физическом  развитии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4128" y="149163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285866"/>
            <a:ext cx="3643338" cy="36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68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68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2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6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2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6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2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8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8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8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8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8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8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800"/>
                            </p:stCondLst>
                            <p:childTnLst>
                              <p:par>
                                <p:cTn id="5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800"/>
                            </p:stCondLst>
                            <p:childTnLst>
                              <p:par>
                                <p:cTn id="61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800"/>
                            </p:stCondLst>
                            <p:childTnLst>
                              <p:par>
                                <p:cTn id="68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3800"/>
                            </p:stCondLst>
                            <p:childTnLst>
                              <p:par>
                                <p:cTn id="75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6800"/>
                            </p:stCondLst>
                            <p:childTnLst>
                              <p:par>
                                <p:cTn id="82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3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3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800"/>
                            </p:stCondLst>
                            <p:childTnLst>
                              <p:par>
                                <p:cTn id="89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800"/>
                            </p:stCondLst>
                            <p:childTnLst>
                              <p:par>
                                <p:cTn id="9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8" grpId="0" animBg="1"/>
      <p:bldP spid="108" grpId="1" animBg="1"/>
      <p:bldP spid="13" grpId="0" animBg="1"/>
      <p:bldP spid="13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Солнцестояние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олнцестояние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олнцестояние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313</Words>
  <Application>Microsoft Office PowerPoint</Application>
  <PresentationFormat>Экран (16:9)</PresentationFormat>
  <Paragraphs>77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Солнцестояние</vt:lpstr>
      <vt:lpstr>1_Солнцестояние</vt:lpstr>
      <vt:lpstr>2_Солнцестояние</vt:lpstr>
      <vt:lpstr>«Развивающая</vt:lpstr>
      <vt:lpstr>ТОЛКОВАНИЕ   ПОНЯТИЯ   СРЕДА</vt:lpstr>
      <vt:lpstr>Влияние среды на развитие человеческого общества</vt:lpstr>
      <vt:lpstr> Ради чего каждому из нас дано детство?  </vt:lpstr>
      <vt:lpstr>Влияние среды на развитие человеческого общества</vt:lpstr>
      <vt:lpstr>Ценностные ориентации современных дошкольников в деятельности </vt:lpstr>
      <vt:lpstr>РАЗВИВАЮЩАЯ   ПРЕДМЕТНО-ПРОСТРАНСТВЕННАЯ СРЕДА ДОЛЖНА БЫТЬ:</vt:lpstr>
      <vt:lpstr>РАЗВИВАЮЩАЯ   ПРЕДМЕТНО-ПРОСТРАНСТВЕННАЯ СРЕДА ДОЛЖНА ОБЕСПЕЧИВАТЬ:</vt:lpstr>
      <vt:lpstr>!</vt:lpstr>
      <vt:lpstr>!</vt:lpstr>
      <vt:lpstr>«Вам, взрослые, решать, каким будет наше  детство …»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старшего воспитателя</dc:title>
  <dc:creator/>
  <cp:lastModifiedBy/>
  <cp:revision>54</cp:revision>
  <dcterms:created xsi:type="dcterms:W3CDTF">2011-03-25T04:08:05Z</dcterms:created>
  <dcterms:modified xsi:type="dcterms:W3CDTF">2015-07-09T20:50:10Z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