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9" r:id="rId4"/>
    <p:sldId id="270" r:id="rId5"/>
    <p:sldId id="263" r:id="rId6"/>
    <p:sldId id="274" r:id="rId7"/>
    <p:sldId id="272" r:id="rId8"/>
    <p:sldId id="275" r:id="rId9"/>
    <p:sldId id="265" r:id="rId10"/>
    <p:sldId id="276" r:id="rId11"/>
    <p:sldId id="271" r:id="rId12"/>
    <p:sldId id="277" r:id="rId13"/>
  </p:sldIdLst>
  <p:sldSz cx="9144000" cy="6858000" type="screen4x3"/>
  <p:notesSz cx="6669088" cy="98964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D28D-E3AF-4D48-A151-F485186C1C32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40AB5-9BED-431C-8AB9-B3942A6B50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&#1052;&#1086;&#1080;%20&#1076;&#1086;&#1082;&#1091;&#1084;&#1077;&#1085;&#1090;&#1099;\Downloads\&#1059;&#1088;.%2021%20&#1061;&#1072;&#1088;&#1072;&#1082;&#1090;&#1077;&#1088;&#1080;&#1089;&#1090;&#1080;&#1082;&#1072;%20&#1086;&#1073;&#1098;&#1077;&#1082;&#1090;&#1072;\&#1077;&#1083;&#1082;&#1072;.wmv" TargetMode="External"/><Relationship Id="rId4" Type="http://schemas.openxmlformats.org/officeDocument/2006/relationships/hyperlink" Target="http://kinder-syurpriz.ru/video/detskie-pesni/onlajn-prosmotr-fizminutka-jolochk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blog-comp.ru/wp-content/uploads/2013/01/567568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5720" y="357166"/>
            <a:ext cx="2500330" cy="22878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571744"/>
            <a:ext cx="8272466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Характеристика объекта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(информатика, 3 класс)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429132"/>
            <a:ext cx="748668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Автор: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Боряева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аталья Валериевна, </a:t>
            </a:r>
          </a:p>
          <a:p>
            <a:pPr algn="l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учитель информатики и ИКТ </a:t>
            </a:r>
          </a:p>
          <a:p>
            <a:pPr algn="l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МБУ лицей №19 г.Тольятти,</a:t>
            </a:r>
          </a:p>
          <a:p>
            <a:pPr algn="l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команда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IDz2014-007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«Снежная крепость»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42844"/>
          <a:ext cx="8786874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74"/>
              </a:tblGrid>
              <a:tr h="785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Процессы возбуждения и торможения в коре больших полушарий головного мозга у младших школьников сменяются довольно быстро, поэтому внимание ребенка отличается легкой переключаемостью и отвлечением. Это мешает ему сосредоточиться на одном объекте,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 быстро отвлекается. Для того, чтобы этого не произошло, в данном задании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предусмотрены разные виды деятельности.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Важно не забыть, что после работы на компьютере, надо сделать зарядку для глаз.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Первые четыре этапа ведется групповая работа, этап 5 и 6 - совместная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 всего класса, контроль и модерация действий осуществляется учителем. Р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езультаты групповой работы сравниваются с шаблоном, выведенном на интерактивную доску;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Важно показать, что полученные схемы равно относятся и древнему богатырю, и к </a:t>
                      </a:r>
                    </a:p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современному воину;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Оценка деятельности проводится самими учащимися, учитель делает коррекцию и  предлагает критерии оценки, которые выведены на доску или распечатаны и выданы в каждую группу.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Задание довольно сложное, поэтому его рекомендую  использовать на этапах  закрепления,   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контроля или повторения темы.</a:t>
                      </a:r>
                      <a:endParaRPr lang="ru-RU" sz="16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4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№3</a:t>
                      </a:r>
                      <a:endParaRPr lang="ru-RU" sz="16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8581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Данное задание среднего уровня сложности, рекомендую использовать его при объяснении или закрепление нового материала;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Работа ведется с целым классом, используется  интерактивная доска;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Чтобы задействовать весь класс, таблица заполняется по цепочки;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Варианты заполнения таблицы: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а) слова вписываются маркером (например, красным – части компьютера, синим- функции);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б) после того как учащиеся называют все части объекта и их  функции, на интерактивной доске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учитель открывает  шторку со словами для справки, они перетаскиваются в таблицу.</a:t>
                      </a:r>
                      <a:endParaRPr lang="ru-RU" sz="16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0"/>
            <a:ext cx="6500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428604"/>
          <a:ext cx="8429684" cy="545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42863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№4</a:t>
                      </a:r>
                      <a:endParaRPr lang="ru-RU" sz="20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Данное задание большое по объему,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состоит из несколько этапов, с нарастанием  уровня  сложности, предусматривает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разные виды деятельности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выполнения первых двух этапов используется рабочая тетрадь на печатной основе, 3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4 этапы выполняются на компьютере,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отрабатывают навыки работы с текстом в графическом редакторе и  демонстрирует умения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использовать инструмент «Надпись»;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Важно!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Каждый ребенок при выполнении 3 этапа сам выбирает общее </a:t>
                      </a:r>
                      <a:r>
                        <a:rPr lang="ru-RU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свойство </a:t>
                      </a:r>
                      <a:r>
                        <a:rPr lang="ru-RU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объектов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(цвет, форму, действия, элементный состав), поэтому рисунки  у всех должны получится абсолютно разные.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Обязательно отметить оригинальность!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Проконтролировать, чтобы не случилось копирования чужих идей.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Между сменой деятельности рекомендую сделать физ.минутку .</a:t>
                      </a:r>
                      <a:endParaRPr lang="ru-RU" sz="16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81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№5</a:t>
                      </a:r>
                      <a:endParaRPr lang="ru-RU" sz="20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1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задание имеет невысокий уровень сложность, поэтому первую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часть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рекомендую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выполнять как домашнее задание, вторую часть - в классе, используя 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электронное пособие к учебнику. Компьютер заменить роль учителя и  контролера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правильности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выполнения задания.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Каждый ученик проверку осуществлять индивидуально, вначале урока или на перемене перед ним;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 объяснении домашнего задания, подчеркнуть, что действия объекта в данном случае являются отличительным свойством каждого объекта, составляющим его специфичность.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ru-RU" sz="16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елк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4414" y="1500174"/>
            <a:ext cx="6834219" cy="512566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728" y="214290"/>
            <a:ext cx="61857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Интересная находка– 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интерактивная физ.минутка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0"/>
            <a:ext cx="771527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Планируемые результаты обучения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714356"/>
          <a:ext cx="8858313" cy="591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147"/>
                <a:gridCol w="504132"/>
                <a:gridCol w="396103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59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Самоопределение: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способность адекватно судить о причинах своего успеха /неуспеха в учении , умение аргументировать свои взгляды;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инициативности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любознательности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формирование сознательного отношения к ЗОЖ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 УУД: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работать в материальной и информационной среде,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применять ИКТ- компетенции для решения учебных задач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49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формирование  положительной мотивации к творческому труду, учебно-познавательной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деятельности, работе на результат;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формирование научного мировоззрения на основе современных достижений науки и техники;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актуализация сведений из личного жизненного опыта;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предоставление права выбора</a:t>
                      </a:r>
                      <a:endParaRPr lang="ru-RU" sz="1600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smtClean="0">
                          <a:latin typeface="Times New Roman" pitchFamily="18" charset="0"/>
                          <a:cs typeface="Times New Roman" pitchFamily="18" charset="0"/>
                        </a:rPr>
                        <a:t>              Познавательные УУД: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792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общеучебные УДД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b="1" i="0" u="none" dirty="0"/>
                    </a:p>
                  </a:txBody>
                  <a:tcPr vert="vert270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развитие читательских умений,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готов-ность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 способность к самостоятельной информационно-познавательной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деятель-ности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включая умение ориентироваться в  различных источниках информации;</a:t>
                      </a: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овладение сведениями о свойствах и отношениях между объектами;</a:t>
                      </a: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владение навыками познавательной рефлексии, как осознания совершаемых</a:t>
                      </a:r>
                    </a:p>
                    <a:p>
                      <a:pPr algn="l" fontAlgn="base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действий и мыслительных процессов, их результатов и оснований, границ своего </a:t>
                      </a:r>
                    </a:p>
                    <a:p>
                      <a:pPr algn="l" fontAlgn="base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знания и незнания, новых познавательных задач и средств их достижения;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410" name="Picture 2" descr="https://encrypted-tbn0.gstatic.com/images?q=tbn:ANd9GcQoYrSHfvF6H60OS9FjoUrhn5KTqOBsCSzXLd6fJk1FT2Omx4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0216">
            <a:off x="357158" y="5643578"/>
            <a:ext cx="993402" cy="988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571480"/>
          <a:ext cx="8786874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500066"/>
                <a:gridCol w="3929090"/>
              </a:tblGrid>
              <a:tr h="678661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 нравственно-этического оценивания: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уважительного отношения к истории, приобщение к культуре страны;</a:t>
                      </a: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навыков сотрудничества со сверстниками, умения не создавать конфликтов  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находить выходы из спорных ситуаций, быть полезным обществу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логические УДД</a:t>
                      </a:r>
                    </a:p>
                  </a:txBody>
                  <a:tcPr vert="vert270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умения классифицировать и обобщать, выявлять аналогичные свойства, делать выводы и умозаключения</a:t>
                      </a: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владение языковыми средствами – умение ясно, логично и точно излагать свою точку зрения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знаково-символические УДД </a:t>
                      </a:r>
                    </a:p>
                  </a:txBody>
                  <a:tcPr vert="vert270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развитие умения работы с разными видами информации: текстом,  рисунком, схемой;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применять условные знаки, модели и схемы, для решения и оформления учебных и познавательных задач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и решение проблемы </a:t>
                      </a:r>
                    </a:p>
                  </a:txBody>
                  <a:tcPr vert="vert270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способность поставить цель и осуществить поиск путей её достижения</a:t>
                      </a: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самостоятельно оценивать и принимать решения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УУД:</a:t>
                      </a:r>
                    </a:p>
                    <a:p>
                      <a:pPr lvl="0" algn="l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развитие умения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продуктивно общаться и взаимодействовать в процессе  совместной деятельности, учитывать позиции другого.</a:t>
                      </a: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10" name="Picture 2" descr="https://encrypted-tbn0.gstatic.com/images?q=tbn:ANd9GcQoYrSHfvF6H60OS9FjoUrhn5KTqOBsCSzXLd6fJk1FT2Omx4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96584">
            <a:off x="285720" y="5500702"/>
            <a:ext cx="1065159" cy="1060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0.gstatic.com/images?q=tbn:ANd9GcQoYrSHfvF6H60OS9FjoUrhn5KTqOBsCSzXLd6fJk1FT2Omx4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86710" y="5500702"/>
            <a:ext cx="1076353" cy="10715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47682" y="285728"/>
            <a:ext cx="2670924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Задание №1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714348" y="1500174"/>
            <a:ext cx="914400" cy="9144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500298" y="1500174"/>
            <a:ext cx="914400" cy="91440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000496" y="1428736"/>
            <a:ext cx="1028700" cy="1000132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5572132" y="1500174"/>
            <a:ext cx="1143000" cy="85725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7143768" y="1428736"/>
            <a:ext cx="1371600" cy="942976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57158" y="1357298"/>
          <a:ext cx="8215370" cy="1500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11501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2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3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4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85720" y="1028653"/>
            <a:ext cx="43551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Рассмотри геометрические фигуры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85720" y="2786058"/>
            <a:ext cx="86487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Каким общим свойством обладают все нарисованные объекты?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Раздели объекты на две группы так, чтобы объекты каждой группы имели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свойство – одинаковое число углов и сторон.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71538" y="3929066"/>
            <a:ext cx="1928826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28860" y="5000636"/>
            <a:ext cx="1714512" cy="78581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5720" y="5000636"/>
            <a:ext cx="1714512" cy="78581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ПГЕОМЕТРИЧЕСКИЕ ФИГУРЫ</a:t>
            </a:r>
          </a:p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071538" y="392906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Геометрические фигуры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2844" y="507207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Первая группа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№___,№___,№___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5984" y="507207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Вторая группа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№___,№___,№___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2357422" y="4643446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 flipV="1">
            <a:off x="1428728" y="4643446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4214810" y="3857628"/>
            <a:ext cx="478634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Найди общее свойство всех объектов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первой группы.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Найди общее свойство всех объектов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группы.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Оформи решение в рабочей тетради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на странице 28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ФГОС. Информатика.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Рабочая тетрадь  ч.2. Н.В. Матвеева)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0.gstatic.com/images?q=tbn:ANd9GcQoYrSHfvF6H60OS9FjoUrhn5KTqOBsCSzXLd6fJk1FT2Omx4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58148" y="5572140"/>
            <a:ext cx="1076353" cy="10715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47682" y="285728"/>
            <a:ext cx="2670924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Задание №2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285860"/>
            <a:ext cx="1357322" cy="189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14422"/>
            <a:ext cx="1500198" cy="194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86116" y="1214422"/>
            <a:ext cx="5715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Рассмотрите картинку в учебнике на стр.37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ФГОС. Информатика. Учебник ч.2. Н.В. Матвеева)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Дайте общую характеристику объекту по плану: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имя объекта, функции объекта, элементный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состав, свойства объекта.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Оформите  эту характеристику письменно в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рабочей тетради и с помощью текстового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редактора на компьютере.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3786190"/>
            <a:ext cx="87154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Постройте в рабочей тетради или на компьютере общую схему, которая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отражает элементный состав обмундирования объекта:  одежда, головной 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убор, оружие, обувь.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Проведите сравнительный анализ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результатами другой группы и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шаблоном учителя.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Сделайте выводы и оценить работу каждого в своей  группе и группы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  целом.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0.gstatic.com/images?q=tbn:ANd9GcQoYrSHfvF6H60OS9FjoUrhn5KTqOBsCSzXLd6fJk1FT2Omx4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86710" y="5500702"/>
            <a:ext cx="1076353" cy="10715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285728"/>
            <a:ext cx="2670924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Задание №3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643174" y="1000108"/>
            <a:ext cx="62151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Рассмотрите картинку.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 называется объект, изображенный на ней?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таблицу впишите название составных элементов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данного объекта.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Назовите функции основных элементов объекта.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14282" y="2643182"/>
            <a:ext cx="8643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Впишите 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таблице функции каждого элемента объекта.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14356"/>
            <a:ext cx="1643074" cy="1691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 descr="http://it.icmp.ru/postimages/616/4887/full/1157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517267">
            <a:off x="1858274" y="874485"/>
            <a:ext cx="579553" cy="662227"/>
          </a:xfrm>
          <a:prstGeom prst="rect">
            <a:avLst/>
          </a:prstGeom>
          <a:noFill/>
        </p:spPr>
      </p:pic>
      <p:pic>
        <p:nvPicPr>
          <p:cNvPr id="24" name="Picture 2" descr="http://www.ardanta.ru/images/big0/1112400.jpg"/>
          <p:cNvPicPr>
            <a:picLocks noChangeAspect="1" noChangeArrowheads="1"/>
          </p:cNvPicPr>
          <p:nvPr/>
        </p:nvPicPr>
        <p:blipFill>
          <a:blip r:embed="rId5" cstate="print"/>
          <a:srcRect l="11250" t="7500" r="12812" b="7500"/>
          <a:stretch>
            <a:fillRect/>
          </a:stretch>
        </p:blipFill>
        <p:spPr bwMode="auto">
          <a:xfrm>
            <a:off x="2000232" y="1643050"/>
            <a:ext cx="560909" cy="579448"/>
          </a:xfrm>
          <a:prstGeom prst="rect">
            <a:avLst/>
          </a:prstGeom>
          <a:noFill/>
        </p:spPr>
      </p:pic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00034" y="3214686"/>
          <a:ext cx="40005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066"/>
                <a:gridCol w="2516462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устройство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85720" y="5572140"/>
            <a:ext cx="8643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Какую функцию выполняет объект, когда все его части работают?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4786314" y="3665338"/>
            <a:ext cx="39290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 для справки: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Монитор, процессор, клавиатура, память, мышь,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ввод данных, обработка данных,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хранение данных, управление объектами, отображение данных</a:t>
            </a:r>
          </a:p>
        </p:txBody>
      </p:sp>
      <p:cxnSp>
        <p:nvCxnSpPr>
          <p:cNvPr id="13" name="Прямая со стрелкой 12"/>
          <p:cNvCxnSpPr>
            <a:endCxn id="22" idx="3"/>
          </p:cNvCxnSpPr>
          <p:nvPr/>
        </p:nvCxnSpPr>
        <p:spPr>
          <a:xfrm rot="10800000" flipV="1">
            <a:off x="1785918" y="1285860"/>
            <a:ext cx="285752" cy="27421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1785918" y="1643050"/>
            <a:ext cx="285752" cy="14287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0.gstatic.com/images?q=tbn:ANd9GcQoYrSHfvF6H60OS9FjoUrhn5KTqOBsCSzXLd6fJk1FT2Omx4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86710" y="5500702"/>
            <a:ext cx="1076353" cy="10715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00364" y="214290"/>
            <a:ext cx="2670924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Задание №4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28596" y="928670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 рабочей тетради нарисуй объект, который обладает свойствами: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круглый, оранжевый, состоит из долек и кожицы.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Составь его характеристику по схеме: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1. Имя объекта: _______________________________________________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2. Назначение: ________________________________________________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3. Внешние признаки: __________________________________________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4. Составные части: ____________________________________________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5. Действия: выполняет сам: _______________, люди выполняют с ним: ___________________________________________________________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 графическом редакторе нарисовать объект, обладающий таким же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свойством как заданный.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Подписать имя нарисованного объекта.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00034" y="5177678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 для справки: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Дольки, кожица, растет, круглый, мандарин, угощают гостей, оранжевый, едят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0364" y="0"/>
            <a:ext cx="2670924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Задание №5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394" t="35030" r="22340" b="15097"/>
          <a:stretch>
            <a:fillRect/>
          </a:stretch>
        </p:blipFill>
        <p:spPr bwMode="auto">
          <a:xfrm>
            <a:off x="642910" y="4071942"/>
            <a:ext cx="3643338" cy="2569511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3643314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Проверь задание на компьютере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5500702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(электронное пособие к учебнику Н.В. Матвеева Информатика. Учебник ч.2 ФГОС..)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642918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1. Установи соответствие между объектами и характерными действиями, которые  они выполняют.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786" y="1428736"/>
          <a:ext cx="2500330" cy="2088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330"/>
              </a:tblGrid>
              <a:tr h="3340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Имя объекта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медведь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белка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Конёк-горбунок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колобок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собачка Жучка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429124" y="1428736"/>
          <a:ext cx="2500330" cy="2088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330"/>
              </a:tblGrid>
              <a:tr h="3340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 объекта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грызет орешки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катится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несёт пирожки и Машу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помогает тянуть репку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выручает хозяина 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0"/>
            <a:ext cx="6500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Методические рекомендации         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714354"/>
          <a:ext cx="8572560" cy="594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0"/>
              </a:tblGrid>
              <a:tr h="42863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№1</a:t>
                      </a:r>
                      <a:endParaRPr lang="ru-RU" sz="20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выполнение отводится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5 минут;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Каждый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ученик в классе выполняет это задание индивидуально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Очень удобно использовать рабочую тетрадь на печатной основе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(экономия времени);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состоит из несколько этапов, с нарастанием  уровня сложности. В целом, задание среднего уровня сложности, поэтому рекомендую использовать его при изучении или повторении нового материала, а также можно рассматривать как домашнее задание;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  оценке деятельности  использовать самопроверку/взаимопроверку по ключу, который после выполнения задания размещается на интерактивной доске , учитель только контролирует и делает коррекцию;</a:t>
                      </a:r>
                      <a:endParaRPr lang="ru-RU" sz="16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81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№2</a:t>
                      </a:r>
                      <a:endParaRPr lang="ru-RU" sz="20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1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мотивации учащихся рекомендую разделить класс на 2 группы по 6-7 человек,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имеющих разный уровень знаний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Для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этого, как один из вариантов,  предлагаю  учащимся собрать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пазл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например, слово по теме: характеристика, элементный состав, объект).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Пазл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лучше сделать на компьютере, это позволит одновременно работать всему классу. Итоги вывести на интерактивную доску с помощью пультов дистанционного управления. Дети в группы делятся по принципу пары: первые 2 в разные подгруппы, следующие 2 опять же в разные и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т.д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; 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Каждой группе дается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одинаковое задание, с разными изображениями воинов.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выполнение отводится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15 минут;</a:t>
                      </a:r>
                    </a:p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Обратите внимания, что в задании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несколько этапов, они разноуровневые, это сделано специально, чтобы каждый ученик в группе мог себя проявить, причем более сильный, при надобности, пришел на помощь  более слабому;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/>
                    </a:p>
                  </a:txBody>
                  <a:tcPr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https://encrypted-tbn0.gstatic.com/images?q=tbn:ANd9GcQoYrSHfvF6H60OS9FjoUrhn5KTqOBsCSzXLd6fJk1FT2Omx4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17964" flipH="1">
            <a:off x="7677089" y="248122"/>
            <a:ext cx="1133764" cy="11287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1588</Words>
  <Application>Microsoft Office PowerPoint</Application>
  <PresentationFormat>Экран (4:3)</PresentationFormat>
  <Paragraphs>163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Характеристика объекта (информатика, 3 класс)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144</cp:revision>
  <dcterms:created xsi:type="dcterms:W3CDTF">2014-02-02T18:21:04Z</dcterms:created>
  <dcterms:modified xsi:type="dcterms:W3CDTF">2014-02-12T20:56:10Z</dcterms:modified>
</cp:coreProperties>
</file>