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75" r:id="rId7"/>
    <p:sldId id="273" r:id="rId8"/>
    <p:sldId id="270" r:id="rId9"/>
    <p:sldId id="274" r:id="rId10"/>
    <p:sldId id="277" r:id="rId11"/>
    <p:sldId id="278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C34"/>
    <a:srgbClr val="FF99CC"/>
    <a:srgbClr val="99FF33"/>
    <a:srgbClr val="B10F92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660"/>
  </p:normalViewPr>
  <p:slideViewPr>
    <p:cSldViewPr>
      <p:cViewPr varScale="1">
        <p:scale>
          <a:sx n="70" d="100"/>
          <a:sy n="70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70CC-17B0-453D-9BD3-B198F817260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09DF8-6268-4BA1-811C-769C4F51E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3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9DF8-6268-4BA1-811C-769C4F51EB3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6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7506D-5906-4F52-B812-1846D797B6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34A10-257B-4710-91B9-FF599E17F4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FABC0-F278-4813-AD56-0D6AB96727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03ACA5-2E78-4A10-B5B5-0329B1ACEE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4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B4F9B-A8C4-49BA-8BEC-D504FE95DC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346C0-F71F-422F-8CD0-372E1B8711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5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A6DF-2254-4BEB-8029-8FFEC4488C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1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B4B2A-F37D-4BA6-B873-3C98B46FF2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3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13B1-B7EB-4FF0-BB75-145B876C75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0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0B16-4CFF-48AC-81D0-EFCC2A45DD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4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337EB-5BAE-4664-8053-D82C9B2CB3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7750-69E7-4E56-B85B-1581B17F15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61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7EBBB8-1E7B-4766-8F34-758BC6C084A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7848" y="779636"/>
            <a:ext cx="7772400" cy="1470025"/>
          </a:xfrm>
        </p:spPr>
        <p:txBody>
          <a:bodyPr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Тема сегодняшнего урока: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Сравнение </a:t>
            </a:r>
            <a:r>
              <a:rPr lang="ru-RU" sz="4400" b="1" dirty="0">
                <a:solidFill>
                  <a:srgbClr val="FF0000"/>
                </a:solidFill>
              </a:rPr>
              <a:t>целых чисел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249661"/>
            <a:ext cx="6400800" cy="17526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практикум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633" y="3284984"/>
            <a:ext cx="2940798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694" y="1341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094" y="1157506"/>
            <a:ext cx="8752394" cy="570049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Запишите числа, противоположные числам: +12, 9, -16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Определите модули чисел: +11, 0, -34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Упростите записи чисел: +(+10), +(-11), -(-12), -(+13)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Сравните числа: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)+22 и 0   б) -11 и 0  в) -16 и +5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г) -18 и -17  д) +300 и +400   е) -300 и -400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5. Сколько целых чисел расположено от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-22 и +23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07611"/>
              </p:ext>
            </p:extLst>
          </p:nvPr>
        </p:nvGraphicFramePr>
        <p:xfrm>
          <a:off x="755576" y="4869419"/>
          <a:ext cx="688093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2391072"/>
                <a:gridCol w="8322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-12,-9,16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11, 0, 34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-11,</a:t>
                      </a:r>
                      <a:r>
                        <a:rPr lang="ru-RU" baseline="0" dirty="0" smtClean="0"/>
                        <a:t> 12, -13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а)22&gt;0 б) -11&lt;0</a:t>
                      </a:r>
                    </a:p>
                    <a:p>
                      <a:r>
                        <a:rPr lang="ru-RU" dirty="0" smtClean="0"/>
                        <a:t>в)</a:t>
                      </a:r>
                      <a:r>
                        <a:rPr lang="ru-RU" baseline="0" dirty="0" smtClean="0"/>
                        <a:t> -16</a:t>
                      </a:r>
                      <a:r>
                        <a:rPr lang="ru-RU" dirty="0" smtClean="0"/>
                        <a:t>&lt;+5</a:t>
                      </a:r>
                      <a:r>
                        <a:rPr lang="ru-RU" baseline="0" dirty="0" smtClean="0"/>
                        <a:t>  г) -18</a:t>
                      </a:r>
                      <a:r>
                        <a:rPr lang="ru-RU" dirty="0" smtClean="0"/>
                        <a:t>&lt;-17</a:t>
                      </a:r>
                    </a:p>
                    <a:p>
                      <a:r>
                        <a:rPr lang="ru-RU" dirty="0" smtClean="0"/>
                        <a:t>д)</a:t>
                      </a:r>
                      <a:r>
                        <a:rPr lang="ru-RU" baseline="0" dirty="0" smtClean="0"/>
                        <a:t> 300</a:t>
                      </a:r>
                      <a:r>
                        <a:rPr lang="ru-RU" dirty="0" smtClean="0"/>
                        <a:t>&lt;400 </a:t>
                      </a:r>
                    </a:p>
                    <a:p>
                      <a:r>
                        <a:rPr lang="ru-RU" dirty="0" smtClean="0"/>
                        <a:t>е) -300&gt;-400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425" y="2889469"/>
            <a:ext cx="2199575" cy="39456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3981" y="1417638"/>
            <a:ext cx="8706039" cy="1579314"/>
          </a:xfrm>
          <a:prstGeom prst="wedgeRoundRectCallout">
            <a:avLst>
              <a:gd name="adj1" fmla="val 36305"/>
              <a:gd name="adj2" fmla="val 10416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B40C34"/>
                </a:solidFill>
              </a:rPr>
              <a:t>Задача дня:</a:t>
            </a:r>
            <a:endParaRPr lang="ru-RU" b="1" dirty="0">
              <a:solidFill>
                <a:srgbClr val="B40C3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39" y="1417638"/>
            <a:ext cx="8892480" cy="1795337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Имеются два сосуда вместимостью 8л и 5л. Как с помощью этих сосудов налить из водопроводного крана 6л воды?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68" y="-42672"/>
            <a:ext cx="8229600" cy="1143000"/>
          </a:xfrm>
          <a:noFill/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0734"/>
            <a:ext cx="8229600" cy="2692895"/>
          </a:xfrm>
        </p:spPr>
        <p:txBody>
          <a:bodyPr/>
          <a:lstStyle/>
          <a:p>
            <a:r>
              <a:rPr lang="ru-RU" dirty="0" smtClean="0"/>
              <a:t>Стр. 50 п2.3 выучить правила</a:t>
            </a:r>
          </a:p>
          <a:p>
            <a:r>
              <a:rPr lang="ru-RU" dirty="0" smtClean="0"/>
              <a:t>Стр. 83 № 418(а) №420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402238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84984"/>
            <a:ext cx="4009628" cy="333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Давайте повторим: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141168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0B050"/>
                </a:solidFill>
              </a:rPr>
              <a:t>1) Назовите </a:t>
            </a:r>
            <a:r>
              <a:rPr lang="ru-RU" dirty="0">
                <a:solidFill>
                  <a:srgbClr val="00B050"/>
                </a:solidFill>
              </a:rPr>
              <a:t>число, противоположное данному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ru-RU" dirty="0">
                <a:solidFill>
                  <a:srgbClr val="00B050"/>
                </a:solidFill>
              </a:rPr>
              <a:t> а) 21;   б) -16;  в) -48;  г) 81;  д) 0; 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B10F92"/>
                </a:solidFill>
              </a:rPr>
              <a:t>2) Назовите модули этих чисел: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B10F92"/>
                </a:solidFill>
              </a:rPr>
              <a:t>а)16   б)-27   в)1  г) -5   д) 0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70C0"/>
                </a:solidFill>
              </a:rPr>
              <a:t>3) Назовите два противоположных числа, имеющих модуль: 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70C0"/>
                </a:solidFill>
              </a:rPr>
              <a:t>а) 17  б) 8    в) 40 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9854" y="5633864"/>
            <a:ext cx="7581528" cy="1224136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rgbClr val="B40C34"/>
                </a:solidFill>
                <a:latin typeface="Calibri" panose="020F0502020204030204" pitchFamily="34" charset="0"/>
              </a:rPr>
              <a:t>Знак равно </a:t>
            </a:r>
            <a:r>
              <a:rPr lang="ru-RU" sz="8000" dirty="0" smtClean="0">
                <a:solidFill>
                  <a:srgbClr val="B40C34"/>
                </a:solidFill>
                <a:latin typeface="Calibri" panose="020F0502020204030204" pitchFamily="34" charset="0"/>
              </a:rPr>
              <a:t>=</a:t>
            </a:r>
            <a:r>
              <a:rPr lang="ru-RU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Числами мы характеризуем очень многие вещи в нашей жизни: стоимость, вес, рост, прогноз, очки в игре и т.д.. Поэтому очень важно научиться сравнивать числа.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669" y="27399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Какие знаки сравнения вы знаете?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809" y="391698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Знак меньше  &lt;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9854" y="462486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B10F92"/>
                </a:solidFill>
                <a:latin typeface="Calibri" panose="020F0502020204030204" pitchFamily="34" charset="0"/>
              </a:rPr>
              <a:t>Знак больше &gt; </a:t>
            </a:r>
            <a:endParaRPr lang="ru-RU" sz="4000" dirty="0">
              <a:solidFill>
                <a:srgbClr val="B10F9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301" y="3367702"/>
            <a:ext cx="2707445" cy="3342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34049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Сравнение чисел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392" y="1916832"/>
            <a:ext cx="2098576" cy="4525963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0 и 5</a:t>
            </a:r>
          </a:p>
          <a:p>
            <a:r>
              <a:rPr lang="ru-RU" sz="2000" dirty="0">
                <a:solidFill>
                  <a:srgbClr val="0070C0"/>
                </a:solidFill>
              </a:rPr>
              <a:t>-2 и 0</a:t>
            </a:r>
          </a:p>
          <a:p>
            <a:r>
              <a:rPr lang="ru-RU" sz="2000" dirty="0">
                <a:solidFill>
                  <a:srgbClr val="0070C0"/>
                </a:solidFill>
              </a:rPr>
              <a:t>-1 и </a:t>
            </a:r>
            <a:r>
              <a:rPr lang="ru-RU" sz="2000" dirty="0" smtClean="0">
                <a:solidFill>
                  <a:srgbClr val="0070C0"/>
                </a:solidFill>
              </a:rPr>
              <a:t>3</a:t>
            </a:r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5 и -4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36096" y="1981737"/>
            <a:ext cx="209857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0 </a:t>
            </a:r>
            <a:r>
              <a:rPr lang="ru-RU" sz="2000" dirty="0">
                <a:solidFill>
                  <a:srgbClr val="0070C0"/>
                </a:solidFill>
              </a:rPr>
              <a:t>&lt; 5</a:t>
            </a:r>
            <a:endParaRPr lang="ru-RU" sz="2000" dirty="0"/>
          </a:p>
          <a:p>
            <a:r>
              <a:rPr lang="ru-RU" sz="2000" dirty="0">
                <a:solidFill>
                  <a:srgbClr val="0070C0"/>
                </a:solidFill>
              </a:rPr>
              <a:t>-2 &lt; 0</a:t>
            </a:r>
            <a:r>
              <a:rPr lang="ru-RU" sz="2000" dirty="0"/>
              <a:t>.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/>
          </a:p>
          <a:p>
            <a:r>
              <a:rPr lang="ru-RU" sz="2000" dirty="0">
                <a:solidFill>
                  <a:srgbClr val="0070C0"/>
                </a:solidFill>
              </a:rPr>
              <a:t>-1 &lt; </a:t>
            </a:r>
            <a:r>
              <a:rPr lang="ru-RU" sz="2000" dirty="0" smtClean="0">
                <a:solidFill>
                  <a:srgbClr val="0070C0"/>
                </a:solidFill>
              </a:rPr>
              <a:t>3</a:t>
            </a:r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5 &gt; -4</a:t>
            </a:r>
            <a:endParaRPr lang="ru-RU" sz="2000" dirty="0" smtClean="0">
              <a:solidFill>
                <a:srgbClr val="0070C0"/>
              </a:solidFill>
            </a:endParaRPr>
          </a:p>
          <a:p>
            <a:endParaRPr lang="ru-RU" sz="2000" dirty="0" smtClean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392" y="4365357"/>
            <a:ext cx="85003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Давайте </a:t>
            </a:r>
            <a:r>
              <a:rPr lang="ru-RU" dirty="0" smtClean="0">
                <a:solidFill>
                  <a:srgbClr val="C00000"/>
                </a:solidFill>
              </a:rPr>
              <a:t>повторим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правила сравнения целых </a:t>
            </a:r>
            <a:r>
              <a:rPr lang="ru-RU" dirty="0" smtClean="0">
                <a:solidFill>
                  <a:srgbClr val="C00000"/>
                </a:solidFill>
              </a:rPr>
              <a:t>чисел:</a:t>
            </a:r>
            <a:endParaRPr lang="ru-RU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Любое положительное число больше 0      </a:t>
            </a:r>
            <a:r>
              <a:rPr lang="ru-RU" sz="3200" dirty="0" smtClean="0">
                <a:solidFill>
                  <a:srgbClr val="FF0000"/>
                </a:solidFill>
              </a:rPr>
              <a:t>а &gt;0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Любое отрицательное число меньше 0      </a:t>
            </a:r>
            <a:r>
              <a:rPr lang="ru-RU" sz="3200" dirty="0" smtClean="0">
                <a:solidFill>
                  <a:srgbClr val="FF0000"/>
                </a:solidFill>
              </a:rPr>
              <a:t>-а &lt; 0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Любое положительное число больше отрицательного числа    </a:t>
            </a:r>
            <a:r>
              <a:rPr lang="ru-RU" sz="3200" dirty="0">
                <a:solidFill>
                  <a:srgbClr val="FF0000"/>
                </a:solidFill>
              </a:rPr>
              <a:t>а</a:t>
            </a:r>
            <a:r>
              <a:rPr lang="ru-RU" sz="3200" dirty="0" smtClean="0">
                <a:solidFill>
                  <a:srgbClr val="FF0000"/>
                </a:solidFill>
              </a:rPr>
              <a:t>  &gt; -в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720" y="1203131"/>
            <a:ext cx="8634064" cy="954107"/>
          </a:xfrm>
          <a:prstGeom prst="rect">
            <a:avLst/>
          </a:prstGeom>
          <a:solidFill>
            <a:srgbClr val="FFFFFF"/>
          </a:solidFill>
          <a:ln>
            <a:solidFill>
              <a:srgbClr val="B10F9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Основное правило: из </a:t>
            </a:r>
            <a:r>
              <a:rPr lang="ru-RU" sz="2800" dirty="0">
                <a:solidFill>
                  <a:srgbClr val="C00000"/>
                </a:solidFill>
              </a:rPr>
              <a:t>двух целых чисел больше то, которое в ряду целых чисел стоит правее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98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98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98" decel="100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98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98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98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98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98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5362">
              <a:srgbClr val="2CB9B7"/>
            </a:gs>
            <a:gs pos="0">
              <a:srgbClr val="FFFF00"/>
            </a:gs>
            <a:gs pos="64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/>
          <a:lstStyle/>
          <a:p>
            <a:pPr algn="just"/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</a:rPr>
              <a:t>Вчера термометр на улице показывал </a:t>
            </a:r>
            <a:r>
              <a:rPr lang="ru-RU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-2 градуса, </a:t>
            </a:r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</a:rPr>
              <a:t>а сегодня он </a:t>
            </a:r>
            <a:r>
              <a:rPr lang="ru-RU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показывает 1 градус. </a:t>
            </a:r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</a:rPr>
              <a:t>Повысилась или понизилась температура? </a:t>
            </a:r>
            <a:b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</a:rPr>
              <a:t>Как записать неравенство?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9330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Повысилась.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 &gt; -2</a:t>
            </a:r>
          </a:p>
          <a:p>
            <a:endParaRPr lang="ru-RU" sz="4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846" y="122224"/>
            <a:ext cx="8964488" cy="142617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Повторим</a:t>
            </a:r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правило </a:t>
            </a:r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сравнения</a:t>
            </a:r>
            <a:b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отрицательного числа с отрицательным</a:t>
            </a:r>
            <a:endParaRPr lang="ru-RU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4293096"/>
            <a:ext cx="8244916" cy="2088232"/>
          </a:xfrm>
          <a:solidFill>
            <a:schemeClr val="tx1"/>
          </a:solidFill>
          <a:ln>
            <a:solidFill>
              <a:srgbClr val="B40C3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Из двух отрицательных чисел больше то, у которого модуль меньше.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ru-RU" dirty="0" smtClean="0">
                <a:solidFill>
                  <a:srgbClr val="FF0000"/>
                </a:solidFill>
              </a:rPr>
              <a:t>-3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ru-RU" dirty="0" smtClean="0">
                <a:solidFill>
                  <a:srgbClr val="FF0000"/>
                </a:solidFill>
              </a:rPr>
              <a:t> &lt;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ru-RU" dirty="0" smtClean="0">
                <a:solidFill>
                  <a:srgbClr val="FF0000"/>
                </a:solidFill>
              </a:rPr>
              <a:t>-5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ru-RU" dirty="0" smtClean="0">
                <a:solidFill>
                  <a:srgbClr val="FF0000"/>
                </a:solidFill>
              </a:rPr>
              <a:t> , значит  -3&gt;-5.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99792" y="2790220"/>
            <a:ext cx="4644516" cy="0"/>
          </a:xfrm>
          <a:prstGeom prst="straightConnector1">
            <a:avLst/>
          </a:prstGeom>
          <a:ln w="57150">
            <a:solidFill>
              <a:srgbClr val="B10F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6048164" y="2650652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319972" y="2650652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833202" y="2659036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184068" y="2659036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580112" y="2659036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8144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0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9166" y="293758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-3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3887924" y="2650652"/>
            <a:ext cx="0" cy="288032"/>
          </a:xfrm>
          <a:prstGeom prst="line">
            <a:avLst/>
          </a:prstGeom>
          <a:ln w="38100">
            <a:solidFill>
              <a:srgbClr val="B10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3898" y="2924944"/>
            <a:ext cx="55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-5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548" y="2129945"/>
            <a:ext cx="2556285" cy="52908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Сравним -3 и -5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3885843" y="2281716"/>
            <a:ext cx="2270333" cy="377319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4833202" y="2790220"/>
            <a:ext cx="1322974" cy="35074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08004" y="1892146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10F92"/>
                </a:solidFill>
              </a:rPr>
              <a:t>|-5|=5</a:t>
            </a:r>
            <a:endParaRPr lang="ru-RU" b="1" dirty="0">
              <a:solidFill>
                <a:srgbClr val="B10F9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1009" y="3148608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10F92"/>
                </a:solidFill>
              </a:rPr>
              <a:t>|-3|=</a:t>
            </a:r>
            <a:r>
              <a:rPr lang="en-US" b="1" dirty="0">
                <a:solidFill>
                  <a:srgbClr val="B10F92"/>
                </a:solidFill>
              </a:rPr>
              <a:t>3</a:t>
            </a:r>
            <a:endParaRPr lang="ru-RU" b="1" dirty="0">
              <a:solidFill>
                <a:srgbClr val="B10F92"/>
              </a:solidFill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93"/>
            <a:ext cx="212098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4" grpId="0"/>
      <p:bldP spid="15" grpId="0"/>
      <p:bldP spid="17" grpId="0"/>
      <p:bldP spid="18" grpId="0" animBg="1"/>
      <p:bldP spid="26" grpId="0" animBg="1"/>
      <p:bldP spid="27" grpId="0" animBg="1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Какие цифры можно написать вместо * , чтобы получилось верное неравенство: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/>
              <a:t>- 274 </a:t>
            </a:r>
            <a:r>
              <a:rPr lang="en-US" dirty="0"/>
              <a:t>&gt; -27*</a:t>
            </a:r>
          </a:p>
          <a:p>
            <a:pPr algn="r"/>
            <a:r>
              <a:rPr lang="en-US" dirty="0"/>
              <a:t>-1890 &lt; -189*</a:t>
            </a:r>
          </a:p>
          <a:p>
            <a:pPr algn="r"/>
            <a:r>
              <a:rPr lang="en-US" dirty="0"/>
              <a:t>-4*6&gt; -416</a:t>
            </a:r>
          </a:p>
          <a:p>
            <a:pPr algn="r"/>
            <a:r>
              <a:rPr lang="en-US" dirty="0"/>
              <a:t>-*38&gt; -338</a:t>
            </a:r>
          </a:p>
          <a:p>
            <a:pPr algn="r"/>
            <a:r>
              <a:rPr lang="en-US" dirty="0"/>
              <a:t>-12*7&lt; 1287</a:t>
            </a:r>
          </a:p>
          <a:p>
            <a:pPr algn="r"/>
            <a:r>
              <a:rPr lang="en-US" dirty="0"/>
              <a:t>-4*15&gt; -4015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00200"/>
            <a:ext cx="2268127" cy="4027705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B10F9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1"/>
            <a:ext cx="8229600" cy="1143000"/>
          </a:xfrm>
        </p:spPr>
        <p:txBody>
          <a:bodyPr/>
          <a:lstStyle/>
          <a:p>
            <a:r>
              <a:rPr lang="ru-RU" sz="3600"/>
              <a:t>Вместо * поставьте такое число, чтобы неравенство было верным: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&lt; * &lt; 8;</a:t>
            </a:r>
          </a:p>
          <a:p>
            <a:r>
              <a:rPr lang="en-US"/>
              <a:t>0 &lt; * &lt; 2;</a:t>
            </a:r>
          </a:p>
          <a:p>
            <a:r>
              <a:rPr lang="en-US"/>
              <a:t>-5 &lt; * &lt; 0;</a:t>
            </a:r>
          </a:p>
          <a:p>
            <a:r>
              <a:rPr lang="en-US"/>
              <a:t>-3 &lt; * &lt; 3;</a:t>
            </a:r>
          </a:p>
          <a:p>
            <a:r>
              <a:rPr lang="en-US"/>
              <a:t>-10 &lt; * &lt; -7;</a:t>
            </a:r>
          </a:p>
          <a:p>
            <a:r>
              <a:rPr lang="en-US"/>
              <a:t>-100 &lt; * &lt; -93.</a:t>
            </a:r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27" y="1916832"/>
            <a:ext cx="4145915" cy="27363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r>
              <a:rPr lang="ru-RU" sz="3600" b="1" dirty="0" smtClean="0">
                <a:latin typeface="Calibri" panose="020F0502020204030204" pitchFamily="34" charset="0"/>
              </a:rPr>
              <a:t>Запишите числа в </a:t>
            </a:r>
            <a:r>
              <a:rPr lang="ru-RU" sz="3600" b="1" dirty="0">
                <a:latin typeface="Calibri" panose="020F0502020204030204" pitchFamily="34" charset="0"/>
              </a:rPr>
              <a:t>порядке </a:t>
            </a:r>
            <a:r>
              <a:rPr lang="ru-RU" sz="3600" b="1" dirty="0" smtClean="0">
                <a:latin typeface="Calibri" panose="020F0502020204030204" pitchFamily="34" charset="0"/>
              </a:rPr>
              <a:t>возрастания</a:t>
            </a:r>
            <a:endParaRPr lang="ru-RU" sz="3600" b="1" dirty="0">
              <a:latin typeface="Calibri" panose="020F050202020403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2768600"/>
          </a:xfrm>
        </p:spPr>
        <p:txBody>
          <a:bodyPr/>
          <a:lstStyle/>
          <a:p>
            <a:r>
              <a:rPr lang="ru-RU" dirty="0"/>
              <a:t>-27; -14; -38; -5; 7; 10; -1; 21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5; -3; -17; -24; -20; -41; -35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-41; -46; -32; -18; -11; -20; 7;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ормление по умолчанию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640</Words>
  <Application>Microsoft Office PowerPoint</Application>
  <PresentationFormat>Экран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Оформление по умолчанию</vt:lpstr>
      <vt:lpstr>Тема сегодняшнего урока:  Сравнение целых чисел</vt:lpstr>
      <vt:lpstr>Давайте повторим:</vt:lpstr>
      <vt:lpstr>Знак равно =  </vt:lpstr>
      <vt:lpstr>Сравнение чисел</vt:lpstr>
      <vt:lpstr>Вчера термометр на улице показывал -2 градуса, а сегодня он показывает 1 градус. Повысилась или понизилась температура?  Как записать неравенство?</vt:lpstr>
      <vt:lpstr>Повторим правило сравнения  отрицательного числа с отрицательным</vt:lpstr>
      <vt:lpstr>Какие цифры можно написать вместо * , чтобы получилось верное неравенство:</vt:lpstr>
      <vt:lpstr>Вместо * поставьте такое число, чтобы неравенство было верным:</vt:lpstr>
      <vt:lpstr>Запишите числа в порядке возрастания</vt:lpstr>
      <vt:lpstr>Самостоятельная работа</vt:lpstr>
      <vt:lpstr>Задача дня: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целых чисел</dc:title>
  <dc:creator>Дом</dc:creator>
  <cp:lastModifiedBy>1</cp:lastModifiedBy>
  <cp:revision>26</cp:revision>
  <dcterms:created xsi:type="dcterms:W3CDTF">2008-01-24T15:30:06Z</dcterms:created>
  <dcterms:modified xsi:type="dcterms:W3CDTF">2014-10-20T14:46:40Z</dcterms:modified>
</cp:coreProperties>
</file>