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301208"/>
            <a:ext cx="6840760" cy="1143000"/>
          </a:xfrm>
        </p:spPr>
        <p:txBody>
          <a:bodyPr/>
          <a:lstStyle/>
          <a:p>
            <a:r>
              <a:rPr lang="ru-RU" sz="1400" dirty="0" smtClean="0"/>
              <a:t>Автор</a:t>
            </a:r>
            <a:r>
              <a:rPr lang="en-US" sz="1400" dirty="0" smtClean="0"/>
              <a:t>:</a:t>
            </a:r>
            <a:endParaRPr lang="ru-RU" sz="1400" dirty="0" smtClean="0"/>
          </a:p>
          <a:p>
            <a:r>
              <a:rPr lang="ru-RU" sz="1400" dirty="0" err="1" smtClean="0"/>
              <a:t>Азвестопуло</a:t>
            </a:r>
            <a:r>
              <a:rPr lang="ru-RU" sz="1400" dirty="0" smtClean="0"/>
              <a:t> </a:t>
            </a:r>
            <a:r>
              <a:rPr lang="ru-RU" sz="1400" dirty="0" smtClean="0"/>
              <a:t>И.С. Воспитатель МБДОУ №36</a:t>
            </a:r>
            <a:r>
              <a:rPr lang="ru-RU" sz="1400" dirty="0"/>
              <a:t> </a:t>
            </a:r>
            <a:r>
              <a:rPr lang="ru-RU" sz="1400" dirty="0" smtClean="0"/>
              <a:t>г. Туапсе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Герои народного эпоса</a:t>
            </a:r>
            <a:endParaRPr lang="ru-RU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176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Многие герои народного эпоса знакомы нам с детства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Илья Муромец</a:t>
            </a:r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Алеша Попович</a:t>
            </a:r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Добрыня Никитич</a:t>
            </a:r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и др.</a:t>
            </a:r>
            <a:endParaRPr lang="ru-RU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Павел\Desktop\6254535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67" y="1988840"/>
            <a:ext cx="6044005" cy="3922142"/>
          </a:xfrm>
          <a:prstGeom prst="roundRect">
            <a:avLst>
              <a:gd name="adj" fmla="val 11425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57005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00608" y="467961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905000">
                    <a:schemeClr val="accent1">
                      <a:satMod val="1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Илья Муромец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905000">
                  <a:schemeClr val="accent1">
                    <a:satMod val="1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96752"/>
            <a:ext cx="6048672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Согласно</a:t>
            </a:r>
            <a:r>
              <a:rPr lang="ru-RU" sz="1500" dirty="0"/>
              <a:t> </a:t>
            </a:r>
            <a:r>
              <a:rPr lang="ru-RU" sz="1500" dirty="0" smtClean="0"/>
              <a:t>былине</a:t>
            </a:r>
            <a:r>
              <a:rPr lang="ru-RU" sz="1500" dirty="0"/>
              <a:t> «Исцеление Илья Муромца» этот богатырь до 33 лет </a:t>
            </a:r>
            <a:r>
              <a:rPr lang="ru-RU" sz="1500" dirty="0" smtClean="0"/>
              <a:t>«</a:t>
            </a:r>
            <a:r>
              <a:rPr lang="ru-RU" sz="1500" dirty="0"/>
              <a:t>не владел» руками и ногами, а затем получил чудесное исцеление от старцев </a:t>
            </a:r>
            <a:r>
              <a:rPr lang="ru-RU" sz="1500" dirty="0" smtClean="0"/>
              <a:t>. </a:t>
            </a:r>
            <a:r>
              <a:rPr lang="ru-RU" sz="1500" dirty="0"/>
              <a:t>Кто они — во всех советских изданиях опущено; в дореволюционном же издании былины считается, что «калики» — это Христос с двумя </a:t>
            </a:r>
            <a:r>
              <a:rPr lang="ru-RU" sz="1500" dirty="0" smtClean="0"/>
              <a:t>апостолами. Калики</a:t>
            </a:r>
            <a:r>
              <a:rPr lang="ru-RU" sz="1500" dirty="0"/>
              <a:t>, придя в дом к Илье, когда никого кроме него не было, просят его встать и принести им воды. Илья на это ответил: «Не имею я да ведь ни рук, ни ног, сижу тридцать лет на седалище». Они повторно просят Илью встать и принести им воды. После этого Илья встаёт, идёт к водоносу и приносит воду. Старцы же велят Илье выпить воду. Илья выпил и выздоровел, после второго питья ощущает в себе непомерную силу, и ему дают выпить третий раз, чтобы уменьшить её. После, старцы говорят Илье, что он должен идти на службу к князю Владимиру. При этом они упоминают, что по дороге в Киев есть неподъёмный камень с надписью, который Илья тоже должен посетить. После, Илья прощается со своими родителями и отправляется «к стольному граду ко Киеву» и приходит сперва «к тому </a:t>
            </a:r>
            <a:r>
              <a:rPr lang="ru-RU" sz="1500" dirty="0" smtClean="0"/>
              <a:t>камню </a:t>
            </a:r>
            <a:r>
              <a:rPr lang="ru-RU" sz="1500" dirty="0"/>
              <a:t>неподвижному». На камне был написан призыв к Илье сдвинуть камень с места неподвижного. Там он найдёт коня богатырского, оружие и доспехи. Илья отодвинул камень и нашёл там всё, что было написано. Коню он сказал: «Ай же ты конь богатырский! Служи-ка ты верою-правдою мне». После этого Илья скачет к князю Владимиру.</a:t>
            </a:r>
          </a:p>
          <a:p>
            <a:endParaRPr lang="ru-RU" dirty="0"/>
          </a:p>
        </p:txBody>
      </p:sp>
      <p:pic>
        <p:nvPicPr>
          <p:cNvPr id="2050" name="Picture 2" descr="C:\Users\Павел\Desktop\0_a7d63_94b1899b_X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3195"/>
            <a:ext cx="2806556" cy="210491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Павел\Desktop\250px-Vastnetsov_19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704" y="3573016"/>
            <a:ext cx="2577396" cy="2175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99873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0466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905000">
                    <a:schemeClr val="accent1">
                      <a:satMod val="175000"/>
                      <a:alpha val="93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Алеша Попович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905000">
                  <a:schemeClr val="accent1">
                    <a:satMod val="175000"/>
                    <a:alpha val="93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24744"/>
            <a:ext cx="5724636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/>
              <a:t>Обыкновенно считается, что историческим прототипом Алёши Поповича послужил ростовский боярин </a:t>
            </a:r>
            <a:r>
              <a:rPr lang="ru-RU" sz="1500" dirty="0" smtClean="0"/>
              <a:t>Александр Попович</a:t>
            </a:r>
            <a:r>
              <a:rPr lang="ru-RU" sz="1500" dirty="0"/>
              <a:t>. Согласно летописям, это был знаменитый «храбр» (отборный воин), служивший сначала Всеволоду Большое Гнездо, а затем его сыну Константину </a:t>
            </a:r>
            <a:r>
              <a:rPr lang="ru-RU" sz="1500" dirty="0" smtClean="0"/>
              <a:t>Всеволодовичу</a:t>
            </a:r>
            <a:r>
              <a:rPr lang="ru-RU" sz="1500" dirty="0"/>
              <a:t> против его брата и претендента на владимирский стол Юрия Всеволодовича, причём Александр Попович сразил в поединках нескольких лучших воинов Юрия. Со смертью Константина и </a:t>
            </a:r>
            <a:r>
              <a:rPr lang="ru-RU" sz="1500" dirty="0" err="1"/>
              <a:t>вокняжением</a:t>
            </a:r>
            <a:r>
              <a:rPr lang="ru-RU" sz="1500" dirty="0"/>
              <a:t> </a:t>
            </a:r>
            <a:r>
              <a:rPr lang="ru-RU" sz="1500" dirty="0" smtClean="0"/>
              <a:t>Юрия </a:t>
            </a:r>
            <a:r>
              <a:rPr lang="ru-RU" sz="1500" dirty="0"/>
              <a:t>он отъехал к киевскому великому князю Мстиславу Старому и вместе с ним погиб в битве </a:t>
            </a:r>
            <a:r>
              <a:rPr lang="ru-RU" sz="1500" dirty="0" smtClean="0"/>
              <a:t>при </a:t>
            </a:r>
            <a:r>
              <a:rPr lang="ru-RU" sz="1500" dirty="0"/>
              <a:t>Калке в 1223 году.</a:t>
            </a:r>
          </a:p>
          <a:p>
            <a:r>
              <a:rPr lang="ru-RU" sz="1500" dirty="0"/>
              <a:t>Это отождествление некоторыми учёными однако ставится под сомнение: они полагают, что актуализация темы Александра Поповича в поздних летописных сводах может отражать знакомство с былинами об Алёше Поповиче. В. В. Иванов и В. Н. Топоров отмечают характерные архаичные реликты в описаниях самого Алёши Поповича; по их мнению в персонаже просвечивают его некогда более тесные связи </a:t>
            </a:r>
            <a:r>
              <a:rPr lang="ru-RU" sz="1500" dirty="0" smtClean="0"/>
              <a:t>с хронической</a:t>
            </a:r>
            <a:r>
              <a:rPr lang="ru-RU" sz="1500" dirty="0"/>
              <a:t> стихией. С другой стороны, нет ничего необычного в том, что знаменитый воин, чем-то поразивший воображение современников, по мере развития эпоса оторвался от своей исторической почвы и заместил гораздо более древнего мифологического героя.</a:t>
            </a:r>
          </a:p>
          <a:p>
            <a:endParaRPr lang="ru-RU" dirty="0"/>
          </a:p>
        </p:txBody>
      </p:sp>
      <p:pic>
        <p:nvPicPr>
          <p:cNvPr id="3074" name="Picture 2" descr="C:\Users\Павел\Desktop\e4ebmmvyY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434" y="836712"/>
            <a:ext cx="2899664" cy="4158457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17500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467961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46200">
                    <a:schemeClr val="accent1">
                      <a:satMod val="1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Добрыня  Никитич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46200">
                  <a:schemeClr val="accent1">
                    <a:satMod val="1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24744"/>
            <a:ext cx="568863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/>
              <a:t>Как правило, образ Добрыни очерчен в былинах ярко и определённо. Он обладает мужеством и огромной физической силой, при этом </a:t>
            </a:r>
            <a:r>
              <a:rPr lang="ru-RU" sz="1500" dirty="0" smtClean="0"/>
              <a:t>отличается учтивостью </a:t>
            </a:r>
            <a:r>
              <a:rPr lang="ru-RU" sz="1500" dirty="0"/>
              <a:t>и дипломатичностью.</a:t>
            </a:r>
          </a:p>
          <a:p>
            <a:r>
              <a:rPr lang="ru-RU" sz="1500" dirty="0"/>
              <a:t>Перечисленные исследования сюжетов, прикреплённых к имени Добрыни Никитича, позволяют сделать следующие выводы о былинной истории этого богатыря.</a:t>
            </a:r>
          </a:p>
          <a:p>
            <a:r>
              <a:rPr lang="ru-RU" sz="1500" dirty="0"/>
              <a:t>В </a:t>
            </a:r>
            <a:r>
              <a:rPr lang="ru-RU" sz="1500" dirty="0" err="1"/>
              <a:t>дотатарском</a:t>
            </a:r>
            <a:r>
              <a:rPr lang="ru-RU" sz="1500" dirty="0"/>
              <a:t> периоде существовали предания и песни, в которых значительную роль играл родственник и воевода князя Владимира I </a:t>
            </a:r>
            <a:r>
              <a:rPr lang="ru-RU" sz="1500" dirty="0" err="1"/>
              <a:t>Святославича</a:t>
            </a:r>
            <a:r>
              <a:rPr lang="ru-RU" sz="1500" dirty="0"/>
              <a:t> Добрыня. Наиболее древний мотив, прикреплённый к имени Добрыни Никитича в былинах, — его роль как змееборца и свата. В обоих сюжетах ещё могут быть отмечены кое-какие исторические отголоски.</a:t>
            </a:r>
          </a:p>
          <a:p>
            <a:r>
              <a:rPr lang="ru-RU" sz="1500" dirty="0"/>
              <a:t>Первый сюжет был обработан в былину, по-видимому, на севере, в Новгородской области, о чём свидетельствует новгородское предание о </a:t>
            </a:r>
            <a:r>
              <a:rPr lang="ru-RU" sz="1500" dirty="0" err="1" smtClean="0"/>
              <a:t>змияке</a:t>
            </a:r>
            <a:r>
              <a:rPr lang="ru-RU" sz="1500" dirty="0" smtClean="0"/>
              <a:t>.</a:t>
            </a:r>
            <a:endParaRPr lang="ru-RU" sz="1500" dirty="0"/>
          </a:p>
          <a:p>
            <a:r>
              <a:rPr lang="ru-RU" sz="1500" dirty="0"/>
              <a:t>Может быть, и основная былина о добывании Добрыней Никитичем жены </a:t>
            </a:r>
            <a:r>
              <a:rPr lang="ru-RU" sz="1500" dirty="0" smtClean="0"/>
              <a:t>для </a:t>
            </a:r>
            <a:r>
              <a:rPr lang="ru-RU" sz="1500" dirty="0"/>
              <a:t>Владимира сложилась на севере и затем вошла в киевский цикл. Былина о Добрыне Никитиче в отъезде — не что иное, как восточная сказка, прикрепившаяся к имени Добрыни; неблаговидная роль Алеши Поповича указывает на позднее время </a:t>
            </a:r>
            <a:r>
              <a:rPr lang="ru-RU" sz="1500" dirty="0" smtClean="0"/>
              <a:t>внесения </a:t>
            </a:r>
            <a:r>
              <a:rPr lang="ru-RU" sz="1500" dirty="0"/>
              <a:t>этой сказки в былинный эпос, когда он вошёл в </a:t>
            </a:r>
            <a:r>
              <a:rPr lang="ru-RU" sz="1500" dirty="0" smtClean="0"/>
              <a:t>репертуар скоморохов.</a:t>
            </a:r>
            <a:endParaRPr lang="ru-RU" sz="1500" dirty="0"/>
          </a:p>
        </p:txBody>
      </p:sp>
      <p:pic>
        <p:nvPicPr>
          <p:cNvPr id="4100" name="Picture 4" descr="C:\Users\Павел\Desktop\250px-Dobrin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901" y="1124744"/>
            <a:ext cx="2899420" cy="3920258"/>
          </a:xfrm>
          <a:prstGeom prst="roundRect">
            <a:avLst>
              <a:gd name="adj" fmla="val 1870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66702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</TotalTime>
  <Words>113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Герои народного эпоса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Герои народного эпоса</dc:title>
  <dc:creator>Павел Азвестопуло</dc:creator>
  <cp:lastModifiedBy>Павел Азвестопуло</cp:lastModifiedBy>
  <cp:revision>6</cp:revision>
  <dcterms:created xsi:type="dcterms:W3CDTF">2015-10-20T14:47:43Z</dcterms:created>
  <dcterms:modified xsi:type="dcterms:W3CDTF">2015-11-11T18:21:18Z</dcterms:modified>
</cp:coreProperties>
</file>