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627784" y="407707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апп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9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0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9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8064896" cy="7200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5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1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2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4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CBA9-E8B1-4183-AEF9-E7B6CC09536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C501-76F9-4FBD-A8A9-FA13096A3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для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3676" y="270892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«Если бы меня спросили, какая область науки может обеспечить нам прорыв в будущее, я бы назвал </a:t>
            </a:r>
            <a:r>
              <a:rPr lang="ru-RU" dirty="0" err="1">
                <a:solidFill>
                  <a:schemeClr val="bg1"/>
                </a:solidFill>
              </a:rPr>
              <a:t>нанотехнологии</a:t>
            </a:r>
            <a:r>
              <a:rPr lang="ru-RU" dirty="0">
                <a:solidFill>
                  <a:schemeClr val="bg1"/>
                </a:solidFill>
              </a:rPr>
              <a:t>».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Р</a:t>
            </a:r>
            <a:r>
              <a:rPr lang="ru-RU" dirty="0">
                <a:solidFill>
                  <a:schemeClr val="bg1"/>
                </a:solidFill>
              </a:rPr>
              <a:t>. Фейнман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87132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воспитатель МБДОУ №36 </a:t>
            </a:r>
            <a:r>
              <a:rPr lang="ru-RU" dirty="0" err="1" smtClean="0">
                <a:solidFill>
                  <a:schemeClr val="bg1"/>
                </a:solidFill>
              </a:rPr>
              <a:t>г.Туапсе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Азвестопуло</a:t>
            </a:r>
            <a:r>
              <a:rPr lang="ru-RU" dirty="0" smtClean="0">
                <a:solidFill>
                  <a:schemeClr val="bg1"/>
                </a:solidFill>
              </a:rPr>
              <a:t> Ирина Сергеевна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8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779" y="626267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Нанотехнологии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— это технологии, дающие возможность работать с маленькими объектами, измеряемых в нанометрах, а </a:t>
            </a:r>
            <a:r>
              <a:rPr lang="ru-RU" sz="2000" b="1" i="1" dirty="0" smtClean="0">
                <a:solidFill>
                  <a:schemeClr val="bg1"/>
                </a:solidFill>
              </a:rPr>
              <a:t>«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Нанонаука</a:t>
            </a:r>
            <a:r>
              <a:rPr lang="ru-RU" sz="2000" b="1" i="1" dirty="0">
                <a:solidFill>
                  <a:schemeClr val="bg1"/>
                </a:solidFill>
              </a:rPr>
              <a:t>» — это область изучения маленьких частиц, называемых «</a:t>
            </a:r>
            <a:r>
              <a:rPr lang="ru-RU" sz="2000" b="1" i="1" dirty="0" err="1">
                <a:solidFill>
                  <a:schemeClr val="bg1"/>
                </a:solidFill>
              </a:rPr>
              <a:t>наночастицами</a:t>
            </a:r>
            <a:r>
              <a:rPr lang="ru-RU" sz="2000" b="1" i="1" dirty="0">
                <a:solidFill>
                  <a:schemeClr val="bg1"/>
                </a:solidFill>
              </a:rPr>
              <a:t>» и свойств этих частиц («</a:t>
            </a:r>
            <a:r>
              <a:rPr lang="ru-RU" sz="2000" b="1" i="1" dirty="0" err="1">
                <a:solidFill>
                  <a:schemeClr val="bg1"/>
                </a:solidFill>
              </a:rPr>
              <a:t>нановеществ</a:t>
            </a:r>
            <a:r>
              <a:rPr lang="ru-RU" sz="2000" b="1" i="1" dirty="0">
                <a:solidFill>
                  <a:schemeClr val="bg1"/>
                </a:solidFill>
              </a:rPr>
              <a:t>» и «</a:t>
            </a:r>
            <a:r>
              <a:rPr lang="ru-RU" sz="2000" b="1" i="1" dirty="0" err="1">
                <a:solidFill>
                  <a:schemeClr val="bg1"/>
                </a:solidFill>
              </a:rPr>
              <a:t>наноматериалов</a:t>
            </a:r>
            <a:r>
              <a:rPr lang="ru-RU" sz="2000" b="1" i="1" dirty="0">
                <a:solidFill>
                  <a:schemeClr val="bg1"/>
                </a:solidFill>
              </a:rPr>
              <a:t>»).</a:t>
            </a:r>
            <a:r>
              <a:rPr lang="ru-RU" b="1" i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авел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2">
            <a:off x="4849644" y="3667013"/>
            <a:ext cx="3360456" cy="2256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Павел\Desktop\psihodelika_1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0" y="3132520"/>
            <a:ext cx="3898405" cy="29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4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bg1">
                    <a:lumMod val="95000"/>
                  </a:schemeClr>
                </a:solidFill>
              </a:rPr>
              <a:t>Будущее НАНОМИРА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9889" y="92899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chemeClr val="bg1"/>
                </a:solidFill>
              </a:rPr>
              <a:t>В быту:</a:t>
            </a:r>
            <a:endParaRPr lang="ru-RU" sz="2000" dirty="0">
              <a:solidFill>
                <a:schemeClr val="bg1"/>
              </a:solidFill>
            </a:endParaRP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Лечебная </a:t>
            </a:r>
            <a:r>
              <a:rPr lang="ru-RU" sz="2000" dirty="0">
                <a:solidFill>
                  <a:schemeClr val="bg1"/>
                </a:solidFill>
              </a:rPr>
              <a:t>косметика и одежда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2000" b="1" dirty="0">
                <a:solidFill>
                  <a:schemeClr val="bg1"/>
                </a:solidFill>
              </a:rPr>
              <a:t>В промышленности:</a:t>
            </a:r>
            <a:endParaRPr lang="ru-RU" sz="2000" dirty="0">
              <a:solidFill>
                <a:schemeClr val="bg1"/>
              </a:solidFill>
            </a:endParaRP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2000" dirty="0" err="1">
                <a:solidFill>
                  <a:schemeClr val="bg1"/>
                </a:solidFill>
              </a:rPr>
              <a:t>наноматериалов</a:t>
            </a:r>
            <a:r>
              <a:rPr lang="ru-RU" sz="2000" dirty="0">
                <a:solidFill>
                  <a:schemeClr val="bg1"/>
                </a:solidFill>
              </a:rPr>
              <a:t> в строительстве.</a:t>
            </a: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err="1" smtClean="0">
                <a:solidFill>
                  <a:schemeClr val="bg1"/>
                </a:solidFill>
              </a:rPr>
              <a:t>Нанороботостроение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2000" b="1" dirty="0">
                <a:solidFill>
                  <a:schemeClr val="bg1"/>
                </a:solidFill>
              </a:rPr>
              <a:t>Военная индустрия:</a:t>
            </a:r>
            <a:endParaRPr lang="ru-RU" sz="2000" dirty="0">
              <a:solidFill>
                <a:schemeClr val="bg1"/>
              </a:solidFill>
            </a:endParaRP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Создание </a:t>
            </a:r>
            <a:r>
              <a:rPr lang="ru-RU" sz="2000" dirty="0">
                <a:solidFill>
                  <a:schemeClr val="bg1"/>
                </a:solidFill>
              </a:rPr>
              <a:t>секретных и невидимых объектов.</a:t>
            </a: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Создание </a:t>
            </a:r>
            <a:r>
              <a:rPr lang="ru-RU" sz="2000" dirty="0">
                <a:solidFill>
                  <a:schemeClr val="bg1"/>
                </a:solidFill>
              </a:rPr>
              <a:t>сверхпрочных металлов для оборудования и техники.</a:t>
            </a:r>
          </a:p>
          <a:p>
            <a:pPr lvl="0" fontAlgn="base"/>
            <a:r>
              <a:rPr lang="en-US" sz="2000" dirty="0">
                <a:solidFill>
                  <a:schemeClr val="bg1"/>
                </a:solidFill>
              </a:rPr>
              <a:t>~</a:t>
            </a:r>
            <a:r>
              <a:rPr lang="ru-RU" sz="2000" dirty="0" err="1" smtClean="0">
                <a:solidFill>
                  <a:schemeClr val="bg1"/>
                </a:solidFill>
              </a:rPr>
              <a:t>Наносистемы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связи и </a:t>
            </a:r>
            <a:r>
              <a:rPr lang="ru-RU" sz="2000" dirty="0" err="1">
                <a:solidFill>
                  <a:schemeClr val="bg1"/>
                </a:solidFill>
              </a:rPr>
              <a:t>наноодежда</a:t>
            </a:r>
            <a:r>
              <a:rPr lang="ru-RU" sz="2000" dirty="0">
                <a:solidFill>
                  <a:schemeClr val="bg1"/>
                </a:solidFill>
              </a:rPr>
              <a:t> для военных.</a:t>
            </a:r>
          </a:p>
          <a:p>
            <a:pPr fontAlgn="base"/>
            <a:r>
              <a:rPr lang="ru-RU" sz="2000" b="1" dirty="0">
                <a:solidFill>
                  <a:schemeClr val="bg1"/>
                </a:solidFill>
              </a:rPr>
              <a:t>Сельское хозяйство:</a:t>
            </a:r>
            <a:endParaRPr lang="ru-RU" sz="2000" dirty="0">
              <a:solidFill>
                <a:schemeClr val="bg1"/>
              </a:solidFill>
            </a:endParaRP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Применение </a:t>
            </a:r>
            <a:r>
              <a:rPr lang="ru-RU" sz="2000" dirty="0" err="1">
                <a:solidFill>
                  <a:schemeClr val="bg1"/>
                </a:solidFill>
              </a:rPr>
              <a:t>нановеществ</a:t>
            </a:r>
            <a:r>
              <a:rPr lang="ru-RU" sz="2000" dirty="0">
                <a:solidFill>
                  <a:schemeClr val="bg1"/>
                </a:solidFill>
              </a:rPr>
              <a:t> для очистки воды.</a:t>
            </a: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Появление </a:t>
            </a:r>
            <a:r>
              <a:rPr lang="ru-RU" sz="2000" dirty="0">
                <a:solidFill>
                  <a:schemeClr val="bg1"/>
                </a:solidFill>
              </a:rPr>
              <a:t>экологически чистого топлива.</a:t>
            </a:r>
          </a:p>
          <a:p>
            <a:pPr fontAlgn="base"/>
            <a:r>
              <a:rPr lang="ru-RU" sz="2000" b="1" dirty="0" smtClean="0">
                <a:solidFill>
                  <a:schemeClr val="bg1"/>
                </a:solidFill>
              </a:rPr>
              <a:t>Медицина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Молекулярная </a:t>
            </a:r>
            <a:r>
              <a:rPr lang="ru-RU" sz="2000" dirty="0">
                <a:solidFill>
                  <a:schemeClr val="bg1"/>
                </a:solidFill>
              </a:rPr>
              <a:t>хирургия и </a:t>
            </a:r>
            <a:r>
              <a:rPr lang="ru-RU" sz="2000" dirty="0" err="1">
                <a:solidFill>
                  <a:schemeClr val="bg1"/>
                </a:solidFill>
              </a:rPr>
              <a:t>нанороботы</a:t>
            </a:r>
            <a:r>
              <a:rPr lang="ru-RU" sz="2000" dirty="0">
                <a:solidFill>
                  <a:schemeClr val="bg1"/>
                </a:solidFill>
              </a:rPr>
              <a:t>-врачи, которые смогут «жить» внутри человеческого организма, удаляя болезни.</a:t>
            </a:r>
          </a:p>
          <a:p>
            <a:pPr lvl="0" fontAlgn="base"/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err="1" smtClean="0">
                <a:solidFill>
                  <a:schemeClr val="bg1"/>
                </a:solidFill>
              </a:rPr>
              <a:t>Нанокапсулы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 витаминами и </a:t>
            </a:r>
            <a:r>
              <a:rPr lang="ru-RU" sz="2000" dirty="0" err="1">
                <a:solidFill>
                  <a:schemeClr val="bg1"/>
                </a:solidFill>
              </a:rPr>
              <a:t>нанолекарства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ru-RU" sz="2000" dirty="0" smtClean="0">
                <a:solidFill>
                  <a:schemeClr val="bg1"/>
                </a:solidFill>
              </a:rPr>
              <a:t>Компьютерная </a:t>
            </a:r>
            <a:r>
              <a:rPr lang="ru-RU" sz="2000" dirty="0">
                <a:solidFill>
                  <a:schemeClr val="bg1"/>
                </a:solidFill>
              </a:rPr>
              <a:t>техника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Павел\Desktop\Робот-Да-Вин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2159"/>
            <a:ext cx="2771800" cy="18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ел\Desktop\10ff3fc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02" y="3429000"/>
            <a:ext cx="2363828" cy="15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2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«Детей заинтересовать </a:t>
            </a:r>
            <a:r>
              <a:rPr lang="ru-RU" sz="2000" dirty="0" err="1">
                <a:solidFill>
                  <a:schemeClr val="bg1"/>
                </a:solidFill>
              </a:rPr>
              <a:t>нанотехнологиями</a:t>
            </a:r>
            <a:r>
              <a:rPr lang="ru-RU" sz="2000" dirty="0">
                <a:solidFill>
                  <a:schemeClr val="bg1"/>
                </a:solidFill>
              </a:rPr>
              <a:t> очень легко!» — говорит Константин Юрьевич Богданов — доктор биологических наук, преподаватель лицея, в котором он ведёт кружок по </a:t>
            </a:r>
            <a:r>
              <a:rPr lang="ru-RU" sz="2000" dirty="0" err="1">
                <a:solidFill>
                  <a:schemeClr val="bg1"/>
                </a:solidFill>
              </a:rPr>
              <a:t>нанотехнологиям</a:t>
            </a:r>
            <a:r>
              <a:rPr lang="ru-RU" sz="2000" dirty="0">
                <a:solidFill>
                  <a:schemeClr val="bg1"/>
                </a:solidFill>
              </a:rPr>
              <a:t>. Вместе с коллективом «</a:t>
            </a:r>
            <a:r>
              <a:rPr lang="ru-RU" sz="2000" dirty="0" err="1">
                <a:solidFill>
                  <a:schemeClr val="bg1"/>
                </a:solidFill>
              </a:rPr>
              <a:t>Смешарики</a:t>
            </a:r>
            <a:r>
              <a:rPr lang="ru-RU" sz="2000" dirty="0">
                <a:solidFill>
                  <a:schemeClr val="bg1"/>
                </a:solidFill>
              </a:rPr>
              <a:t>» Богданов К. снял мультфильм о </a:t>
            </a:r>
            <a:r>
              <a:rPr lang="ru-RU" sz="2000" dirty="0" err="1">
                <a:solidFill>
                  <a:schemeClr val="bg1"/>
                </a:solidFill>
              </a:rPr>
              <a:t>нанотехнологиях</a:t>
            </a:r>
            <a:r>
              <a:rPr lang="ru-RU" sz="2000" dirty="0">
                <a:solidFill>
                  <a:schemeClr val="bg1"/>
                </a:solidFill>
              </a:rPr>
              <a:t> для детей, который называется «Спасение улетающих».</a:t>
            </a:r>
          </a:p>
          <a:p>
            <a:endParaRPr lang="ru-RU" dirty="0"/>
          </a:p>
        </p:txBody>
      </p:sp>
      <p:pic>
        <p:nvPicPr>
          <p:cNvPr id="2050" name="Picture 2" descr="C:\Users\Павел\Desktop\x240-d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100">
            <a:off x="378836" y="2940112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авел\Desktop\ca5c200694382aa3e50924e9586117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68" y="256490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727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94421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Цель программ по </a:t>
            </a:r>
            <a:r>
              <a:rPr lang="ru-RU" sz="2800" b="1" dirty="0" err="1" smtClean="0">
                <a:solidFill>
                  <a:schemeClr val="bg1"/>
                </a:solidFill>
              </a:rPr>
              <a:t>нанотехнологии</a:t>
            </a:r>
            <a:r>
              <a:rPr lang="ru-RU" sz="2800" b="1" dirty="0" smtClean="0">
                <a:solidFill>
                  <a:schemeClr val="bg1"/>
                </a:solidFill>
              </a:rPr>
              <a:t> - привить детям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интерес к российской науке.    А начинать можно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                с дошкольного образования.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i="1" dirty="0">
                <a:solidFill>
                  <a:schemeClr val="bg1"/>
                </a:solidFill>
              </a:rPr>
              <a:t>Потребность к познанию у дошкольников возникают через любознательность и любопытство. Получая новую информацию, малыши стремятся узнать как можно больше, задавая много вопросов. И совсем не обязательно малышам давать решать сложные головоломки и задачи, говорить о научных теориях, гипотезах и экспериментах ученых. Окружающий мир так интересен, что малышам хочется знать «отчего и почему».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Вот эти «почему и зачем» будут являться первыми шагами к </a:t>
            </a:r>
            <a:r>
              <a:rPr lang="ru-RU" sz="2400" i="1" dirty="0" err="1">
                <a:solidFill>
                  <a:schemeClr val="bg1"/>
                </a:solidFill>
              </a:rPr>
              <a:t>нанотехнологиям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8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Есть такая латинская пословица </a:t>
            </a:r>
            <a:r>
              <a:rPr lang="ru-RU" sz="2000" dirty="0" err="1">
                <a:solidFill>
                  <a:schemeClr val="bg1"/>
                </a:solidFill>
              </a:rPr>
              <a:t>Omne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ignotum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pro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magnifico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est</a:t>
            </a:r>
            <a:r>
              <a:rPr lang="ru-RU" sz="2000" dirty="0">
                <a:solidFill>
                  <a:schemeClr val="bg1"/>
                </a:solidFill>
              </a:rPr>
              <a:t>. «В неведомом таится великая сила». Так вот это неведомое нужно раскрыть малышам ещё в дошкольный период, включить в дошкольное образование. Не нужно бояться экспериментировать, чтобы подтолкнуть детскую </a:t>
            </a:r>
            <a:r>
              <a:rPr lang="ru-RU" sz="2000" dirty="0" smtClean="0">
                <a:solidFill>
                  <a:schemeClr val="bg1"/>
                </a:solidFill>
              </a:rPr>
              <a:t>любознательность. </a:t>
            </a:r>
            <a:r>
              <a:rPr lang="ru-RU" sz="2000" b="1" dirty="0" smtClean="0">
                <a:solidFill>
                  <a:schemeClr val="bg1"/>
                </a:solidFill>
              </a:rPr>
              <a:t>Показывайте </a:t>
            </a:r>
            <a:r>
              <a:rPr lang="ru-RU" sz="2000" b="1" dirty="0">
                <a:solidFill>
                  <a:schemeClr val="bg1"/>
                </a:solidFill>
              </a:rPr>
              <a:t>опыты с водой, с песком, с воздухом, не уставайте отвечать на все «почему», «как», «зачем».</a:t>
            </a:r>
            <a:r>
              <a:rPr lang="ru-RU" sz="2000" dirty="0">
                <a:solidFill>
                  <a:schemeClr val="bg1"/>
                </a:solidFill>
              </a:rPr>
              <a:t> Но не отвечайте сразу на все вопросы сами, дайте возможность ребёнку разобраться, помогите ему познать окружающий мир.</a:t>
            </a:r>
          </a:p>
          <a:p>
            <a:endParaRPr lang="ru-RU" dirty="0"/>
          </a:p>
        </p:txBody>
      </p:sp>
      <p:pic>
        <p:nvPicPr>
          <p:cNvPr id="3074" name="Picture 2" descr="C:\Users\Павел\Desktop\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" y="3645024"/>
            <a:ext cx="2781391" cy="248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авел\Desktop\3f4bc5c1299463877af66087547e3c1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36" y="3140968"/>
            <a:ext cx="2860378" cy="219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Павел\Desktop\620f73d6a4258f39a93683c9f3bc1e3b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35" y="4641260"/>
            <a:ext cx="2647950" cy="198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59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508275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chemeClr val="bg1"/>
                </a:solidFill>
              </a:rPr>
              <a:t>Всегда помните китайскую мудрость:</a:t>
            </a:r>
          </a:p>
          <a:p>
            <a:pPr fontAlgn="base"/>
            <a:r>
              <a:rPr lang="ru-RU" sz="2400" i="1" dirty="0">
                <a:solidFill>
                  <a:schemeClr val="bg1"/>
                </a:solidFill>
              </a:rPr>
              <a:t>То, что я услышал, я забыл.</a:t>
            </a:r>
            <a:endParaRPr lang="ru-RU" sz="2400" dirty="0">
              <a:solidFill>
                <a:schemeClr val="bg1"/>
              </a:solidFill>
            </a:endParaRPr>
          </a:p>
          <a:p>
            <a:pPr fontAlgn="base"/>
            <a:r>
              <a:rPr lang="ru-RU" sz="2400" i="1" dirty="0">
                <a:solidFill>
                  <a:schemeClr val="bg1"/>
                </a:solidFill>
              </a:rPr>
              <a:t>То, что я увидел, я помню.</a:t>
            </a:r>
            <a:endParaRPr lang="ru-RU" sz="2400" dirty="0">
              <a:solidFill>
                <a:schemeClr val="bg1"/>
              </a:solidFill>
            </a:endParaRPr>
          </a:p>
          <a:p>
            <a:pPr fontAlgn="base"/>
            <a:r>
              <a:rPr lang="ru-RU" sz="2400" i="1" dirty="0">
                <a:solidFill>
                  <a:schemeClr val="bg1"/>
                </a:solidFill>
              </a:rPr>
              <a:t>То, что я сделал, я знаю.	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717032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Дайте возможность малышу самому провести опыт, объясните причину того или иного явления, «подогрейте» интерес малыша в познании явлений окружающего мира.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Наградой вам будет развитие наблюдательности, стремление к познанию, развитие воображения и познавательных способностей.</a:t>
            </a:r>
          </a:p>
          <a:p>
            <a:endParaRPr lang="ru-RU" dirty="0"/>
          </a:p>
        </p:txBody>
      </p:sp>
      <p:pic>
        <p:nvPicPr>
          <p:cNvPr id="4098" name="Picture 2" descr="C:\Users\Павел\Desktop\1393657170_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757"/>
            <a:ext cx="2848945" cy="350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2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Изучение </a:t>
            </a:r>
            <a:r>
              <a:rPr lang="ru-RU" sz="2000" b="1" dirty="0" err="1">
                <a:solidFill>
                  <a:schemeClr val="bg1"/>
                </a:solidFill>
              </a:rPr>
              <a:t>нанотехнологий</a:t>
            </a:r>
            <a:r>
              <a:rPr lang="ru-RU" sz="2000" b="1" dirty="0">
                <a:solidFill>
                  <a:schemeClr val="bg1"/>
                </a:solidFill>
              </a:rPr>
              <a:t> на первой ступеньке научных знаний – это уникальная возможность вырастить не только творческую личность, но и, может быть, ученого или изобретателя, или просто успешного ученика, обладающего умением находить нестандартные решения при решении задач, умеющего делать выводы и находить выходы из любых сложных ситуаций.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Павел\Desktop\ce5148ab16f54483d283ff022e027a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8" y="3140968"/>
            <a:ext cx="3549742" cy="298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Павел\Desktop\_dsc9343-5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3646116"/>
            <a:ext cx="47625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21641" y="223725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Будущие маленькие исследователи и фантазёры – это будущее нашей науки!</a:t>
            </a:r>
          </a:p>
        </p:txBody>
      </p:sp>
    </p:spTree>
    <p:extLst>
      <p:ext uri="{BB962C8B-B14F-4D97-AF65-F5344CB8AC3E}">
        <p14:creationId xmlns:p14="http://schemas.microsoft.com/office/powerpoint/2010/main" val="336321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esktop\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4674"/>
            <a:ext cx="62103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esktop\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9392"/>
            <a:ext cx="3168351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988840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99" y="2182585"/>
            <a:ext cx="4680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С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П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А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И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Б</a:t>
            </a: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З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А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В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Н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М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И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60007" dir="5400000" sy="-100000" algn="bl" rotWithShape="0"/>
                </a:effectLst>
              </a:rPr>
              <a:t>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04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нотехн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Нанотехнологии</Template>
  <TotalTime>91</TotalTime>
  <Words>515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Нанотехнологии</vt:lpstr>
      <vt:lpstr>Нанотехнологии для дошкольников</vt:lpstr>
      <vt:lpstr>Презентация PowerPoint</vt:lpstr>
      <vt:lpstr>Будущее НАНОМИРА </vt:lpstr>
      <vt:lpstr>Презентация PowerPoint</vt:lpstr>
      <vt:lpstr>Цель программ по нанотехнологии - привить детям интерес к российской науке.    А начинать можно                   с дошкольного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Нанотехнологии для дошкольников</dc:title>
  <dc:creator>Павел Азвестопуло</dc:creator>
  <cp:lastModifiedBy>Павел Азвестопуло</cp:lastModifiedBy>
  <cp:revision>9</cp:revision>
  <cp:lastPrinted>2015-10-20T17:58:19Z</cp:lastPrinted>
  <dcterms:created xsi:type="dcterms:W3CDTF">2015-09-13T13:31:13Z</dcterms:created>
  <dcterms:modified xsi:type="dcterms:W3CDTF">2015-10-20T17:59:24Z</dcterms:modified>
</cp:coreProperties>
</file>