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6" d="100"/>
          <a:sy n="86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278960" cy="2651720"/>
          </a:xfrm>
        </p:spPr>
        <p:txBody>
          <a:bodyPr>
            <a:normAutofit/>
          </a:bodyPr>
          <a:lstStyle/>
          <a:p>
            <a:r>
              <a:rPr lang="ru-RU" b="0" dirty="0" smtClean="0">
                <a:latin typeface="Monotype Corsiva" pitchFamily="66" charset="0"/>
              </a:rPr>
              <a:t>Образовательный проект :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«Молоко и молочные     продукты»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5736" y="3789040"/>
            <a:ext cx="7854696" cy="2088232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Автор</a:t>
            </a:r>
          </a:p>
          <a:p>
            <a:r>
              <a:rPr lang="ru-RU" dirty="0" smtClean="0">
                <a:latin typeface="Monotype Corsiva" pitchFamily="66" charset="0"/>
              </a:rPr>
              <a:t>Гурьева Л.Н</a:t>
            </a: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889a55a6a20f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104" y="3284983"/>
            <a:ext cx="5783954" cy="3370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167156"/>
            <a:ext cx="3607620" cy="387288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859216" cy="50405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itchFamily="66" charset="0"/>
              </a:rPr>
              <a:t>Реализация проекта: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064896" cy="5733256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>
                <a:latin typeface="Monotype Corsiva" pitchFamily="66" charset="0"/>
              </a:rPr>
              <a:t>Диагностика детей.</a:t>
            </a:r>
          </a:p>
          <a:p>
            <a:r>
              <a:rPr lang="ru-RU" i="1" dirty="0" smtClean="0">
                <a:latin typeface="Monotype Corsiva" pitchFamily="66" charset="0"/>
              </a:rPr>
              <a:t>Анкетирование родителей.</a:t>
            </a:r>
          </a:p>
          <a:p>
            <a:r>
              <a:rPr lang="ru-RU" i="1" dirty="0" smtClean="0">
                <a:latin typeface="Monotype Corsiva" pitchFamily="66" charset="0"/>
              </a:rPr>
              <a:t>Родительское собрание : «Еще раз о пользе молока.»</a:t>
            </a:r>
          </a:p>
          <a:p>
            <a:r>
              <a:rPr lang="ru-RU" i="1" dirty="0" smtClean="0">
                <a:latin typeface="Monotype Corsiva" pitchFamily="66" charset="0"/>
              </a:rPr>
              <a:t>Информационное обеспечение для родителей.</a:t>
            </a:r>
          </a:p>
          <a:p>
            <a:r>
              <a:rPr lang="ru-RU" i="1" dirty="0" smtClean="0">
                <a:latin typeface="Monotype Corsiva" pitchFamily="66" charset="0"/>
              </a:rPr>
              <a:t>Введение детей в проект.</a:t>
            </a:r>
          </a:p>
          <a:p>
            <a:r>
              <a:rPr lang="ru-RU" i="1" dirty="0" smtClean="0">
                <a:latin typeface="Monotype Corsiva" pitchFamily="66" charset="0"/>
              </a:rPr>
              <a:t>НОД, художественное творчество: рисование молоком «Невидимки», «Далеко на лугу…», аппликация «Новая упаковка для молока», музыка: знакомство с русским народным фольклором о значении молока в жизни людей, познание: «Молоко, да каша- полезная пища наша», «Сказка о том, как математика козлятам помогла», конструирование «Коровник для Буренушки», оригами «Коровушка».</a:t>
            </a:r>
          </a:p>
          <a:p>
            <a:r>
              <a:rPr lang="ru-RU" i="1" dirty="0" smtClean="0">
                <a:latin typeface="Monotype Corsiva" pitchFamily="66" charset="0"/>
              </a:rPr>
              <a:t>Серия познавательных игр и упражнений на тему: «Молоко и молочные продукты.»</a:t>
            </a:r>
          </a:p>
          <a:p>
            <a:r>
              <a:rPr lang="ru-RU" i="1" dirty="0" smtClean="0">
                <a:latin typeface="Monotype Corsiva" pitchFamily="66" charset="0"/>
              </a:rPr>
              <a:t>Оформление страничек семейного альбома.</a:t>
            </a:r>
          </a:p>
          <a:p>
            <a:r>
              <a:rPr lang="ru-RU" i="1" dirty="0" smtClean="0">
                <a:latin typeface="Monotype Corsiva" pitchFamily="66" charset="0"/>
              </a:rPr>
              <a:t>Экскурсия в мед. кабинет, на кухню, в молочный отдел магазина, в музей народного быта в детском саду.</a:t>
            </a:r>
          </a:p>
          <a:p>
            <a:r>
              <a:rPr lang="ru-RU" i="1" dirty="0" smtClean="0">
                <a:latin typeface="Monotype Corsiva" pitchFamily="66" charset="0"/>
              </a:rPr>
              <a:t>Итоговое развлечение для детей «Веселый молочный день.»</a:t>
            </a:r>
          </a:p>
          <a:p>
            <a:r>
              <a:rPr lang="ru-RU" i="1" dirty="0" smtClean="0">
                <a:latin typeface="Monotype Corsiva" pitchFamily="66" charset="0"/>
              </a:rPr>
              <a:t>Деловая игра для родителей и педагогов «Все о молоке.»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0427" y="0"/>
            <a:ext cx="3593573" cy="2987799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80920" cy="72008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Monotype Corsiva" pitchFamily="66" charset="0"/>
              </a:rPr>
              <a:t>1.Организационно-подготовительный этап.</a:t>
            </a:r>
            <a:endParaRPr lang="ru-RU" sz="3600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484784"/>
            <a:ext cx="4824536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i="1" dirty="0" smtClean="0">
                <a:latin typeface="Monotype Corsiva" pitchFamily="66" charset="0"/>
              </a:rPr>
              <a:t>Формирование проблемы.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i="1" dirty="0" smtClean="0">
                <a:latin typeface="Monotype Corsiva" pitchFamily="66" charset="0"/>
              </a:rPr>
              <a:t>Постановка цели.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i="1" dirty="0" smtClean="0">
                <a:latin typeface="Monotype Corsiva" pitchFamily="66" charset="0"/>
              </a:rPr>
              <a:t>Определение задач.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i="1" dirty="0" smtClean="0">
                <a:latin typeface="Monotype Corsiva" pitchFamily="66" charset="0"/>
              </a:rPr>
              <a:t>Введение детей в проблемную ситуацию.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i="1" dirty="0" smtClean="0">
                <a:latin typeface="Monotype Corsiva" pitchFamily="66" charset="0"/>
              </a:rPr>
              <a:t>Составление плана- проекта.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i="1" dirty="0" smtClean="0">
                <a:latin typeface="Monotype Corsiva" pitchFamily="66" charset="0"/>
              </a:rPr>
              <a:t>Ознакомление с темой и планом проектной деятельности специалистов ДОУ и родителей.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i="1" dirty="0" smtClean="0">
                <a:latin typeface="Monotype Corsiva" pitchFamily="66" charset="0"/>
              </a:rPr>
              <a:t>Защита проекта.</a:t>
            </a:r>
            <a:endParaRPr lang="ru-RU" i="1" dirty="0">
              <a:latin typeface="Monotype Corsiva" pitchFamily="66" charset="0"/>
            </a:endParaRPr>
          </a:p>
        </p:txBody>
      </p:sp>
      <p:pic>
        <p:nvPicPr>
          <p:cNvPr id="4" name="Рисунок 3" descr="boy mil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700808"/>
            <a:ext cx="3818948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725144"/>
            <a:ext cx="1601105" cy="207503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04088"/>
            <a:ext cx="8003232" cy="49266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itchFamily="66" charset="0"/>
              </a:rPr>
              <a:t>2.Основной этап.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4860032" cy="55892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i="1" dirty="0" smtClean="0">
                <a:latin typeface="Monotype Corsiva" pitchFamily="66" charset="0"/>
              </a:rPr>
              <a:t>Организация работы над проектом: НОД, опыты, режимные моменты, развлечение.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i="1" dirty="0" smtClean="0">
                <a:latin typeface="Monotype Corsiva" pitchFamily="66" charset="0"/>
              </a:rPr>
              <a:t>Оказание практической помощи специалиста и родителям в виде рекомендаций, памяток и стендовой информации.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i="1" dirty="0" smtClean="0">
                <a:latin typeface="Monotype Corsiva" pitchFamily="66" charset="0"/>
              </a:rPr>
              <a:t>Выполнение родителями и детьми поручений и заданий по поиску информации по данной проблеме.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i="1" dirty="0" smtClean="0">
                <a:latin typeface="Monotype Corsiva" pitchFamily="66" charset="0"/>
              </a:rPr>
              <a:t>Проведение мини- экспериментов в домашних условиях.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i="1" dirty="0" smtClean="0">
                <a:latin typeface="Monotype Corsiva" pitchFamily="66" charset="0"/>
              </a:rPr>
              <a:t>Наблюдение за работой </a:t>
            </a:r>
            <a:r>
              <a:rPr lang="ru-RU" i="1" dirty="0" err="1" smtClean="0">
                <a:latin typeface="Monotype Corsiva" pitchFamily="66" charset="0"/>
              </a:rPr>
              <a:t>мед.сестры</a:t>
            </a:r>
            <a:r>
              <a:rPr lang="ru-RU" i="1" dirty="0" smtClean="0">
                <a:latin typeface="Monotype Corsiva" pitchFamily="66" charset="0"/>
              </a:rPr>
              <a:t>, повара, кладовщика, продавца.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i="1" dirty="0" smtClean="0">
                <a:latin typeface="Monotype Corsiva" pitchFamily="66" charset="0"/>
              </a:rPr>
              <a:t>Экскурсия на кухню, в </a:t>
            </a:r>
            <a:r>
              <a:rPr lang="ru-RU" i="1" dirty="0" err="1" smtClean="0">
                <a:latin typeface="Monotype Corsiva" pitchFamily="66" charset="0"/>
              </a:rPr>
              <a:t>мед.кабинет</a:t>
            </a:r>
            <a:r>
              <a:rPr lang="ru-RU" i="1" dirty="0" smtClean="0">
                <a:latin typeface="Monotype Corsiva" pitchFamily="66" charset="0"/>
              </a:rPr>
              <a:t>, на склад, в магазин, в музей народного быта в детском саду.</a:t>
            </a:r>
          </a:p>
        </p:txBody>
      </p:sp>
      <p:pic>
        <p:nvPicPr>
          <p:cNvPr id="4" name="Рисунок 3" descr="DSCN32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8370" y="1103853"/>
            <a:ext cx="4128459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N365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17029" y="3912118"/>
            <a:ext cx="2400960" cy="27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55907">
            <a:off x="4401804" y="3305961"/>
            <a:ext cx="2760654" cy="229780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6912768" cy="43204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itchFamily="66" charset="0"/>
              </a:rPr>
              <a:t>3.Заключительный этап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4355976" cy="54726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i="1" dirty="0" smtClean="0">
                <a:latin typeface="Monotype Corsiva" pitchFamily="66" charset="0"/>
              </a:rPr>
              <a:t>Обобщение всех наработанных материалов.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i="1" dirty="0" smtClean="0">
                <a:latin typeface="Monotype Corsiva" pitchFamily="66" charset="0"/>
              </a:rPr>
              <a:t>Подготовка и проведение презентации проекта. 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i="1" dirty="0" smtClean="0">
                <a:latin typeface="Monotype Corsiva" pitchFamily="66" charset="0"/>
              </a:rPr>
              <a:t>Детский досуг «Веселый, молочный день».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i="1" dirty="0" smtClean="0">
                <a:latin typeface="Monotype Corsiva" pitchFamily="66" charset="0"/>
              </a:rPr>
              <a:t>Выставка поделок из молочных упаковок.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i="1" dirty="0" smtClean="0">
                <a:latin typeface="Monotype Corsiva" pitchFamily="66" charset="0"/>
              </a:rPr>
              <a:t>Фотовыставка проекта «Молоко и молочные продукты» для родителей.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i="1" dirty="0" smtClean="0">
                <a:latin typeface="Monotype Corsiva" pitchFamily="66" charset="0"/>
              </a:rPr>
              <a:t>Подведение результатов по теме проекта.</a:t>
            </a:r>
            <a:endParaRPr lang="ru-RU" dirty="0"/>
          </a:p>
        </p:txBody>
      </p:sp>
      <p:pic>
        <p:nvPicPr>
          <p:cNvPr id="5" name="Рисунок 4" descr="DSCN36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5976" y="1268760"/>
            <a:ext cx="4603454" cy="3397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882337"/>
            <a:ext cx="1544781" cy="1913041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72008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latin typeface="Monotype Corsiva" pitchFamily="66" charset="0"/>
              </a:rPr>
              <a:t>Художественно-эстетическое развитие:</a:t>
            </a:r>
            <a:endParaRPr lang="ru-RU" sz="4000" i="1" dirty="0">
              <a:latin typeface="Monotype Corsiva" pitchFamily="66" charset="0"/>
            </a:endParaRPr>
          </a:p>
        </p:txBody>
      </p:sp>
      <p:pic>
        <p:nvPicPr>
          <p:cNvPr id="4" name="Содержимое 3" descr="DSCN366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7322" y="1322092"/>
            <a:ext cx="5852583" cy="4389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N36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80514" y="3247454"/>
            <a:ext cx="4040297" cy="3460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248566"/>
            <a:ext cx="2298079" cy="162142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92888" cy="50405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itchFamily="66" charset="0"/>
              </a:rPr>
              <a:t>Здоровье и физическое развитие:</a:t>
            </a:r>
            <a:endParaRPr lang="ru-RU" i="1" dirty="0">
              <a:latin typeface="Monotype Corsiva" pitchFamily="66" charset="0"/>
            </a:endParaRPr>
          </a:p>
        </p:txBody>
      </p:sp>
      <p:pic>
        <p:nvPicPr>
          <p:cNvPr id="4" name="Содержимое 3" descr="DSCN32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716016" y="1250986"/>
            <a:ext cx="4110456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N317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1268760"/>
            <a:ext cx="3672408" cy="2754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N319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87624" y="3603062"/>
            <a:ext cx="3995936" cy="29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75626">
            <a:off x="35496" y="3134946"/>
            <a:ext cx="2134025" cy="177624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71184" cy="43204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itchFamily="66" charset="0"/>
              </a:rPr>
              <a:t>Познание: </a:t>
            </a:r>
            <a:endParaRPr lang="ru-RU" i="1" dirty="0">
              <a:latin typeface="Monotype Corsiva" pitchFamily="66" charset="0"/>
            </a:endParaRPr>
          </a:p>
        </p:txBody>
      </p:sp>
      <p:pic>
        <p:nvPicPr>
          <p:cNvPr id="4" name="Содержимое 3" descr="DSCN36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6854" y="1124744"/>
            <a:ext cx="5811818" cy="5300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N367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3668136"/>
            <a:ext cx="3923928" cy="2942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968" y="908720"/>
            <a:ext cx="2039493" cy="237600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31224" cy="7200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itchFamily="66" charset="0"/>
              </a:rPr>
              <a:t>Социализация:</a:t>
            </a:r>
            <a:endParaRPr lang="ru-RU" i="1" dirty="0">
              <a:latin typeface="Monotype Corsiva" pitchFamily="66" charset="0"/>
            </a:endParaRPr>
          </a:p>
        </p:txBody>
      </p:sp>
      <p:pic>
        <p:nvPicPr>
          <p:cNvPr id="4" name="Содержимое 3" descr="S73031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355976" y="476672"/>
            <a:ext cx="4499992" cy="4413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S73031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8032" y="2780928"/>
            <a:ext cx="45720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7504" y="2146680"/>
            <a:ext cx="2446997" cy="2372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2263" y="1196752"/>
            <a:ext cx="1119483" cy="12963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5183073"/>
            <a:ext cx="1394445" cy="164505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283152" cy="1008112"/>
          </a:xfrm>
        </p:spPr>
        <p:txBody>
          <a:bodyPr>
            <a:normAutofit fontScale="90000"/>
          </a:bodyPr>
          <a:lstStyle/>
          <a:p>
            <a:r>
              <a:rPr lang="ru-RU" sz="6600" b="1" i="1" dirty="0" smtClean="0">
                <a:latin typeface="Monotype Corsiva" pitchFamily="66" charset="0"/>
              </a:rPr>
              <a:t>Спасибо за внимание!</a:t>
            </a:r>
            <a:endParaRPr lang="ru-RU" sz="6600" b="1" i="1" dirty="0">
              <a:latin typeface="Monotype Corsiva" pitchFamily="66" charset="0"/>
            </a:endParaRPr>
          </a:p>
        </p:txBody>
      </p:sp>
      <p:pic>
        <p:nvPicPr>
          <p:cNvPr id="4" name="Рисунок 3" descr="DSCN36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2420888"/>
            <a:ext cx="7884368" cy="4110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340768"/>
            <a:ext cx="1844285" cy="257768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5688632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Ресурсы:</a:t>
            </a:r>
          </a:p>
          <a:p>
            <a:pPr>
              <a:buNone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1.Участники проекта:</a:t>
            </a:r>
          </a:p>
          <a:p>
            <a:pPr>
              <a:buNone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*</a:t>
            </a:r>
            <a:r>
              <a:rPr lang="ru-RU" sz="3200" i="1" dirty="0" smtClean="0">
                <a:latin typeface="Monotype Corsiva" pitchFamily="66" charset="0"/>
              </a:rPr>
              <a:t>Дети</a:t>
            </a:r>
          </a:p>
          <a:p>
            <a:pPr>
              <a:buNone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*</a:t>
            </a:r>
            <a:r>
              <a:rPr lang="ru-RU" sz="3200" i="1" dirty="0" smtClean="0">
                <a:latin typeface="Monotype Corsiva" pitchFamily="66" charset="0"/>
              </a:rPr>
              <a:t>Педагоги</a:t>
            </a:r>
          </a:p>
          <a:p>
            <a:pPr>
              <a:buNone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*</a:t>
            </a:r>
            <a:r>
              <a:rPr lang="ru-RU" sz="3200" i="1" dirty="0" smtClean="0">
                <a:latin typeface="Monotype Corsiva" pitchFamily="66" charset="0"/>
              </a:rPr>
              <a:t>Родители</a:t>
            </a:r>
          </a:p>
          <a:p>
            <a:pPr>
              <a:buNone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*</a:t>
            </a:r>
            <a:r>
              <a:rPr lang="ru-RU" sz="3200" i="1" dirty="0" smtClean="0">
                <a:latin typeface="Monotype Corsiva" pitchFamily="66" charset="0"/>
              </a:rPr>
              <a:t>Специалисты:</a:t>
            </a:r>
          </a:p>
          <a:p>
            <a:pPr>
              <a:buNone/>
            </a:pPr>
            <a:r>
              <a:rPr lang="ru-RU" sz="3200" i="1" dirty="0" smtClean="0">
                <a:latin typeface="Monotype Corsiva" pitchFamily="66" charset="0"/>
              </a:rPr>
              <a:t>Мед. работник,</a:t>
            </a:r>
          </a:p>
          <a:p>
            <a:pPr>
              <a:buNone/>
            </a:pPr>
            <a:r>
              <a:rPr lang="ru-RU" sz="3200" i="1" dirty="0" smtClean="0">
                <a:latin typeface="Monotype Corsiva" pitchFamily="66" charset="0"/>
              </a:rPr>
              <a:t>Муз. Руководитель,</a:t>
            </a:r>
          </a:p>
          <a:p>
            <a:pPr>
              <a:buNone/>
            </a:pPr>
            <a:r>
              <a:rPr lang="ru-RU" sz="3200" i="1" dirty="0" smtClean="0">
                <a:latin typeface="Monotype Corsiva" pitchFamily="66" charset="0"/>
              </a:rPr>
              <a:t>Преп. ИЗО,</a:t>
            </a:r>
          </a:p>
          <a:p>
            <a:pPr>
              <a:buNone/>
            </a:pPr>
            <a:r>
              <a:rPr lang="ru-RU" sz="3200" i="1" dirty="0" smtClean="0">
                <a:latin typeface="Monotype Corsiva" pitchFamily="66" charset="0"/>
              </a:rPr>
              <a:t>Логопед,</a:t>
            </a:r>
          </a:p>
          <a:p>
            <a:pPr>
              <a:buNone/>
            </a:pPr>
            <a:r>
              <a:rPr lang="ru-RU" sz="3200" i="1" dirty="0" smtClean="0">
                <a:latin typeface="Monotype Corsiva" pitchFamily="66" charset="0"/>
              </a:rPr>
              <a:t>Физрук.</a:t>
            </a:r>
          </a:p>
          <a:p>
            <a:pPr>
              <a:buNone/>
            </a:pPr>
            <a:r>
              <a:rPr lang="ru-RU" sz="3200" i="1" dirty="0" smtClean="0">
                <a:latin typeface="Monotype Corsiva" pitchFamily="66" charset="0"/>
              </a:rPr>
              <a:t>Повар, кладовщик, продавец.</a:t>
            </a:r>
          </a:p>
          <a:p>
            <a:pPr>
              <a:buNone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2.*</a:t>
            </a:r>
            <a:r>
              <a:rPr lang="ru-RU" sz="3200" i="1" dirty="0" smtClean="0">
                <a:latin typeface="Monotype Corsiva" pitchFamily="66" charset="0"/>
              </a:rPr>
              <a:t>наглядность (</a:t>
            </a:r>
            <a:r>
              <a:rPr lang="ru-RU" sz="3200" i="1" dirty="0" err="1" smtClean="0">
                <a:latin typeface="Monotype Corsiva" pitchFamily="66" charset="0"/>
              </a:rPr>
              <a:t>фото,видеоролики</a:t>
            </a:r>
            <a:r>
              <a:rPr lang="ru-RU" sz="3200" i="1" dirty="0" smtClean="0">
                <a:latin typeface="Monotype Corsiva" pitchFamily="66" charset="0"/>
              </a:rPr>
              <a:t>, </a:t>
            </a:r>
            <a:r>
              <a:rPr lang="ru-RU" sz="3200" i="1" dirty="0" err="1" smtClean="0">
                <a:latin typeface="Monotype Corsiva" pitchFamily="66" charset="0"/>
              </a:rPr>
              <a:t>дид.игры</a:t>
            </a:r>
            <a:r>
              <a:rPr lang="ru-RU" sz="3200" i="1" dirty="0" smtClean="0">
                <a:latin typeface="Monotype Corsiva" pitchFamily="66" charset="0"/>
              </a:rPr>
              <a:t>, оборудование для экспериментов. )</a:t>
            </a:r>
            <a:endParaRPr lang="ru-RU" sz="3200" i="1" dirty="0">
              <a:latin typeface="Monotype Corsiva" pitchFamily="66" charset="0"/>
            </a:endParaRPr>
          </a:p>
        </p:txBody>
      </p:sp>
      <p:pic>
        <p:nvPicPr>
          <p:cNvPr id="5" name="Рисунок 4" descr="DSCN367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35896" y="908720"/>
            <a:ext cx="5076056" cy="3807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602840"/>
            <a:ext cx="3357465" cy="325516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/>
          <a:lstStyle/>
          <a:p>
            <a:r>
              <a:rPr lang="ru-RU" i="1" dirty="0" smtClean="0">
                <a:latin typeface="Monotype Corsiva" pitchFamily="66" charset="0"/>
              </a:rPr>
              <a:t>Актуальность проекта: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5508104" cy="53732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Обязательным и незаменимым продуктом детского питания является молоко. Оно по своему химическому составу и биологическим свойствам занимает исключительное место среди продуктов животного происхождения, используемых в питании детей всех возрастных групп. Но не все дети с удовольствием пьют молоко и едят блюда, приготовленные на основе молока и молочных продуктов(каши, молочные супы, творожные запеканки, сыр, бутерброды с маслом.)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Проблема правильного питания очень актуальна для наших дошкольников.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1297709939_39ab3435cacf1a08e9825cb605dc66ac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16285" y="1519261"/>
            <a:ext cx="3347864" cy="2894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4725144"/>
            <a:ext cx="1655107" cy="191661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          Проблема: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5868144" cy="4191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</a:t>
            </a:r>
            <a:r>
              <a:rPr lang="ru-RU" sz="3200" i="1" dirty="0" smtClean="0">
                <a:latin typeface="Monotype Corsiva" pitchFamily="66" charset="0"/>
              </a:rPr>
              <a:t>Дети дошкольного возраста не знают о значимости молока и молочных продуктов в жизни человека. Не все дети с удовольствием пьют молоко и едят блюда, приготовленные на основе молока и молочных продуктов.</a:t>
            </a:r>
            <a:endParaRPr lang="ru-RU" sz="3200" i="1" dirty="0">
              <a:latin typeface="Monotype Corsiva" pitchFamily="66" charset="0"/>
            </a:endParaRPr>
          </a:p>
        </p:txBody>
      </p:sp>
      <p:pic>
        <p:nvPicPr>
          <p:cNvPr id="4" name="Рисунок 3" descr="39_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8104" y="1289396"/>
            <a:ext cx="3301864" cy="2736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3781" y="4437112"/>
            <a:ext cx="1970509" cy="232465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Вид проекта: </a:t>
            </a:r>
            <a:r>
              <a:rPr lang="ru-RU" sz="3200" i="1" dirty="0" smtClean="0">
                <a:latin typeface="Monotype Corsiva" pitchFamily="66" charset="0"/>
              </a:rPr>
              <a:t>групповой</a:t>
            </a:r>
          </a:p>
          <a:p>
            <a:pPr>
              <a:buNone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Тип проекта: </a:t>
            </a:r>
            <a:r>
              <a:rPr lang="ru-RU" sz="3200" i="1" dirty="0" smtClean="0">
                <a:latin typeface="Monotype Corsiva" pitchFamily="66" charset="0"/>
              </a:rPr>
              <a:t>информационно- </a:t>
            </a:r>
            <a:r>
              <a:rPr lang="ru-RU" sz="3200" i="1" dirty="0" err="1" smtClean="0">
                <a:latin typeface="Monotype Corsiva" pitchFamily="66" charset="0"/>
              </a:rPr>
              <a:t>практико</a:t>
            </a:r>
            <a:r>
              <a:rPr lang="ru-RU" sz="3200" i="1" dirty="0" smtClean="0">
                <a:latin typeface="Monotype Corsiva" pitchFamily="66" charset="0"/>
              </a:rPr>
              <a:t>-                ориентированный</a:t>
            </a:r>
          </a:p>
        </p:txBody>
      </p:sp>
      <p:pic>
        <p:nvPicPr>
          <p:cNvPr id="6" name="Рисунок 5" descr="DSCN366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636912"/>
            <a:ext cx="4968552" cy="3726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N366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3645024"/>
            <a:ext cx="403244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92696"/>
            <a:ext cx="1683604" cy="2353108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pPr>
              <a:buNone/>
            </a:pP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  Цель проекта: </a:t>
            </a:r>
          </a:p>
          <a:p>
            <a:pPr>
              <a:buNone/>
            </a:pPr>
            <a:r>
              <a:rPr lang="ru-RU" i="1" dirty="0" smtClean="0">
                <a:latin typeface="Monotype Corsiva" pitchFamily="66" charset="0"/>
              </a:rPr>
              <a:t>    </a:t>
            </a:r>
            <a:r>
              <a:rPr lang="ru-RU" sz="3200" i="1" dirty="0" smtClean="0">
                <a:latin typeface="Monotype Corsiva" pitchFamily="66" charset="0"/>
              </a:rPr>
              <a:t>Раскрыть значение молока и молочных  продуктов для правильного питания дошкольников.</a:t>
            </a:r>
          </a:p>
        </p:txBody>
      </p:sp>
      <p:pic>
        <p:nvPicPr>
          <p:cNvPr id="5" name="Рисунок 4" descr="DSCN368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67744" y="2915904"/>
            <a:ext cx="6272915" cy="3713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937841"/>
            <a:ext cx="3361556" cy="336155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5915000" cy="98072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Monotype Corsiva" pitchFamily="66" charset="0"/>
              </a:rPr>
              <a:t>Задачи проекта:</a:t>
            </a:r>
            <a:endParaRPr lang="ru-RU" sz="3600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5904656" cy="58772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Monotype Corsiva" pitchFamily="66" charset="0"/>
              </a:rPr>
              <a:t>Образовательные: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Monotype Corsiva" pitchFamily="66" charset="0"/>
              </a:rPr>
              <a:t>Помочь детям узнать, что молоко входит в состав многих продуктов.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Monotype Corsiva" pitchFamily="66" charset="0"/>
              </a:rPr>
              <a:t>Расширить знания детей о молочных продуктах.</a:t>
            </a:r>
          </a:p>
          <a:p>
            <a:pPr>
              <a:buNone/>
            </a:pPr>
            <a:r>
              <a:rPr lang="ru-RU" b="1" i="1" dirty="0" smtClean="0">
                <a:latin typeface="Monotype Corsiva" pitchFamily="66" charset="0"/>
              </a:rPr>
              <a:t>Развивающие: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Monotype Corsiva" pitchFamily="66" charset="0"/>
              </a:rPr>
              <a:t>Развивать исследовательские навыки (поиск информации в энциклопедиях и других литературных источниках, из телевизионных передач, из общения со взрослыми и т.д.)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Monotype Corsiva" pitchFamily="66" charset="0"/>
              </a:rPr>
              <a:t>Развивать интерес к исследовательской деятельности, желание познавать новое.</a:t>
            </a:r>
          </a:p>
          <a:p>
            <a:pPr>
              <a:buNone/>
            </a:pPr>
            <a:r>
              <a:rPr lang="ru-RU" b="1" i="1" dirty="0" smtClean="0">
                <a:latin typeface="Monotype Corsiva" pitchFamily="66" charset="0"/>
              </a:rPr>
              <a:t>Воспитательные: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Monotype Corsiva" pitchFamily="66" charset="0"/>
              </a:rPr>
              <a:t>Воспитывать умение работать в коллективе, желание делиться информацией, участвовать в совместной опытно- экспериментальной деятельности.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Monotype Corsiva" pitchFamily="66" charset="0"/>
              </a:rPr>
              <a:t>Воспитывать интерес и любовь к устному народному творчеству по средствам сказок, пословиц, поговорок, образных выражений.</a:t>
            </a:r>
            <a:endParaRPr lang="ru-RU" i="1" dirty="0">
              <a:latin typeface="Monotype Corsiva" pitchFamily="66" charset="0"/>
            </a:endParaRPr>
          </a:p>
        </p:txBody>
      </p:sp>
      <p:pic>
        <p:nvPicPr>
          <p:cNvPr id="5" name="Рисунок 4" descr="shavuo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29300" y="3429000"/>
            <a:ext cx="3113497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4542" y="1156927"/>
            <a:ext cx="1521883" cy="1795401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264696" cy="98072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itchFamily="66" charset="0"/>
              </a:rPr>
              <a:t>Предполагаемый результат: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340768"/>
            <a:ext cx="4608512" cy="5517232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latin typeface="Monotype Corsiva" pitchFamily="66" charset="0"/>
              </a:rPr>
              <a:t>Вовлечение каждого ребенка в исследовательскую деятельность.</a:t>
            </a:r>
          </a:p>
          <a:p>
            <a:r>
              <a:rPr lang="ru-RU" i="1" dirty="0" smtClean="0">
                <a:latin typeface="Monotype Corsiva" pitchFamily="66" charset="0"/>
              </a:rPr>
              <a:t>Развитие самостоятельной, творчески- мыслящей личности.</a:t>
            </a:r>
          </a:p>
          <a:p>
            <a:r>
              <a:rPr lang="ru-RU" i="1" dirty="0" smtClean="0">
                <a:latin typeface="Monotype Corsiva" pitchFamily="66" charset="0"/>
              </a:rPr>
              <a:t>Развитие коммуникативных навыков.</a:t>
            </a:r>
          </a:p>
          <a:p>
            <a:r>
              <a:rPr lang="ru-RU" i="1" dirty="0" smtClean="0">
                <a:latin typeface="Monotype Corsiva" pitchFamily="66" charset="0"/>
              </a:rPr>
              <a:t>Ознакомление детей с разнообразием молочных продуктов.</a:t>
            </a:r>
          </a:p>
          <a:p>
            <a:r>
              <a:rPr lang="ru-RU" i="1" dirty="0" smtClean="0">
                <a:latin typeface="Monotype Corsiva" pitchFamily="66" charset="0"/>
              </a:rPr>
              <a:t>Приобретение элементарных умений в  приготовлении кисломолочных продуктов в домашних условиях .</a:t>
            </a:r>
            <a:endParaRPr lang="ru-RU" i="1" dirty="0">
              <a:latin typeface="Monotype Corsiva" pitchFamily="66" charset="0"/>
            </a:endParaRPr>
          </a:p>
        </p:txBody>
      </p:sp>
      <p:pic>
        <p:nvPicPr>
          <p:cNvPr id="4" name="Рисунок 3" descr="DSCN36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124744"/>
            <a:ext cx="2880320" cy="3840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N36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39673" y="4437112"/>
            <a:ext cx="3024199" cy="2268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86409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itchFamily="66" charset="0"/>
              </a:rPr>
              <a:t>Алгоритм осуществления проекта: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Организационно-подготовительный этап.</a:t>
            </a:r>
          </a:p>
          <a:p>
            <a:r>
              <a:rPr lang="ru-RU" sz="3200" dirty="0" smtClean="0">
                <a:latin typeface="Monotype Corsiva" pitchFamily="66" charset="0"/>
              </a:rPr>
              <a:t>Основной этап.</a:t>
            </a:r>
          </a:p>
          <a:p>
            <a:r>
              <a:rPr lang="ru-RU" sz="3200" dirty="0" smtClean="0">
                <a:latin typeface="Monotype Corsiva" pitchFamily="66" charset="0"/>
              </a:rPr>
              <a:t>Заключительный этап.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4" name="Рисунок 3" descr="01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23928" y="3501008"/>
            <a:ext cx="4607120" cy="306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367" y="3834923"/>
            <a:ext cx="2687960" cy="261236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708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Образовательный проект : «Молоко и молочные     продукты»</vt:lpstr>
      <vt:lpstr>Слайд 2</vt:lpstr>
      <vt:lpstr>Актуальность проекта:</vt:lpstr>
      <vt:lpstr>          Проблема:</vt:lpstr>
      <vt:lpstr>Слайд 5</vt:lpstr>
      <vt:lpstr>Слайд 6</vt:lpstr>
      <vt:lpstr>Задачи проекта:</vt:lpstr>
      <vt:lpstr>Предполагаемый результат:</vt:lpstr>
      <vt:lpstr>Алгоритм осуществления проекта:</vt:lpstr>
      <vt:lpstr>Реализация проекта:</vt:lpstr>
      <vt:lpstr>1.Организационно-подготовительный этап.</vt:lpstr>
      <vt:lpstr>2.Основной этап.</vt:lpstr>
      <vt:lpstr>3.Заключительный этап</vt:lpstr>
      <vt:lpstr>Художественно-эстетическое развитие:</vt:lpstr>
      <vt:lpstr>Здоровье и физическое развитие:</vt:lpstr>
      <vt:lpstr>Познание: </vt:lpstr>
      <vt:lpstr>Социализация: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: «Молоко и молочные     продукты»</dc:title>
  <dc:creator>Сашенька</dc:creator>
  <cp:lastModifiedBy>Ирина</cp:lastModifiedBy>
  <cp:revision>24</cp:revision>
  <dcterms:created xsi:type="dcterms:W3CDTF">2013-04-14T08:26:09Z</dcterms:created>
  <dcterms:modified xsi:type="dcterms:W3CDTF">2015-10-19T08:30:44Z</dcterms:modified>
</cp:coreProperties>
</file>