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19" r:id="rId2"/>
    <p:sldId id="425" r:id="rId3"/>
    <p:sldId id="426" r:id="rId4"/>
    <p:sldId id="428" r:id="rId5"/>
    <p:sldId id="376" r:id="rId6"/>
    <p:sldId id="429" r:id="rId7"/>
    <p:sldId id="378" r:id="rId8"/>
    <p:sldId id="427" r:id="rId9"/>
    <p:sldId id="390" r:id="rId10"/>
    <p:sldId id="391" r:id="rId11"/>
    <p:sldId id="392" r:id="rId12"/>
    <p:sldId id="393" r:id="rId13"/>
    <p:sldId id="394" r:id="rId14"/>
    <p:sldId id="395" r:id="rId15"/>
    <p:sldId id="431" r:id="rId16"/>
    <p:sldId id="407" r:id="rId17"/>
    <p:sldId id="402" r:id="rId18"/>
    <p:sldId id="424" r:id="rId19"/>
    <p:sldId id="422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F0"/>
    <a:srgbClr val="000000"/>
    <a:srgbClr val="FD99B3"/>
    <a:srgbClr val="FD87A6"/>
    <a:srgbClr val="26B44B"/>
    <a:srgbClr val="47D644"/>
    <a:srgbClr val="80E27E"/>
    <a:srgbClr val="20FAA2"/>
    <a:srgbClr val="7CB297"/>
    <a:srgbClr val="DF45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47" autoAdjust="0"/>
    <p:restoredTop sz="86533" autoAdjust="0"/>
  </p:normalViewPr>
  <p:slideViewPr>
    <p:cSldViewPr>
      <p:cViewPr varScale="1">
        <p:scale>
          <a:sx n="108" d="100"/>
          <a:sy n="108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56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463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31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58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624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0624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3;&#1077;&#1082;&#1089;&#1072;&#1085;&#1076;&#1088;\Desktop\&#1087;&#1088;&#1077;&#1079;&#1077;&#1085;&#1090;&#1072;&#1094;&#1080;&#1103;%20&#1084;&#1072;&#1090;&#1077;&#1084;&#1072;&#1090;&#1080;&#1082;&#1072;\&#1043;&#1086;&#1083;&#1086;&#1089;%20005.m4a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19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3;&#1077;&#1082;&#1089;&#1072;&#1085;&#1076;&#1088;\Desktop\&#1087;&#1088;&#1077;&#1079;&#1077;&#1085;&#1090;&#1072;&#1094;&#1080;&#1103;%20&#1084;&#1072;&#1090;&#1077;&#1084;&#1072;&#1090;&#1080;&#1082;&#1072;\&#1043;&#1086;&#1083;&#1086;&#1089;%20002.m4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audio" Target="file:///C:\Users\&#1040;&#1083;&#1077;&#1082;&#1089;&#1072;&#1085;&#1076;&#1088;\Desktop\&#1087;&#1088;&#1077;&#1079;&#1077;&#1085;&#1090;&#1072;&#1094;&#1080;&#1103;%20&#1084;&#1072;&#1090;&#1077;&#1084;&#1072;&#1090;&#1080;&#1082;&#1072;\train4.wav" TargetMode="External"/><Relationship Id="rId1" Type="http://schemas.openxmlformats.org/officeDocument/2006/relationships/audio" Target="file:///C:\Users\&#1040;&#1083;&#1077;&#1082;&#1089;&#1072;&#1085;&#1076;&#1088;\Desktop\&#1087;&#1088;&#1077;&#1079;&#1077;&#1085;&#1090;&#1072;&#1094;&#1080;&#1103;%20&#1084;&#1072;&#1090;&#1077;&#1084;&#1072;&#1090;&#1080;&#1082;&#1072;\train1.wav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гости к королеве Математики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Подготовительная  группа. МАДОУ 1 «Благодатный» г.Ростов-на-Дону.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Воспитатель высшей категории Кротова Г.С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>
            <p:ph type="pic" idx="1"/>
          </p:nvPr>
        </p:nvGraphicFramePr>
        <p:xfrm>
          <a:off x="3916362" y="1230312"/>
          <a:ext cx="4035425" cy="3025775"/>
        </p:xfrm>
        <a:graphic>
          <a:graphicData uri="http://schemas.openxmlformats.org/presentationml/2006/ole">
            <p:oleObj spid="_x0000_s1026" name="Слайд" r:id="rId3" imgW="4035673" imgH="3025181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Овал 175"/>
          <p:cNvSpPr/>
          <p:nvPr/>
        </p:nvSpPr>
        <p:spPr>
          <a:xfrm>
            <a:off x="251519" y="2938025"/>
            <a:ext cx="3055711" cy="1405316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1108382" y="2144294"/>
            <a:ext cx="1341984" cy="1864070"/>
            <a:chOff x="857224" y="2164749"/>
            <a:chExt cx="1000132" cy="1389224"/>
          </a:xfrm>
        </p:grpSpPr>
        <p:sp>
          <p:nvSpPr>
            <p:cNvPr id="27" name="Цилиндр 26"/>
            <p:cNvSpPr/>
            <p:nvPr/>
          </p:nvSpPr>
          <p:spPr>
            <a:xfrm>
              <a:off x="857224" y="2164749"/>
              <a:ext cx="1000132" cy="1389223"/>
            </a:xfrm>
            <a:prstGeom prst="can">
              <a:avLst>
                <a:gd name="adj" fmla="val 33920"/>
              </a:avLst>
            </a:prstGeom>
            <a:solidFill>
              <a:srgbClr val="00B0F0">
                <a:alpha val="38824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857224" y="3133511"/>
              <a:ext cx="1000132" cy="420462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Овал 173"/>
          <p:cNvSpPr/>
          <p:nvPr/>
        </p:nvSpPr>
        <p:spPr>
          <a:xfrm>
            <a:off x="1112185" y="2878856"/>
            <a:ext cx="479280" cy="479280"/>
          </a:xfrm>
          <a:prstGeom prst="ellipse">
            <a:avLst/>
          </a:prstGeom>
          <a:solidFill>
            <a:srgbClr val="92D05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1926961" y="2818749"/>
            <a:ext cx="479280" cy="479280"/>
          </a:xfrm>
          <a:prstGeom prst="ellipse">
            <a:avLst/>
          </a:prstGeom>
          <a:solidFill>
            <a:srgbClr val="FF000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1639393" y="3298029"/>
            <a:ext cx="479280" cy="479280"/>
          </a:xfrm>
          <a:prstGeom prst="ellipse">
            <a:avLst/>
          </a:prstGeom>
          <a:solidFill>
            <a:srgbClr val="FFFF0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2214529" y="4101848"/>
            <a:ext cx="479280" cy="479280"/>
          </a:xfrm>
          <a:prstGeom prst="ellipse">
            <a:avLst/>
          </a:prstGeom>
          <a:solidFill>
            <a:srgbClr val="00B0F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1188369" y="4101848"/>
            <a:ext cx="479280" cy="479280"/>
          </a:xfrm>
          <a:prstGeom prst="ellipse">
            <a:avLst/>
          </a:prstGeom>
          <a:solidFill>
            <a:srgbClr val="FD99B3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2693809" y="3202173"/>
            <a:ext cx="479280" cy="479280"/>
          </a:xfrm>
          <a:prstGeom prst="ellipse">
            <a:avLst/>
          </a:prstGeom>
          <a:solidFill>
            <a:srgbClr val="7030A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084168" y="20955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277616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- 3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4168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- 2 - 1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+ 3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760035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каждому рисунку?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576" y="465313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039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24855E-7 L -0.58663 0.3447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17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70" grpId="0" animBg="1"/>
      <p:bldP spid="171" grpId="0" animBg="1"/>
      <p:bldP spid="172" grpId="0" animBg="1"/>
      <p:bldP spid="2" grpId="0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Овал 165"/>
          <p:cNvSpPr/>
          <p:nvPr/>
        </p:nvSpPr>
        <p:spPr>
          <a:xfrm>
            <a:off x="268079" y="1871014"/>
            <a:ext cx="3661119" cy="1683743"/>
          </a:xfrm>
          <a:prstGeom prst="ellipse">
            <a:avLst/>
          </a:prstGeom>
          <a:gradFill flip="none" rotWithShape="1">
            <a:gsLst>
              <a:gs pos="0">
                <a:srgbClr val="26B44B">
                  <a:tint val="66000"/>
                  <a:satMod val="160000"/>
                </a:srgbClr>
              </a:gs>
              <a:gs pos="50000">
                <a:srgbClr val="26B44B">
                  <a:tint val="44500"/>
                  <a:satMod val="160000"/>
                </a:srgbClr>
              </a:gs>
              <a:gs pos="100000">
                <a:srgbClr val="26B44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543455" y="2119327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975503" y="272684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623740" y="2695391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755013" y="181206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21383" flipH="1">
            <a:off x="1461301" y="1038668"/>
            <a:ext cx="1274674" cy="103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26381" flipH="1">
            <a:off x="2582072" y="1807142"/>
            <a:ext cx="1401319" cy="113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084168" y="20955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277616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4168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760035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каждому рисунку?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92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6763E-6 L -0.60643 0.2131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30" y="10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Овал 165"/>
          <p:cNvSpPr/>
          <p:nvPr/>
        </p:nvSpPr>
        <p:spPr>
          <a:xfrm>
            <a:off x="268079" y="1871014"/>
            <a:ext cx="3661119" cy="1683743"/>
          </a:xfrm>
          <a:prstGeom prst="ellipse">
            <a:avLst/>
          </a:prstGeom>
          <a:gradFill flip="none" rotWithShape="1">
            <a:gsLst>
              <a:gs pos="0">
                <a:srgbClr val="26B44B">
                  <a:tint val="66000"/>
                  <a:satMod val="160000"/>
                </a:srgbClr>
              </a:gs>
              <a:gs pos="50000">
                <a:srgbClr val="26B44B">
                  <a:tint val="44500"/>
                  <a:satMod val="160000"/>
                </a:srgbClr>
              </a:gs>
              <a:gs pos="100000">
                <a:srgbClr val="26B44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556226" y="2176619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975503" y="2767399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623740" y="2695391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755013" y="181206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21383" flipH="1">
            <a:off x="1461301" y="1038668"/>
            <a:ext cx="1274674" cy="103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26381" flipH="1">
            <a:off x="2414696" y="1807142"/>
            <a:ext cx="1401319" cy="113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084168" y="20955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277616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4168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760035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каждому рисунку?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355475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9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98844E-6 L -0.61024 -0.0187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-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Овал 165"/>
          <p:cNvSpPr/>
          <p:nvPr/>
        </p:nvSpPr>
        <p:spPr>
          <a:xfrm>
            <a:off x="268079" y="1871014"/>
            <a:ext cx="3661119" cy="1683743"/>
          </a:xfrm>
          <a:prstGeom prst="ellipse">
            <a:avLst/>
          </a:prstGeom>
          <a:gradFill flip="none" rotWithShape="1">
            <a:gsLst>
              <a:gs pos="0">
                <a:srgbClr val="26B44B">
                  <a:tint val="66000"/>
                  <a:satMod val="160000"/>
                </a:srgbClr>
              </a:gs>
              <a:gs pos="50000">
                <a:srgbClr val="26B44B">
                  <a:tint val="44500"/>
                  <a:satMod val="160000"/>
                </a:srgbClr>
              </a:gs>
              <a:gs pos="100000">
                <a:srgbClr val="26B44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975503" y="276113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623740" y="2695391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755013" y="181206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21383" flipH="1">
            <a:off x="1461301" y="1038668"/>
            <a:ext cx="1274674" cy="103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26381" flipH="1">
            <a:off x="2582072" y="1807142"/>
            <a:ext cx="1401319" cy="113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084168" y="20955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277616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56176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543455" y="2113063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504" y="760035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каждому рисунку?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355475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39754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9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24855E-7 L -0.61042 0.2397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21" y="11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Овал 165"/>
          <p:cNvSpPr/>
          <p:nvPr/>
        </p:nvSpPr>
        <p:spPr>
          <a:xfrm>
            <a:off x="268078" y="1898312"/>
            <a:ext cx="3661119" cy="1683743"/>
          </a:xfrm>
          <a:prstGeom prst="ellipse">
            <a:avLst/>
          </a:prstGeom>
          <a:gradFill flip="none" rotWithShape="1">
            <a:gsLst>
              <a:gs pos="0">
                <a:srgbClr val="26B44B">
                  <a:tint val="66000"/>
                  <a:satMod val="160000"/>
                </a:srgbClr>
              </a:gs>
              <a:gs pos="50000">
                <a:srgbClr val="26B44B">
                  <a:tint val="44500"/>
                  <a:satMod val="160000"/>
                </a:srgbClr>
              </a:gs>
              <a:gs pos="100000">
                <a:srgbClr val="26B44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970592" y="276113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335478" y="2826275"/>
            <a:ext cx="1029661" cy="105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755013" y="181206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21383" flipH="1">
            <a:off x="1461301" y="1038668"/>
            <a:ext cx="1274674" cy="103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26381" flipH="1">
            <a:off x="2646600" y="1859529"/>
            <a:ext cx="1401319" cy="113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084168" y="20955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32418" y="55172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4168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6 - 2 = 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1659924" y="2116195"/>
            <a:ext cx="877425" cy="89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517232"/>
            <a:ext cx="8733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760035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каждому рисунку?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355475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+ 2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2" y="39754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440749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6 - 4 =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43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2312E-6 L -0.59462 0.1972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40" y="98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Станция «Дворец для цифр»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Презентации по математике для дошкольников - Каталог програм…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27175"/>
            <a:ext cx="86439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179512" y="73508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спрятались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6225"/>
            <a:ext cx="7731742" cy="552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5804357"/>
            <a:ext cx="576064" cy="5040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06893" y="5804357"/>
            <a:ext cx="576064" cy="504056"/>
          </a:xfrm>
          <a:prstGeom prst="rect">
            <a:avLst/>
          </a:prstGeom>
          <a:solidFill>
            <a:srgbClr val="FD87A6"/>
          </a:solidFill>
          <a:ln>
            <a:solidFill>
              <a:srgbClr val="FD87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90258" y="5805086"/>
            <a:ext cx="576064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73623" y="5805086"/>
            <a:ext cx="576064" cy="5040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56988" y="5805086"/>
            <a:ext cx="576064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5805264"/>
            <a:ext cx="576064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805264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38330" y="5805993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21695" y="5805993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905060" y="5805993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388424" y="5806171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362422" y="4134680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2422" y="4869160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геометрические фигуры есть на рисунке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3533" y="3031699"/>
            <a:ext cx="1605423" cy="101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6826" y="2996952"/>
            <a:ext cx="1667542" cy="105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620" y="1630258"/>
            <a:ext cx="917473" cy="60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362422" y="2665716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54965" y="5805264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362422" y="3400198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62422" y="1931234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2422" y="1196752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274797" y="1692592"/>
            <a:ext cx="4482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0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79512" y="73508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спрятались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6225"/>
            <a:ext cx="7731742" cy="5529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5804357"/>
            <a:ext cx="576064" cy="5040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06893" y="5804357"/>
            <a:ext cx="576064" cy="504056"/>
          </a:xfrm>
          <a:prstGeom prst="rect">
            <a:avLst/>
          </a:prstGeom>
          <a:solidFill>
            <a:srgbClr val="FD87A6"/>
          </a:solidFill>
          <a:ln>
            <a:solidFill>
              <a:srgbClr val="FD87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90258" y="5805086"/>
            <a:ext cx="576064" cy="50405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73623" y="5805086"/>
            <a:ext cx="576064" cy="50405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56988" y="5805086"/>
            <a:ext cx="576064" cy="5040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5805264"/>
            <a:ext cx="576064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805264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38330" y="5805993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21695" y="5805993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905060" y="5805993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388424" y="5806171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362422" y="4134680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2422" y="4869160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геометрические фигуры есть на рисунке 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35420" y="1739001"/>
            <a:ext cx="1483365" cy="261610"/>
          </a:xfrm>
          <a:prstGeom prst="rect">
            <a:avLst/>
          </a:prstGeom>
          <a:solidFill>
            <a:srgbClr val="FD99B3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78616" y="1196752"/>
            <a:ext cx="1145612" cy="2616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40100" y="4779105"/>
            <a:ext cx="1088733" cy="3924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79293" y="2779134"/>
            <a:ext cx="902237" cy="2616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24124" y="2783796"/>
            <a:ext cx="960252" cy="2616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74327" y="4708670"/>
            <a:ext cx="1088733" cy="39241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973375" y="4708670"/>
            <a:ext cx="1736352" cy="39241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884643" y="1017477"/>
            <a:ext cx="535229" cy="3270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36635" y="2276872"/>
            <a:ext cx="535229" cy="3270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871828" y="1404730"/>
            <a:ext cx="535229" cy="238818"/>
          </a:xfrm>
          <a:prstGeom prst="rect">
            <a:avLst/>
          </a:prstGeom>
          <a:solidFill>
            <a:srgbClr val="00B050"/>
          </a:solidFill>
          <a:ln w="31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2246" y="2285931"/>
            <a:ext cx="995418" cy="3270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3533" y="3031699"/>
            <a:ext cx="1605423" cy="101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6826" y="2996952"/>
            <a:ext cx="1667542" cy="105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6727117" y="3425953"/>
            <a:ext cx="535229" cy="3270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311501" y="3400198"/>
            <a:ext cx="535229" cy="32701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162853" y="5296062"/>
            <a:ext cx="1736352" cy="392416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620" y="1630258"/>
            <a:ext cx="917473" cy="60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831694" y="1772816"/>
            <a:ext cx="575364" cy="2277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362422" y="2665716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51635" y="3855928"/>
            <a:ext cx="1281281" cy="392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836461" y="3506637"/>
            <a:ext cx="1281281" cy="392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347864" y="3782462"/>
            <a:ext cx="1281281" cy="3564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603177" y="2234484"/>
            <a:ext cx="640640" cy="3564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54965" y="5805264"/>
            <a:ext cx="576064" cy="504056"/>
          </a:xfrm>
          <a:prstGeom prst="rect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362422" y="3400198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62422" y="1931234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2422" y="1196752"/>
            <a:ext cx="394619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02227" y="5285981"/>
            <a:ext cx="184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151654" y="2454506"/>
            <a:ext cx="214314" cy="21431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42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394 L -0.79844 0.669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1" y="3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232 L -0.6408 0.3418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49" y="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4.07407E-6 L -0.47708 0.568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5" y="2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31007 0.4511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3" y="2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-0.1526 0.24746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39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0.01267 0.14028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6" grpId="0" animBg="1"/>
      <p:bldP spid="35" grpId="0" animBg="1"/>
      <p:bldP spid="39" grpId="0" animBg="1"/>
      <p:bldP spid="43" grpId="0" animBg="1"/>
      <p:bldP spid="17" grpId="0" animBg="1"/>
      <p:bldP spid="44" grpId="0" animBg="1"/>
      <p:bldP spid="45" grpId="0" animBg="1"/>
      <p:bldP spid="46" grpId="0" animBg="1"/>
      <p:bldP spid="47" grpId="0" animBg="1"/>
      <p:bldP spid="10" grpId="0" animBg="1"/>
      <p:bldP spid="18" grpId="0" animBg="1"/>
      <p:bldP spid="15" grpId="0" animBg="1"/>
      <p:bldP spid="16" grpId="0" animBg="1"/>
      <p:bldP spid="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3710/diana-gorelkina.4/0_16175_af96517d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83755" y="0"/>
            <a:ext cx="9327755" cy="6858000"/>
          </a:xfrm>
          <a:prstGeom prst="rect">
            <a:avLst/>
          </a:prstGeom>
          <a:noFill/>
        </p:spPr>
      </p:pic>
      <p:pic>
        <p:nvPicPr>
          <p:cNvPr id="6" name="Голос 00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02138" y="3660775"/>
            <a:ext cx="304800" cy="304800"/>
          </a:xfrm>
          <a:prstGeom prst="rect">
            <a:avLst/>
          </a:prstGeom>
        </p:spPr>
      </p:pic>
      <p:pic>
        <p:nvPicPr>
          <p:cNvPr id="5" name="Picture 4" descr="http://www.simliresim.com/simli_resim/cartoon/22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14554"/>
            <a:ext cx="3124200" cy="455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3710/diana-gorelkina.4/0_16175_af96517d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3755" y="0"/>
            <a:ext cx="9327755" cy="6858000"/>
          </a:xfrm>
          <a:prstGeom prst="rect">
            <a:avLst/>
          </a:prstGeom>
          <a:noFill/>
        </p:spPr>
      </p:pic>
      <p:pic>
        <p:nvPicPr>
          <p:cNvPr id="3" name="Picture 4" descr="http://www.simliresim.com/simli_resim/cartoon/22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071678"/>
            <a:ext cx="3124200" cy="4552951"/>
          </a:xfrm>
          <a:prstGeom prst="rect">
            <a:avLst/>
          </a:prstGeom>
          <a:noFill/>
        </p:spPr>
      </p:pic>
      <p:pic>
        <p:nvPicPr>
          <p:cNvPr id="5" name="Голос 00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02138" y="36607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5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1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698477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train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168525" y="3559175"/>
            <a:ext cx="304800" cy="304800"/>
          </a:xfrm>
          <a:prstGeom prst="rect">
            <a:avLst/>
          </a:prstGeom>
        </p:spPr>
      </p:pic>
      <p:pic>
        <p:nvPicPr>
          <p:cNvPr id="6" name="train4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6667500" y="3559175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986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8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5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Станция «Разминка»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Презентации по математике для дошкольников - Каталог програм…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858312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612285"/>
              </p:ext>
            </p:extLst>
          </p:nvPr>
        </p:nvGraphicFramePr>
        <p:xfrm>
          <a:off x="7286644" y="2700370"/>
          <a:ext cx="90486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0"/>
                <a:gridCol w="452430"/>
              </a:tblGrid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420269"/>
              </p:ext>
            </p:extLst>
          </p:nvPr>
        </p:nvGraphicFramePr>
        <p:xfrm>
          <a:off x="5500694" y="2628932"/>
          <a:ext cx="90486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0"/>
                <a:gridCol w="452430"/>
              </a:tblGrid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034887"/>
              </p:ext>
            </p:extLst>
          </p:nvPr>
        </p:nvGraphicFramePr>
        <p:xfrm>
          <a:off x="2214546" y="2628932"/>
          <a:ext cx="90486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0"/>
                <a:gridCol w="452430"/>
              </a:tblGrid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3017456"/>
              </p:ext>
            </p:extLst>
          </p:nvPr>
        </p:nvGraphicFramePr>
        <p:xfrm>
          <a:off x="571472" y="2628932"/>
          <a:ext cx="90486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0"/>
                <a:gridCol w="452430"/>
              </a:tblGrid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000100" y="262893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22551" y="30952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643306" y="1628800"/>
            <a:ext cx="1143008" cy="928694"/>
          </a:xfrm>
          <a:prstGeom prst="triangl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28596" y="1700238"/>
            <a:ext cx="1143008" cy="928694"/>
          </a:xfrm>
          <a:prstGeom prst="triangl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071670" y="1700238"/>
            <a:ext cx="1143008" cy="928694"/>
          </a:xfrm>
          <a:prstGeom prst="triangl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57818" y="1700238"/>
            <a:ext cx="1143008" cy="928694"/>
          </a:xfrm>
          <a:prstGeom prst="triangl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7143768" y="1771676"/>
            <a:ext cx="1143008" cy="928694"/>
          </a:xfrm>
          <a:prstGeom prst="triangl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88067" y="262893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88067" y="30558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88067" y="355990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99683" y="262893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999683" y="399195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99683" y="309824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99683" y="35302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86710" y="27003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0030524"/>
              </p:ext>
            </p:extLst>
          </p:nvPr>
        </p:nvGraphicFramePr>
        <p:xfrm>
          <a:off x="3786182" y="2557494"/>
          <a:ext cx="90486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430"/>
                <a:gridCol w="452430"/>
              </a:tblGrid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819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4287820" y="303952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7820" y="440767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7820" y="394600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287820" y="347156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87820" y="257382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2844" y="714356"/>
            <a:ext cx="8707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 . Какие числа  забыли записать  в «окошках».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050877" y="201926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9838" y="210497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79241" y="209069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49060" y="209069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69694" y="216213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755665" y="2080439"/>
            <a:ext cx="512584" cy="46773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2391827" y="2080439"/>
            <a:ext cx="512584" cy="467736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3955457" y="2031452"/>
            <a:ext cx="512584" cy="467736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5659724" y="2080439"/>
            <a:ext cx="512584" cy="467736"/>
          </a:xfrm>
          <a:prstGeom prst="ellipse">
            <a:avLst/>
          </a:prstGeom>
          <a:noFill/>
          <a:ln w="285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452320" y="2152447"/>
            <a:ext cx="512584" cy="467736"/>
          </a:xfrm>
          <a:prstGeom prst="ellipse">
            <a:avLst/>
          </a:prstGeom>
          <a:noFill/>
          <a:ln w="28575">
            <a:solidFill>
              <a:srgbClr val="E2A53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665" y="5805264"/>
            <a:ext cx="1887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5962" y="5301208"/>
            <a:ext cx="885519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7938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3" grpId="0"/>
      <p:bldP spid="26" grpId="0"/>
      <p:bldP spid="27" grpId="0"/>
      <p:bldP spid="31" grpId="0"/>
      <p:bldP spid="33" grpId="0"/>
      <p:bldP spid="34" grpId="0"/>
      <p:bldP spid="36" grpId="0"/>
      <p:bldP spid="37" grpId="0"/>
      <p:bldP spid="22" grpId="0"/>
      <p:bldP spid="28" grpId="0"/>
      <p:bldP spid="29" grpId="0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Станция «Быстрого счета»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Презентации по математике для дошкольников - Каталог програм…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27174"/>
            <a:ext cx="8858312" cy="49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14281" y="1810782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1" y="12400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6254" y="12400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 flipH="1">
            <a:off x="1643042" y="1810782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79357" y="3989641"/>
            <a:ext cx="5357850" cy="1588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Выгнутая вверх стрелка 11"/>
          <p:cNvSpPr/>
          <p:nvPr/>
        </p:nvSpPr>
        <p:spPr>
          <a:xfrm>
            <a:off x="3214677" y="1810782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4406" y="12400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H="1">
            <a:off x="4571999" y="1810782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96574" y="124007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250795" y="3917808"/>
            <a:ext cx="5215768" cy="1589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верх стрелка 18"/>
          <p:cNvSpPr/>
          <p:nvPr/>
        </p:nvSpPr>
        <p:spPr>
          <a:xfrm>
            <a:off x="6299621" y="1789692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80750" y="121898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Выгнутая вверх стрелка 21"/>
          <p:cNvSpPr/>
          <p:nvPr/>
        </p:nvSpPr>
        <p:spPr>
          <a:xfrm flipH="1">
            <a:off x="7656943" y="1789692"/>
            <a:ext cx="928694" cy="428628"/>
          </a:xfrm>
          <a:prstGeom prst="curvedDownArrow">
            <a:avLst/>
          </a:prstGeom>
          <a:solidFill>
            <a:srgbClr val="7030A0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20910" y="121898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8671604"/>
              </p:ext>
            </p:extLst>
          </p:nvPr>
        </p:nvGraphicFramePr>
        <p:xfrm>
          <a:off x="214282" y="2310851"/>
          <a:ext cx="1000132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0439024"/>
              </p:ext>
            </p:extLst>
          </p:nvPr>
        </p:nvGraphicFramePr>
        <p:xfrm>
          <a:off x="1571604" y="2310851"/>
          <a:ext cx="1056180" cy="4071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56115"/>
              </a:tblGrid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5414419"/>
              </p:ext>
            </p:extLst>
          </p:nvPr>
        </p:nvGraphicFramePr>
        <p:xfrm>
          <a:off x="3214678" y="2310851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025449"/>
              </p:ext>
            </p:extLst>
          </p:nvPr>
        </p:nvGraphicFramePr>
        <p:xfrm>
          <a:off x="4572000" y="2310851"/>
          <a:ext cx="1000132" cy="3257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854938"/>
              </p:ext>
            </p:extLst>
          </p:nvPr>
        </p:nvGraphicFramePr>
        <p:xfrm>
          <a:off x="6299622" y="2289761"/>
          <a:ext cx="1000132" cy="244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8380110"/>
              </p:ext>
            </p:extLst>
          </p:nvPr>
        </p:nvGraphicFramePr>
        <p:xfrm>
          <a:off x="7656944" y="2289761"/>
          <a:ext cx="1000132" cy="2443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065"/>
                <a:gridCol w="500067"/>
              </a:tblGrid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0066" y="553946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0683" y="474737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0066" y="393024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0066" y="309119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0066" y="229910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39428" y="553946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20045" y="4712697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39428" y="393024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39428" y="309119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39428" y="229910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0285" y="474737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99668" y="393024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799668" y="313543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99668" y="229910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44008" y="474737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63391" y="393024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63391" y="309119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663391" y="229910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37881" y="390915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837881" y="310073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837881" y="227801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702350" y="390915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702350" y="307010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702350" y="2278012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49528" y="241527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55575" y="322467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75331" y="402729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75333" y="488267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755576" y="567476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639429" y="244311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619672" y="322467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1639428" y="402729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639430" y="481938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1619673" y="567476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3767011" y="243440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779912" y="321595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3767010" y="401858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3767012" y="4810671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4624414" y="2443118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4624414" y="3224670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4624414" y="4027294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4624414" y="4819382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825352" y="241331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838254" y="319486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825352" y="399749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715252" y="2413317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7728154" y="3194869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7715252" y="3997493"/>
            <a:ext cx="412292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Box 99"/>
          <p:cNvSpPr txBox="1"/>
          <p:nvPr/>
        </p:nvSpPr>
        <p:spPr>
          <a:xfrm>
            <a:off x="107504" y="692696"/>
            <a:ext cx="8707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Постарайся вычислить быстро: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84838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 animBg="1"/>
      <p:bldP spid="12" grpId="0" animBg="1"/>
      <p:bldP spid="13" grpId="0"/>
      <p:bldP spid="15" grpId="0" animBg="1"/>
      <p:bldP spid="16" grpId="0"/>
      <p:bldP spid="19" grpId="0" animBg="1"/>
      <p:bldP spid="20" grpId="0"/>
      <p:bldP spid="22" grpId="0" animBg="1"/>
      <p:bldP spid="23" grpId="0"/>
      <p:bldP spid="54" grpId="0" animBg="1"/>
      <p:bldP spid="55" grpId="0" animBg="1"/>
      <p:bldP spid="56" grpId="0" animBg="1"/>
      <p:bldP spid="57" grpId="0" animBg="1"/>
      <p:bldP spid="58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Станция «Веселые задачки»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Презентации по математике для дошкольников - Каталог програм…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27175"/>
            <a:ext cx="86439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Овал 175"/>
          <p:cNvSpPr/>
          <p:nvPr/>
        </p:nvSpPr>
        <p:spPr>
          <a:xfrm>
            <a:off x="251519" y="2938025"/>
            <a:ext cx="3055711" cy="1405316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1108382" y="2144294"/>
            <a:ext cx="1341984" cy="1864070"/>
            <a:chOff x="857224" y="2164749"/>
            <a:chExt cx="1000132" cy="1389224"/>
          </a:xfrm>
        </p:grpSpPr>
        <p:sp>
          <p:nvSpPr>
            <p:cNvPr id="169" name="Цилиндр 168"/>
            <p:cNvSpPr/>
            <p:nvPr/>
          </p:nvSpPr>
          <p:spPr>
            <a:xfrm>
              <a:off x="857224" y="2164749"/>
              <a:ext cx="1000132" cy="1389223"/>
            </a:xfrm>
            <a:prstGeom prst="can">
              <a:avLst>
                <a:gd name="adj" fmla="val 33920"/>
              </a:avLst>
            </a:prstGeom>
            <a:solidFill>
              <a:srgbClr val="00B0F0">
                <a:alpha val="38824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857224" y="3133511"/>
              <a:ext cx="1000132" cy="420462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4" name="Овал 173"/>
          <p:cNvSpPr/>
          <p:nvPr/>
        </p:nvSpPr>
        <p:spPr>
          <a:xfrm>
            <a:off x="1112185" y="2878856"/>
            <a:ext cx="479280" cy="479280"/>
          </a:xfrm>
          <a:prstGeom prst="ellipse">
            <a:avLst/>
          </a:prstGeom>
          <a:solidFill>
            <a:srgbClr val="92D05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1926961" y="2818749"/>
            <a:ext cx="479280" cy="479280"/>
          </a:xfrm>
          <a:prstGeom prst="ellipse">
            <a:avLst/>
          </a:prstGeom>
          <a:solidFill>
            <a:srgbClr val="FF000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1639393" y="3298029"/>
            <a:ext cx="479280" cy="479280"/>
          </a:xfrm>
          <a:prstGeom prst="ellipse">
            <a:avLst/>
          </a:prstGeom>
          <a:solidFill>
            <a:srgbClr val="FFFF0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7504" y="760035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равенства можно записать к каждому рисунку?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Овал 169"/>
          <p:cNvSpPr/>
          <p:nvPr/>
        </p:nvSpPr>
        <p:spPr>
          <a:xfrm>
            <a:off x="2214529" y="4101848"/>
            <a:ext cx="479280" cy="479280"/>
          </a:xfrm>
          <a:prstGeom prst="ellipse">
            <a:avLst/>
          </a:prstGeom>
          <a:solidFill>
            <a:srgbClr val="00B0F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1188369" y="4101848"/>
            <a:ext cx="479280" cy="479280"/>
          </a:xfrm>
          <a:prstGeom prst="ellipse">
            <a:avLst/>
          </a:prstGeom>
          <a:solidFill>
            <a:srgbClr val="FD99B3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2693809" y="3202173"/>
            <a:ext cx="479280" cy="479280"/>
          </a:xfrm>
          <a:prstGeom prst="ellipse">
            <a:avLst/>
          </a:prstGeom>
          <a:solidFill>
            <a:srgbClr val="7030A0"/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084168" y="2095547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4168" y="277616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- 3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84168" y="342900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- 2 - 1 =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119463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+ 3 = 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78564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95472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-0.58282 0.3708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4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74" grpId="1" animBg="1"/>
      <p:bldP spid="175" grpId="1" animBg="1"/>
      <p:bldP spid="173" grpId="1" animBg="1"/>
      <p:bldP spid="170" grpId="1" animBg="1"/>
      <p:bldP spid="171" grpId="1" animBg="1"/>
      <p:bldP spid="172" grpId="0" animBg="1"/>
      <p:bldP spid="2" grpId="0"/>
      <p:bldP spid="33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4491</TotalTime>
  <Words>449</Words>
  <Application>Microsoft Office PowerPoint</Application>
  <PresentationFormat>Экран (4:3)</PresentationFormat>
  <Paragraphs>188</Paragraphs>
  <Slides>19</Slides>
  <Notes>6</Notes>
  <HiddenSlides>0</HiddenSlides>
  <MMClips>4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Официальная</vt:lpstr>
      <vt:lpstr>Слайд</vt:lpstr>
      <vt:lpstr>В гости к королеве Математики</vt:lpstr>
      <vt:lpstr>Слайд 2</vt:lpstr>
      <vt:lpstr>Слайд 3</vt:lpstr>
      <vt:lpstr>Станция «Разминка»</vt:lpstr>
      <vt:lpstr>Слайд 5</vt:lpstr>
      <vt:lpstr>Станция «Быстрого счета»</vt:lpstr>
      <vt:lpstr>Слайд 7</vt:lpstr>
      <vt:lpstr>Станция «Веселые задачки»</vt:lpstr>
      <vt:lpstr>Слайд 9</vt:lpstr>
      <vt:lpstr>Слайд 10</vt:lpstr>
      <vt:lpstr>Слайд 11</vt:lpstr>
      <vt:lpstr>Слайд 12</vt:lpstr>
      <vt:lpstr>Слайд 13</vt:lpstr>
      <vt:lpstr>Слайд 14</vt:lpstr>
      <vt:lpstr>Станция «Дворец для цифр»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Александр</cp:lastModifiedBy>
  <cp:revision>390</cp:revision>
  <cp:lastPrinted>2015-01-22T13:31:44Z</cp:lastPrinted>
  <dcterms:created xsi:type="dcterms:W3CDTF">2010-10-26T14:31:01Z</dcterms:created>
  <dcterms:modified xsi:type="dcterms:W3CDTF">2015-02-17T17:35:26Z</dcterms:modified>
</cp:coreProperties>
</file>