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284" y="-8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8648-FC6B-4A0A-A2B0-5B59E83698BE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64BE0-E3C0-47DF-8DFE-13FFB972FB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464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8648-FC6B-4A0A-A2B0-5B59E83698BE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64BE0-E3C0-47DF-8DFE-13FFB972FB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79565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8648-FC6B-4A0A-A2B0-5B59E83698BE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64BE0-E3C0-47DF-8DFE-13FFB972FB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5964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8648-FC6B-4A0A-A2B0-5B59E83698BE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64BE0-E3C0-47DF-8DFE-13FFB972FB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9643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8648-FC6B-4A0A-A2B0-5B59E83698BE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64BE0-E3C0-47DF-8DFE-13FFB972FB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09818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8648-FC6B-4A0A-A2B0-5B59E83698BE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64BE0-E3C0-47DF-8DFE-13FFB972FB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8618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8648-FC6B-4A0A-A2B0-5B59E83698BE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64BE0-E3C0-47DF-8DFE-13FFB972FB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760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8648-FC6B-4A0A-A2B0-5B59E83698BE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64BE0-E3C0-47DF-8DFE-13FFB972FB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1871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8648-FC6B-4A0A-A2B0-5B59E83698BE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64BE0-E3C0-47DF-8DFE-13FFB972FB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0728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8648-FC6B-4A0A-A2B0-5B59E83698BE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64BE0-E3C0-47DF-8DFE-13FFB972FB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5964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E8648-FC6B-4A0A-A2B0-5B59E83698BE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64BE0-E3C0-47DF-8DFE-13FFB972FB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1370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E8648-FC6B-4A0A-A2B0-5B59E83698BE}" type="datetimeFigureOut">
              <a:rPr lang="ru-RU" smtClean="0"/>
              <a:pPr/>
              <a:t>04.11.2015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64BE0-E3C0-47DF-8DFE-13FFB972FB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8834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2190105"/>
          </a:xfrm>
        </p:spPr>
        <p:txBody>
          <a:bodyPr>
            <a:normAutofit/>
          </a:bodyPr>
          <a:lstStyle/>
          <a:p>
            <a:r>
              <a:rPr lang="ru-RU" b="1" i="1" dirty="0" smtClean="0"/>
              <a:t>«Наш город в числах и величинах.»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7784" y="4357694"/>
            <a:ext cx="6400800" cy="2336074"/>
          </a:xfrm>
        </p:spPr>
        <p:txBody>
          <a:bodyPr>
            <a:normAutofit fontScale="92500" lnSpcReduction="20000"/>
          </a:bodyPr>
          <a:lstStyle/>
          <a:p>
            <a:r>
              <a:rPr lang="ru-RU" smtClean="0"/>
              <a:t>   </a:t>
            </a:r>
            <a:r>
              <a:rPr lang="ru-RU" sz="3000" b="1" i="1" smtClean="0">
                <a:solidFill>
                  <a:schemeClr val="tx1"/>
                </a:solidFill>
              </a:rPr>
              <a:t>Выполнил</a:t>
            </a:r>
            <a:endParaRPr lang="ru-RU" sz="3000" b="1" i="1" dirty="0" smtClean="0">
              <a:solidFill>
                <a:schemeClr val="tx1"/>
              </a:solidFill>
            </a:endParaRPr>
          </a:p>
          <a:p>
            <a:r>
              <a:rPr lang="ru-RU" sz="3000" b="1" i="1" dirty="0" smtClean="0">
                <a:solidFill>
                  <a:schemeClr val="tx1"/>
                </a:solidFill>
              </a:rPr>
              <a:t>                  </a:t>
            </a:r>
            <a:r>
              <a:rPr lang="ru-RU" sz="3000" b="1" i="1" dirty="0" smtClean="0">
                <a:solidFill>
                  <a:schemeClr val="tx1"/>
                </a:solidFill>
              </a:rPr>
              <a:t> </a:t>
            </a:r>
            <a:r>
              <a:rPr lang="ru-RU" sz="3000" b="1" i="1" dirty="0" smtClean="0">
                <a:solidFill>
                  <a:schemeClr val="tx1"/>
                </a:solidFill>
              </a:rPr>
              <a:t>ученик 4Б </a:t>
            </a:r>
            <a:r>
              <a:rPr lang="ru-RU" sz="3000" b="1" i="1" dirty="0" smtClean="0">
                <a:solidFill>
                  <a:schemeClr val="tx1"/>
                </a:solidFill>
              </a:rPr>
              <a:t>класса</a:t>
            </a:r>
          </a:p>
          <a:p>
            <a:r>
              <a:rPr lang="ru-RU" sz="3000" b="1" i="1" dirty="0" smtClean="0">
                <a:solidFill>
                  <a:schemeClr val="tx1"/>
                </a:solidFill>
              </a:rPr>
              <a:t>                         МБОУ «Школа №21»</a:t>
            </a:r>
          </a:p>
          <a:p>
            <a:r>
              <a:rPr lang="ru-RU" sz="3000" b="1" i="1" dirty="0" smtClean="0">
                <a:solidFill>
                  <a:schemeClr val="tx1"/>
                </a:solidFill>
              </a:rPr>
              <a:t> г. Рязани</a:t>
            </a:r>
            <a:endParaRPr lang="ru-RU" sz="3000" b="1" i="1" dirty="0" smtClean="0">
              <a:solidFill>
                <a:schemeClr val="tx1"/>
              </a:solidFill>
            </a:endParaRPr>
          </a:p>
          <a:p>
            <a:r>
              <a:rPr lang="ru-RU" sz="3000" b="1" i="1" dirty="0" smtClean="0">
                <a:solidFill>
                  <a:schemeClr val="tx1"/>
                </a:solidFill>
              </a:rPr>
              <a:t>                </a:t>
            </a:r>
            <a:r>
              <a:rPr lang="ru-RU" sz="3000" b="1" i="1" dirty="0" smtClean="0">
                <a:solidFill>
                  <a:schemeClr val="tx1"/>
                </a:solidFill>
              </a:rPr>
              <a:t> </a:t>
            </a:r>
            <a:r>
              <a:rPr lang="ru-RU" sz="3000" b="1" i="1" dirty="0" smtClean="0">
                <a:solidFill>
                  <a:schemeClr val="tx1"/>
                </a:solidFill>
              </a:rPr>
              <a:t>Горбунов Павел</a:t>
            </a:r>
            <a:r>
              <a:rPr lang="ru-RU" sz="3000" b="1" i="1" dirty="0" smtClean="0"/>
              <a:t>.</a:t>
            </a:r>
            <a:endParaRPr lang="ru-RU" sz="3000" b="1" i="1" dirty="0"/>
          </a:p>
        </p:txBody>
      </p:sp>
    </p:spTree>
    <p:extLst>
      <p:ext uri="{BB962C8B-B14F-4D97-AF65-F5344CB8AC3E}">
        <p14:creationId xmlns:p14="http://schemas.microsoft.com/office/powerpoint/2010/main" xmlns="" val="2020278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7"/>
            <a:ext cx="8229600" cy="28803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b="1" dirty="0" err="1" smtClean="0"/>
              <a:t>Ряза́нь</a:t>
            </a:r>
            <a:r>
              <a:rPr lang="ru-RU" sz="2400" b="1" dirty="0" smtClean="0"/>
              <a:t> (до </a:t>
            </a:r>
            <a:r>
              <a:rPr lang="ru-RU" sz="2400" b="1" dirty="0" smtClean="0">
                <a:solidFill>
                  <a:srgbClr val="FF0000"/>
                </a:solidFill>
              </a:rPr>
              <a:t>1778</a:t>
            </a:r>
            <a:r>
              <a:rPr lang="ru-RU" sz="2400" b="1" dirty="0" smtClean="0"/>
              <a:t> года — </a:t>
            </a:r>
            <a:r>
              <a:rPr lang="ru-RU" sz="2400" b="1" dirty="0" err="1" smtClean="0"/>
              <a:t>Переясла́вль-Ряза́нский</a:t>
            </a:r>
            <a:r>
              <a:rPr lang="ru-RU" sz="2400" b="1" dirty="0" smtClean="0"/>
              <a:t>) — город в России, административный центр Рязанской области. Входит в тридцатку крупнейших городов России.</a:t>
            </a:r>
          </a:p>
          <a:p>
            <a:pPr marL="0" indent="0" algn="just">
              <a:buNone/>
            </a:pPr>
            <a:r>
              <a:rPr lang="ru-RU" sz="2400" b="1" dirty="0" smtClean="0"/>
              <a:t>Крупный научный, военный и промышленный центр. Город обслуживает </a:t>
            </a:r>
            <a:r>
              <a:rPr lang="ru-RU" sz="2400" b="1" dirty="0" smtClean="0">
                <a:solidFill>
                  <a:srgbClr val="FF0000"/>
                </a:solidFill>
              </a:rPr>
              <a:t>2</a:t>
            </a:r>
            <a:r>
              <a:rPr lang="ru-RU" sz="2400" b="1" dirty="0" smtClean="0"/>
              <a:t> аэродрома, </a:t>
            </a:r>
            <a:r>
              <a:rPr lang="ru-RU" sz="2400" b="1" dirty="0" smtClean="0">
                <a:solidFill>
                  <a:srgbClr val="FF0000"/>
                </a:solidFill>
              </a:rPr>
              <a:t>2</a:t>
            </a:r>
            <a:r>
              <a:rPr lang="ru-RU" sz="2400" b="1" dirty="0" smtClean="0"/>
              <a:t> железнодорожных и автобусных вокзала, </a:t>
            </a:r>
            <a:r>
              <a:rPr lang="ru-RU" sz="2400" b="1" dirty="0" smtClean="0">
                <a:solidFill>
                  <a:srgbClr val="FF0000"/>
                </a:solidFill>
              </a:rPr>
              <a:t>2</a:t>
            </a:r>
            <a:r>
              <a:rPr lang="ru-RU" sz="2400" b="1" dirty="0" smtClean="0"/>
              <a:t> речных порта, имеющих выходы к морям бассейнов Атлантического и Северного Ледовитого океанов. </a:t>
            </a:r>
          </a:p>
          <a:p>
            <a:pPr marL="0" indent="0" algn="just">
              <a:buNone/>
            </a:pP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247" y="4011179"/>
            <a:ext cx="2495550" cy="20076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4011179"/>
            <a:ext cx="2592288" cy="20076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83269" y="4011179"/>
            <a:ext cx="2440859" cy="20076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0001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 smtClean="0"/>
              <a:t>Территория города составляет </a:t>
            </a:r>
            <a:r>
              <a:rPr lang="ru-RU" sz="2400" b="1" dirty="0" smtClean="0">
                <a:solidFill>
                  <a:srgbClr val="FF0000"/>
                </a:solidFill>
              </a:rPr>
              <a:t>224 км²</a:t>
            </a:r>
            <a:r>
              <a:rPr lang="ru-RU" sz="2400" b="1" dirty="0" smtClean="0"/>
              <a:t>. Основная его часть располагается на высоком правом берегу Оки, </a:t>
            </a:r>
            <a:r>
              <a:rPr lang="ru-RU" sz="2400" b="1" dirty="0" smtClean="0">
                <a:solidFill>
                  <a:srgbClr val="FF0000"/>
                </a:solidFill>
              </a:rPr>
              <a:t>28 км² </a:t>
            </a:r>
            <a:r>
              <a:rPr lang="ru-RU" sz="2400" b="1" dirty="0" smtClean="0"/>
              <a:t>занимает курортный район Солотча, входящий в территорию Мещёрского национального парка и удалённый от Рязани на </a:t>
            </a:r>
            <a:r>
              <a:rPr lang="ru-RU" sz="2400" b="1" dirty="0" smtClean="0">
                <a:solidFill>
                  <a:srgbClr val="FF0000"/>
                </a:solidFill>
              </a:rPr>
              <a:t>12 км.</a:t>
            </a:r>
          </a:p>
          <a:p>
            <a:pPr marL="0" indent="0" algn="just">
              <a:buNone/>
            </a:pPr>
            <a:endParaRPr lang="ru-RU" sz="2400" b="1" dirty="0" smtClean="0"/>
          </a:p>
          <a:p>
            <a:pPr marL="0" indent="0">
              <a:buNone/>
            </a:pPr>
            <a:endParaRPr lang="ru-RU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3717034"/>
            <a:ext cx="3384376" cy="23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717034"/>
            <a:ext cx="3384376" cy="23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39577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b="1" dirty="0" smtClean="0"/>
              <a:t>В </a:t>
            </a:r>
            <a:r>
              <a:rPr lang="ru-RU" sz="2400" b="1" dirty="0" smtClean="0">
                <a:solidFill>
                  <a:srgbClr val="FF0000"/>
                </a:solidFill>
              </a:rPr>
              <a:t>50 км </a:t>
            </a:r>
            <a:r>
              <a:rPr lang="ru-RU" sz="2400" b="1" dirty="0" smtClean="0"/>
              <a:t>ниже по течению Оки располагается историко-ландшафтный музей-заповедник Старая Рязань — древняя столица Великого Рязанского княжества, в честь которой в </a:t>
            </a:r>
            <a:r>
              <a:rPr lang="ru-RU" sz="2400" b="1" dirty="0" smtClean="0">
                <a:solidFill>
                  <a:srgbClr val="FF0000"/>
                </a:solidFill>
              </a:rPr>
              <a:t>1778</a:t>
            </a:r>
            <a:r>
              <a:rPr lang="ru-RU" sz="2400" b="1" dirty="0" smtClean="0"/>
              <a:t> году был переименован современный город.</a:t>
            </a:r>
            <a:endParaRPr lang="ru-RU" sz="24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3140968"/>
            <a:ext cx="3600400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140968"/>
            <a:ext cx="3744416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6336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772816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</a:t>
            </a:r>
            <a:r>
              <a:rPr lang="ru-RU" sz="2400" b="1" dirty="0" smtClean="0"/>
              <a:t>Численность постоянного населения города Рязани на </a:t>
            </a:r>
            <a:r>
              <a:rPr lang="ru-RU" sz="2400" b="1" dirty="0" smtClean="0">
                <a:solidFill>
                  <a:srgbClr val="FF0000"/>
                </a:solidFill>
              </a:rPr>
              <a:t>1</a:t>
            </a:r>
            <a:r>
              <a:rPr lang="ru-RU" sz="2400" b="1" dirty="0" smtClean="0"/>
              <a:t> декабря </a:t>
            </a:r>
            <a:r>
              <a:rPr lang="ru-RU" sz="2400" b="1" dirty="0" smtClean="0">
                <a:solidFill>
                  <a:srgbClr val="FF0000"/>
                </a:solidFill>
              </a:rPr>
              <a:t>2014</a:t>
            </a:r>
            <a:r>
              <a:rPr lang="ru-RU" sz="2400" b="1" dirty="0" smtClean="0"/>
              <a:t> года составила </a:t>
            </a:r>
            <a:r>
              <a:rPr lang="ru-RU" sz="2400" b="1" dirty="0" smtClean="0">
                <a:solidFill>
                  <a:srgbClr val="FF0000"/>
                </a:solidFill>
              </a:rPr>
              <a:t>532008 </a:t>
            </a:r>
            <a:r>
              <a:rPr lang="ru-RU" sz="2400" b="1" dirty="0" smtClean="0"/>
              <a:t>человек, а на </a:t>
            </a:r>
            <a:r>
              <a:rPr lang="ru-RU" sz="2400" b="1" dirty="0" smtClean="0">
                <a:solidFill>
                  <a:srgbClr val="FF0000"/>
                </a:solidFill>
              </a:rPr>
              <a:t>1 </a:t>
            </a:r>
            <a:r>
              <a:rPr lang="ru-RU" sz="2400" b="1" dirty="0" smtClean="0"/>
              <a:t>декабря </a:t>
            </a:r>
            <a:r>
              <a:rPr lang="ru-RU" sz="2400" b="1" dirty="0" smtClean="0">
                <a:solidFill>
                  <a:srgbClr val="FF0000"/>
                </a:solidFill>
              </a:rPr>
              <a:t>2015</a:t>
            </a:r>
            <a:r>
              <a:rPr lang="ru-RU" sz="2400" b="1" dirty="0" smtClean="0"/>
              <a:t> года </a:t>
            </a:r>
            <a:r>
              <a:rPr lang="ru-RU" sz="2400" b="1" dirty="0" smtClean="0">
                <a:solidFill>
                  <a:srgbClr val="FF0000"/>
                </a:solidFill>
              </a:rPr>
              <a:t>532772</a:t>
            </a:r>
            <a:r>
              <a:rPr lang="ru-RU" sz="2400" b="1" dirty="0" smtClean="0"/>
              <a:t> человек.</a:t>
            </a:r>
            <a:endParaRPr lang="ru-RU" sz="24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140968"/>
            <a:ext cx="4752528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5710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Задача.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/>
              <a:t>В 2014 году в Рязани проживало 532008 человек, а в 2015 532772 человека. На сколько меньше человек проживало в прошлом году?</a:t>
            </a:r>
          </a:p>
          <a:p>
            <a:pPr marL="0" indent="0">
              <a:buNone/>
            </a:pPr>
            <a:endParaRPr lang="ru-RU" sz="2400" b="1" dirty="0"/>
          </a:p>
          <a:p>
            <a:pPr marL="0" indent="0">
              <a:buNone/>
            </a:pPr>
            <a:endParaRPr lang="ru-RU" sz="2400" b="1" dirty="0" smtClean="0"/>
          </a:p>
          <a:p>
            <a:pPr marL="0" indent="0">
              <a:buNone/>
            </a:pPr>
            <a:r>
              <a:rPr lang="ru-RU" sz="2400" b="1" smtClean="0"/>
              <a:t> </a:t>
            </a:r>
            <a:endParaRPr lang="ru-RU" sz="24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911922"/>
            <a:ext cx="5904656" cy="3329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62919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 smtClean="0"/>
              <a:t>   Спасибо за внимание.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xmlns="" val="404304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211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«Наш город в числах и величинах.»</vt:lpstr>
      <vt:lpstr>Слайд 2</vt:lpstr>
      <vt:lpstr>Слайд 3</vt:lpstr>
      <vt:lpstr>Слайд 4</vt:lpstr>
      <vt:lpstr>Слайд 5</vt:lpstr>
      <vt:lpstr>Задача.</vt:lpstr>
      <vt:lpstr>Слайд 7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«Наш город в числах и величинах.»</dc:title>
  <dc:creator>Genya</dc:creator>
  <cp:lastModifiedBy>111</cp:lastModifiedBy>
  <cp:revision>12</cp:revision>
  <dcterms:created xsi:type="dcterms:W3CDTF">2015-10-10T13:43:01Z</dcterms:created>
  <dcterms:modified xsi:type="dcterms:W3CDTF">2015-11-04T20:31:32Z</dcterms:modified>
</cp:coreProperties>
</file>