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4" r:id="rId3"/>
    <p:sldId id="260" r:id="rId4"/>
    <p:sldId id="274" r:id="rId5"/>
    <p:sldId id="256" r:id="rId6"/>
    <p:sldId id="257" r:id="rId7"/>
    <p:sldId id="270" r:id="rId8"/>
    <p:sldId id="269" r:id="rId9"/>
    <p:sldId id="265" r:id="rId10"/>
    <p:sldId id="271" r:id="rId11"/>
    <p:sldId id="266" r:id="rId12"/>
    <p:sldId id="267" r:id="rId13"/>
    <p:sldId id="272" r:id="rId14"/>
    <p:sldId id="273" r:id="rId15"/>
    <p:sldId id="275" r:id="rId16"/>
    <p:sldId id="276" r:id="rId17"/>
    <p:sldId id="277" r:id="rId18"/>
    <p:sldId id="278" r:id="rId19"/>
    <p:sldId id="279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0E6F4-9508-4358-8B27-3D953135B5FA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E007C-7ABA-4096-B669-0B844DAF5A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0537-EDFA-47D9-A3D0-07FB152439D4}" type="datetime1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EB0A-3882-4408-8172-993EFF1226D7}" type="datetime1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3FCA-9FD8-4D8C-B946-02112634B9D6}" type="datetime1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9F04-93F3-4A1C-8AB9-36753045A74E}" type="datetime1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950-E13D-4848-808F-71C2FC9A0719}" type="datetime1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C028-9F24-44D2-9312-00A2CBD11224}" type="datetime1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8287-6DFF-44A2-84B5-6E5D30D05C88}" type="datetime1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FEEF-32AA-472A-B93B-F3DE303BA6B6}" type="datetime1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5331-1FBD-4EDD-B830-1D7EBBB61361}" type="datetime1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375E-1925-4D56-A9FC-2FF3BC5A25C1}" type="datetime1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A88A-DEA0-4B29-BE85-4FCAD2EB74DC}" type="datetime1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BC7F-B568-4B29-9F71-61283305620F}" type="datetime1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42919"/>
            <a:ext cx="8305800" cy="135732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9600" dirty="0" smtClean="0">
                <a:solidFill>
                  <a:srgbClr val="FF0000"/>
                </a:solidFill>
                <a:latin typeface="Franklin Gothic Medium" pitchFamily="34" charset="0"/>
              </a:rPr>
              <a:t>Звук </a:t>
            </a:r>
            <a:r>
              <a:rPr lang="en-US" sz="9600" dirty="0" smtClean="0">
                <a:solidFill>
                  <a:srgbClr val="FF0000"/>
                </a:solidFill>
                <a:latin typeface="Franklin Gothic Medium" pitchFamily="34" charset="0"/>
              </a:rPr>
              <a:t>[</a:t>
            </a:r>
            <a:r>
              <a:rPr lang="ru-RU" sz="9600" dirty="0" smtClean="0">
                <a:solidFill>
                  <a:srgbClr val="FF0000"/>
                </a:solidFill>
                <a:latin typeface="Franklin Gothic Medium" pitchFamily="34" charset="0"/>
              </a:rPr>
              <a:t> У</a:t>
            </a:r>
            <a:r>
              <a:rPr lang="en-US" sz="9600" dirty="0" smtClean="0">
                <a:solidFill>
                  <a:srgbClr val="FF0000"/>
                </a:solidFill>
                <a:latin typeface="Franklin Gothic Medium" pitchFamily="34" charset="0"/>
              </a:rPr>
              <a:t> ]</a:t>
            </a:r>
            <a:r>
              <a:rPr lang="ru-RU" sz="9600" dirty="0" smtClean="0">
                <a:solidFill>
                  <a:srgbClr val="FF0000"/>
                </a:solidFill>
                <a:latin typeface="Franklin Gothic Medium" pitchFamily="34" charset="0"/>
              </a:rPr>
              <a:t>.</a:t>
            </a:r>
            <a:endParaRPr lang="ru-RU" sz="9600" dirty="0" smtClean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pic>
        <p:nvPicPr>
          <p:cNvPr id="3" name="Рисунок 2" descr="C:\Users\Татьяна\AppData\Local\Microsoft\Windows\Temporary Internet Files\Content.Word\DSCN3165.jpg"/>
          <p:cNvPicPr/>
          <p:nvPr/>
        </p:nvPicPr>
        <p:blipFill>
          <a:blip r:embed="rId2"/>
          <a:srcRect r="30716"/>
          <a:stretch>
            <a:fillRect/>
          </a:stretch>
        </p:blipFill>
        <p:spPr bwMode="auto">
          <a:xfrm>
            <a:off x="2071670" y="2214554"/>
            <a:ext cx="4857784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CKMLRD1 G 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04813"/>
            <a:ext cx="5832475" cy="5832475"/>
          </a:xfrm>
          <a:prstGeom prst="rect">
            <a:avLst/>
          </a:prstGeom>
          <a:noFill/>
        </p:spPr>
      </p:pic>
      <p:pic>
        <p:nvPicPr>
          <p:cNvPr id="3077" name="Picture 5" descr="Живое">
            <a:hlinkClick r:id="" action="ppaction://noaction">
              <a:snd r:embed="rId2" name="heartbt_normal.wav"/>
            </a:hlinkClick>
          </p:cNvPr>
          <p:cNvPicPr>
            <a:picLocks noChangeAspect="1" noChangeArrowheads="1"/>
          </p:cNvPicPr>
          <p:nvPr/>
        </p:nvPicPr>
        <p:blipFill>
          <a:blip r:embed="rId4"/>
          <a:srcRect t="3949" r="48308" b="40929"/>
          <a:stretch>
            <a:fillRect/>
          </a:stretch>
        </p:blipFill>
        <p:spPr bwMode="auto">
          <a:xfrm>
            <a:off x="7775575" y="5764213"/>
            <a:ext cx="1368425" cy="1093787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30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artbt_norma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IRON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0"/>
            <a:ext cx="6913563" cy="6913563"/>
          </a:xfrm>
          <a:prstGeom prst="rect">
            <a:avLst/>
          </a:prstGeom>
          <a:noFill/>
        </p:spPr>
      </p:pic>
      <p:pic>
        <p:nvPicPr>
          <p:cNvPr id="8197" name="Picture 5" descr="Неживое"/>
          <p:cNvPicPr>
            <a:picLocks noChangeAspect="1" noChangeArrowheads="1"/>
          </p:cNvPicPr>
          <p:nvPr/>
        </p:nvPicPr>
        <p:blipFill>
          <a:blip r:embed="rId3"/>
          <a:srcRect t="5902" r="43912" b="29123"/>
          <a:stretch>
            <a:fillRect/>
          </a:stretch>
        </p:blipFill>
        <p:spPr bwMode="auto">
          <a:xfrm>
            <a:off x="7596188" y="5513388"/>
            <a:ext cx="1547812" cy="134461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TEACHERM 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7463"/>
            <a:ext cx="6840537" cy="6840537"/>
          </a:xfrm>
          <a:prstGeom prst="rect">
            <a:avLst/>
          </a:prstGeom>
          <a:noFill/>
        </p:spPr>
      </p:pic>
      <p:pic>
        <p:nvPicPr>
          <p:cNvPr id="12293" name="Picture 5" descr="Живое">
            <a:hlinkClick r:id="" action="ppaction://noaction">
              <a:snd r:embed="rId2" name="heartbt_normal.wav"/>
            </a:hlinkClick>
          </p:cNvPr>
          <p:cNvPicPr>
            <a:picLocks noChangeAspect="1" noChangeArrowheads="1"/>
          </p:cNvPicPr>
          <p:nvPr/>
        </p:nvPicPr>
        <p:blipFill>
          <a:blip r:embed="rId4"/>
          <a:srcRect t="3949" r="48308" b="40929"/>
          <a:stretch>
            <a:fillRect/>
          </a:stretch>
        </p:blipFill>
        <p:spPr bwMode="auto">
          <a:xfrm>
            <a:off x="7775575" y="5764213"/>
            <a:ext cx="1368425" cy="1093787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122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artbt_norma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2000250"/>
            <a:ext cx="2857500" cy="2857500"/>
          </a:xfrm>
          <a:prstGeom prst="rect">
            <a:avLst/>
          </a:prstGeom>
          <a:noFill/>
        </p:spPr>
      </p:pic>
      <p:pic>
        <p:nvPicPr>
          <p:cNvPr id="13317" name="Picture 5" descr="Живое">
            <a:hlinkClick r:id="" action="ppaction://noaction">
              <a:snd r:embed="rId2" name="heartbt_normal.wav"/>
            </a:hlinkClick>
          </p:cNvPr>
          <p:cNvPicPr>
            <a:picLocks noChangeAspect="1" noChangeArrowheads="1"/>
          </p:cNvPicPr>
          <p:nvPr/>
        </p:nvPicPr>
        <p:blipFill>
          <a:blip r:embed="rId4"/>
          <a:srcRect t="3949" r="48308" b="40929"/>
          <a:stretch>
            <a:fillRect/>
          </a:stretch>
        </p:blipFill>
        <p:spPr bwMode="auto">
          <a:xfrm>
            <a:off x="7775575" y="5764213"/>
            <a:ext cx="1368425" cy="1093787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133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artbt_norma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Z2633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807419">
            <a:off x="1187450" y="0"/>
            <a:ext cx="7056438" cy="7056438"/>
          </a:xfrm>
          <a:prstGeom prst="rect">
            <a:avLst/>
          </a:prstGeom>
          <a:noFill/>
        </p:spPr>
      </p:pic>
      <p:pic>
        <p:nvPicPr>
          <p:cNvPr id="6149" name="Picture 5" descr="Неживое"/>
          <p:cNvPicPr>
            <a:picLocks noChangeAspect="1" noChangeArrowheads="1"/>
          </p:cNvPicPr>
          <p:nvPr/>
        </p:nvPicPr>
        <p:blipFill>
          <a:blip r:embed="rId3"/>
          <a:srcRect t="5902" r="43912" b="29123"/>
          <a:stretch>
            <a:fillRect/>
          </a:stretch>
        </p:blipFill>
        <p:spPr bwMode="auto">
          <a:xfrm>
            <a:off x="7596188" y="5513388"/>
            <a:ext cx="1547812" cy="134461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Выучи: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 со звуком «у» играем, </a:t>
            </a:r>
          </a:p>
          <a:p>
            <a:pPr>
              <a:buNone/>
            </a:pPr>
            <a:r>
              <a:rPr lang="ru-RU" dirty="0" smtClean="0"/>
              <a:t>у-у-у- мы повторяем: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Ууутка</a:t>
            </a:r>
            <a:r>
              <a:rPr lang="ru-RU" dirty="0" smtClean="0"/>
              <a:t>, </a:t>
            </a:r>
            <a:r>
              <a:rPr lang="ru-RU" dirty="0" err="1" smtClean="0"/>
              <a:t>ууухо</a:t>
            </a:r>
            <a:r>
              <a:rPr lang="ru-RU" dirty="0" smtClean="0"/>
              <a:t>, </a:t>
            </a:r>
            <a:r>
              <a:rPr lang="ru-RU" dirty="0" err="1" smtClean="0"/>
              <a:t>ууулица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err="1" smtClean="0"/>
              <a:t>ууугол</a:t>
            </a:r>
            <a:r>
              <a:rPr lang="ru-RU" dirty="0" smtClean="0"/>
              <a:t>,  </a:t>
            </a:r>
            <a:r>
              <a:rPr lang="ru-RU" dirty="0" err="1" smtClean="0"/>
              <a:t>ууузел</a:t>
            </a:r>
            <a:r>
              <a:rPr lang="ru-RU" dirty="0" smtClean="0"/>
              <a:t>,  </a:t>
            </a:r>
            <a:r>
              <a:rPr lang="ru-RU" dirty="0" err="1" smtClean="0"/>
              <a:t>ууумница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4" descr="KNOT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71480"/>
            <a:ext cx="3143240" cy="3143240"/>
          </a:xfrm>
          <a:prstGeom prst="rect">
            <a:avLst/>
          </a:prstGeom>
          <a:noFill/>
        </p:spPr>
      </p:pic>
      <p:pic>
        <p:nvPicPr>
          <p:cNvPr id="5" name="Picture 4" descr="DCKMLRD1 G 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071942"/>
            <a:ext cx="2312979" cy="2312979"/>
          </a:xfrm>
          <a:prstGeom prst="rect">
            <a:avLst/>
          </a:prstGeom>
          <a:noFill/>
        </p:spPr>
      </p:pic>
      <p:pic>
        <p:nvPicPr>
          <p:cNvPr id="6" name="Picture 4" descr="SENSE005 П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929066"/>
            <a:ext cx="2525708" cy="2525708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Мы  играли со звуком  </a:t>
            </a:r>
            <a:r>
              <a:rPr lang="en-US" i="1" dirty="0" smtClean="0"/>
              <a:t>[</a:t>
            </a:r>
            <a:r>
              <a:rPr lang="ru-RU" i="1" dirty="0" smtClean="0"/>
              <a:t>У</a:t>
            </a:r>
            <a:r>
              <a:rPr lang="en-US" i="1" dirty="0" smtClean="0"/>
              <a:t>]</a:t>
            </a:r>
            <a:r>
              <a:rPr lang="ru-RU" i="1" dirty="0" smtClean="0"/>
              <a:t>.  </a:t>
            </a:r>
            <a:endParaRPr lang="ru-RU" dirty="0" smtClean="0"/>
          </a:p>
          <a:p>
            <a:r>
              <a:rPr lang="ru-RU" i="1" dirty="0" smtClean="0"/>
              <a:t>Запомни,  </a:t>
            </a:r>
            <a:r>
              <a:rPr lang="ru-RU" i="1" dirty="0" smtClean="0"/>
              <a:t>он </a:t>
            </a:r>
            <a:r>
              <a:rPr lang="ru-RU" i="1" dirty="0" smtClean="0"/>
              <a:t>гласный, потому что</a:t>
            </a:r>
            <a:r>
              <a:rPr lang="ru-RU" i="1" dirty="0" smtClean="0"/>
              <a:t> </a:t>
            </a:r>
            <a:r>
              <a:rPr lang="ru-RU" i="1" dirty="0" smtClean="0"/>
              <a:t>воздух </a:t>
            </a:r>
            <a:r>
              <a:rPr lang="ru-RU" i="1" dirty="0" smtClean="0"/>
              <a:t>проходит </a:t>
            </a:r>
            <a:r>
              <a:rPr lang="ru-RU" i="1" dirty="0" smtClean="0"/>
              <a:t>свободно.</a:t>
            </a:r>
          </a:p>
          <a:p>
            <a:r>
              <a:rPr lang="ru-RU" i="1" dirty="0" smtClean="0"/>
              <a:t>Обозначается гласный звук  </a:t>
            </a:r>
            <a:r>
              <a:rPr lang="ru-RU" i="1" dirty="0" smtClean="0"/>
              <a:t>красным   цветом.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C:\Users\Татьяна\AppData\Local\Microsoft\Windows\Temporary Internet Files\Content.Word\DSCN3165.jpg"/>
          <p:cNvPicPr/>
          <p:nvPr/>
        </p:nvPicPr>
        <p:blipFill>
          <a:blip r:embed="rId2"/>
          <a:srcRect r="30716"/>
          <a:stretch>
            <a:fillRect/>
          </a:stretch>
        </p:blipFill>
        <p:spPr bwMode="auto">
          <a:xfrm>
            <a:off x="3428992" y="3357562"/>
            <a:ext cx="3429024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Учимся правильно изменять слова.</a:t>
            </a:r>
            <a:br>
              <a:rPr lang="ru-RU" dirty="0" smtClean="0"/>
            </a:br>
            <a:r>
              <a:rPr lang="ru-RU" sz="3600" dirty="0" smtClean="0"/>
              <a:t>Считай: одна утка, две утки…пять уток.</a:t>
            </a:r>
            <a:endParaRPr lang="ru-RU" sz="3600" dirty="0"/>
          </a:p>
        </p:txBody>
      </p:sp>
      <p:pic>
        <p:nvPicPr>
          <p:cNvPr id="4" name="Picture 4" descr="DCKMLRD1 G с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1862931" cy="1862931"/>
          </a:xfrm>
          <a:prstGeom prst="rect">
            <a:avLst/>
          </a:prstGeom>
          <a:noFill/>
        </p:spPr>
      </p:pic>
      <p:pic>
        <p:nvPicPr>
          <p:cNvPr id="5" name="Picture 4" descr="DCKMLRD1 G 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357562"/>
            <a:ext cx="1862931" cy="1862931"/>
          </a:xfrm>
          <a:prstGeom prst="rect">
            <a:avLst/>
          </a:prstGeom>
          <a:noFill/>
        </p:spPr>
      </p:pic>
      <p:pic>
        <p:nvPicPr>
          <p:cNvPr id="6" name="Picture 4" descr="DCKMLRD1 G 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429132"/>
            <a:ext cx="1862931" cy="1862931"/>
          </a:xfrm>
          <a:prstGeom prst="rect">
            <a:avLst/>
          </a:prstGeom>
          <a:noFill/>
        </p:spPr>
      </p:pic>
      <p:pic>
        <p:nvPicPr>
          <p:cNvPr id="7" name="Picture 4" descr="DCKMLRD1 G 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286256"/>
            <a:ext cx="1862931" cy="1862931"/>
          </a:xfrm>
          <a:prstGeom prst="rect">
            <a:avLst/>
          </a:prstGeom>
          <a:noFill/>
        </p:spPr>
      </p:pic>
      <p:pic>
        <p:nvPicPr>
          <p:cNvPr id="8" name="Picture 4" descr="DCKMLRD1 G 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071678"/>
            <a:ext cx="1862931" cy="1862931"/>
          </a:xfrm>
          <a:prstGeom prst="rect">
            <a:avLst/>
          </a:prstGeom>
          <a:noFill/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NOT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71480"/>
            <a:ext cx="3143240" cy="3143240"/>
          </a:xfrm>
          <a:prstGeom prst="rect">
            <a:avLst/>
          </a:prstGeom>
          <a:noFill/>
        </p:spPr>
      </p:pic>
      <p:pic>
        <p:nvPicPr>
          <p:cNvPr id="3" name="Picture 4" descr="KNOT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785794"/>
            <a:ext cx="2295508" cy="2295508"/>
          </a:xfrm>
          <a:prstGeom prst="rect">
            <a:avLst/>
          </a:prstGeom>
          <a:noFill/>
        </p:spPr>
      </p:pic>
      <p:pic>
        <p:nvPicPr>
          <p:cNvPr id="4" name="Picture 4" descr="KNOT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3143240" cy="3143240"/>
          </a:xfrm>
          <a:prstGeom prst="rect">
            <a:avLst/>
          </a:prstGeom>
          <a:noFill/>
        </p:spPr>
      </p:pic>
      <p:pic>
        <p:nvPicPr>
          <p:cNvPr id="5" name="Picture 4" descr="KNOT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428868"/>
            <a:ext cx="3143240" cy="3143240"/>
          </a:xfrm>
          <a:prstGeom prst="rect">
            <a:avLst/>
          </a:prstGeom>
          <a:noFill/>
        </p:spPr>
      </p:pic>
      <p:pic>
        <p:nvPicPr>
          <p:cNvPr id="6" name="Picture 4" descr="KNOT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43248"/>
            <a:ext cx="3143240" cy="3143240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velvet.by/files/news/cc8ea804fd7abece075e7a43c19795f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928670"/>
            <a:ext cx="1330146" cy="151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velvet.by/files/news/cc8ea804fd7abece075e7a43c19795f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357562"/>
            <a:ext cx="1330146" cy="151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velvet.by/files/news/cc8ea804fd7abece075e7a43c19795f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786322"/>
            <a:ext cx="1330146" cy="151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velvet.by/files/news/cc8ea804fd7abece075e7a43c19795f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214686"/>
            <a:ext cx="1330146" cy="151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velvet.by/files/news/cc8ea804fd7abece075e7a43c19795f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928670"/>
            <a:ext cx="1330146" cy="151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571504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" y="571480"/>
            <a:ext cx="87154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Покажи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улитку в нижнем левом углу, помоги ей добраться до ромашки,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протягивая «</a:t>
            </a:r>
            <a:r>
              <a:rPr kumimoji="0" lang="ru-RU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уууу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Молодец!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Picture 7" descr="2">
            <a:hlinkClick r:id="" action="ppaction://hlinkshowjump?jump=nextslide">
              <a:snd r:embed="rId2" name="applause.wav" builtIn="1"/>
            </a:hlinkClick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315494"/>
            <a:ext cx="2690827" cy="269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35975" cy="1584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Выделение  звука У на слух </a:t>
            </a:r>
            <a:br>
              <a:rPr lang="ru-RU" sz="4000" smtClean="0">
                <a:latin typeface="Times New Roman" pitchFamily="18" charset="0"/>
              </a:rPr>
            </a:br>
            <a:r>
              <a:rPr lang="ru-RU" sz="4000" smtClean="0">
                <a:latin typeface="Times New Roman" pitchFamily="18" charset="0"/>
              </a:rPr>
              <a:t>(с закрытыми глазами</a:t>
            </a:r>
            <a:r>
              <a:rPr lang="ru-RU" smtClean="0">
                <a:latin typeface="Times New Roman" pitchFamily="18" charset="0"/>
              </a:rPr>
              <a:t>)</a:t>
            </a:r>
            <a:br>
              <a:rPr lang="ru-RU" smtClean="0">
                <a:latin typeface="Times New Roman" pitchFamily="18" charset="0"/>
              </a:rPr>
            </a:br>
            <a:endParaRPr lang="ru-RU" sz="4000" smtClean="0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534400" cy="4729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Топни, если слышишь звук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: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из ряда гласных — у, а, о, у, э, </a:t>
            </a:r>
            <a:r>
              <a:rPr lang="ru-RU" dirty="0" err="1" smtClean="0"/>
              <a:t>ы</a:t>
            </a:r>
            <a:r>
              <a:rPr lang="ru-RU" dirty="0" smtClean="0"/>
              <a:t>, а, и, у, о, у;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из ряда слогов — ту, но, ну, </a:t>
            </a:r>
            <a:r>
              <a:rPr lang="ru-RU" dirty="0" err="1" smtClean="0"/>
              <a:t>ку</a:t>
            </a:r>
            <a:r>
              <a:rPr lang="ru-RU" dirty="0" smtClean="0"/>
              <a:t>, </a:t>
            </a:r>
            <a:r>
              <a:rPr lang="ru-RU" dirty="0" err="1" smtClean="0"/>
              <a:t>ак</a:t>
            </a:r>
            <a:r>
              <a:rPr lang="ru-RU" dirty="0" smtClean="0"/>
              <a:t>, </a:t>
            </a:r>
            <a:r>
              <a:rPr lang="ru-RU" dirty="0" err="1" smtClean="0"/>
              <a:t>ув</a:t>
            </a:r>
            <a:r>
              <a:rPr lang="ru-RU" dirty="0" smtClean="0"/>
              <a:t>, об, </a:t>
            </a:r>
            <a:r>
              <a:rPr lang="ru-RU" dirty="0" err="1" smtClean="0"/>
              <a:t>уб</a:t>
            </a:r>
            <a:r>
              <a:rPr lang="ru-RU" dirty="0" smtClean="0"/>
              <a:t>, </a:t>
            </a:r>
            <a:r>
              <a:rPr lang="ru-RU" dirty="0" err="1" smtClean="0"/>
              <a:t>ду</a:t>
            </a:r>
            <a:r>
              <a:rPr lang="ru-RU" dirty="0" smtClean="0"/>
              <a:t>, до;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из ряда слов — гусь, утро, он, так, </a:t>
            </a:r>
            <a:r>
              <a:rPr lang="ru-RU" dirty="0" smtClean="0"/>
              <a:t>туча, </a:t>
            </a:r>
            <a:r>
              <a:rPr lang="ru-RU" dirty="0" smtClean="0"/>
              <a:t>стук, руки, рак.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Артикуляция </a:t>
            </a:r>
            <a:r>
              <a:rPr lang="ru-RU" dirty="0" smtClean="0"/>
              <a:t>звука [У].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Когда </a:t>
            </a:r>
            <a:r>
              <a:rPr lang="ru-RU" dirty="0" smtClean="0"/>
              <a:t>мы произносим звук [У], то:</a:t>
            </a:r>
          </a:p>
          <a:p>
            <a:r>
              <a:rPr lang="ru-RU" dirty="0" smtClean="0"/>
              <a:t>— губки вытянуты вперед трубочкой;</a:t>
            </a:r>
          </a:p>
          <a:p>
            <a:r>
              <a:rPr lang="ru-RU" dirty="0" smtClean="0"/>
              <a:t>— зубки не смыкаются;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Татьяна\AppData\Local\Microsoft\Windows\Temporary Internet Files\Content.Word\DSCN3165.jpg"/>
          <p:cNvPicPr/>
          <p:nvPr/>
        </p:nvPicPr>
        <p:blipFill>
          <a:blip r:embed="rId2"/>
          <a:srcRect r="30716"/>
          <a:stretch>
            <a:fillRect/>
          </a:stretch>
        </p:blipFill>
        <p:spPr bwMode="auto">
          <a:xfrm>
            <a:off x="5857884" y="357166"/>
            <a:ext cx="285752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Назови картинки медленно и хлопни в ладоши, если слышишь звук </a:t>
            </a:r>
            <a:r>
              <a:rPr lang="en-US" sz="2800" dirty="0" smtClean="0"/>
              <a:t>[</a:t>
            </a:r>
            <a:r>
              <a:rPr lang="ru-RU" sz="2800" dirty="0" smtClean="0"/>
              <a:t>у</a:t>
            </a:r>
            <a:r>
              <a:rPr lang="en-US" sz="2800" dirty="0" smtClean="0"/>
              <a:t>]</a:t>
            </a:r>
            <a:r>
              <a:rPr lang="ru-RU" sz="2800" dirty="0" smtClean="0"/>
              <a:t>: </a:t>
            </a:r>
            <a:r>
              <a:rPr lang="ru-RU" sz="2800" dirty="0" err="1" smtClean="0"/>
              <a:t>ужи,сумка</a:t>
            </a:r>
            <a:r>
              <a:rPr lang="ru-RU" sz="2800" dirty="0" smtClean="0"/>
              <a:t>, жук, лук, пуговица.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30000"/>
          </a:blip>
          <a:srcRect l="61378" t="31793" r="4060" b="38562"/>
          <a:stretch>
            <a:fillRect/>
          </a:stretch>
        </p:blipFill>
        <p:spPr bwMode="auto">
          <a:xfrm>
            <a:off x="928662" y="2000240"/>
            <a:ext cx="1297241" cy="100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lum bright="-18000" contrast="54000"/>
          </a:blip>
          <a:srcRect l="30669" t="23296" r="40524" b="32260"/>
          <a:stretch>
            <a:fillRect/>
          </a:stretch>
        </p:blipFill>
        <p:spPr bwMode="auto">
          <a:xfrm>
            <a:off x="7072330" y="1857364"/>
            <a:ext cx="10810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 l="3934" t="33611" r="71109" b="26482"/>
          <a:stretch>
            <a:fillRect/>
          </a:stretch>
        </p:blipFill>
        <p:spPr bwMode="auto">
          <a:xfrm>
            <a:off x="7072330" y="4857760"/>
            <a:ext cx="9366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lum bright="12000" contrast="24000"/>
          </a:blip>
          <a:srcRect l="19289" t="71194" r="57657"/>
          <a:stretch>
            <a:fillRect/>
          </a:stretch>
        </p:blipFill>
        <p:spPr bwMode="auto">
          <a:xfrm>
            <a:off x="1071538" y="5072074"/>
            <a:ext cx="865187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lum bright="-12000" contrast="24000"/>
          </a:blip>
          <a:srcRect l="9560" t="6686" r="65482" b="74982"/>
          <a:stretch>
            <a:fillRect/>
          </a:stretch>
        </p:blipFill>
        <p:spPr bwMode="auto">
          <a:xfrm>
            <a:off x="3714744" y="3286124"/>
            <a:ext cx="11525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Z2633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792581">
            <a:off x="5812037" y="3526029"/>
            <a:ext cx="3255588" cy="3255588"/>
          </a:xfrm>
          <a:prstGeom prst="rect">
            <a:avLst/>
          </a:prstGeom>
          <a:noFill/>
        </p:spPr>
      </p:pic>
      <p:pic>
        <p:nvPicPr>
          <p:cNvPr id="7" name="Picture 4" descr="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00042"/>
            <a:ext cx="1928816" cy="1928816"/>
          </a:xfrm>
          <a:prstGeom prst="rect">
            <a:avLst/>
          </a:prstGeom>
          <a:noFill/>
        </p:spPr>
      </p:pic>
      <p:pic>
        <p:nvPicPr>
          <p:cNvPr id="8" name="Picture 4" descr="SENSE005 П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4500570"/>
            <a:ext cx="1668452" cy="1668452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714613" y="857232"/>
          <a:ext cx="3714774" cy="1285884"/>
        </p:xfrm>
        <a:graphic>
          <a:graphicData uri="http://schemas.openxmlformats.org/drawingml/2006/table">
            <a:tbl>
              <a:tblPr/>
              <a:tblGrid>
                <a:gridCol w="1238258"/>
                <a:gridCol w="1238258"/>
                <a:gridCol w="1238258"/>
              </a:tblGrid>
              <a:tr h="128588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Рисунок 9" descr="C:\Users\Татьяна\Desktop\фото\зв.модели фото\DSCN0703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1142984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SNAILT П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4071942"/>
            <a:ext cx="2316153" cy="2316153"/>
          </a:xfrm>
          <a:prstGeom prst="rect">
            <a:avLst/>
          </a:prstGeom>
          <a:noFill/>
        </p:spPr>
      </p:pic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2285992"/>
            <a:ext cx="1812926" cy="1812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500042"/>
            <a:ext cx="2000263" cy="25717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/>
          <a:lstStyle/>
          <a:p>
            <a:pPr algn="l"/>
            <a:r>
              <a:rPr lang="ru-RU" dirty="0" smtClean="0"/>
              <a:t>Кто это или что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Запомни:</a:t>
            </a:r>
          </a:p>
          <a:p>
            <a:pPr>
              <a:buNone/>
            </a:pPr>
            <a:r>
              <a:rPr lang="ru-RU" dirty="0" smtClean="0"/>
              <a:t> -про всё живое мы спрашиваем КТО ЭТО?</a:t>
            </a:r>
          </a:p>
          <a:p>
            <a:pPr>
              <a:buNone/>
            </a:pPr>
            <a:r>
              <a:rPr lang="ru-RU" dirty="0" smtClean="0"/>
              <a:t>-про всё неживое – ЧТО ЭТО?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/>
              <a:t>мотри на картинки и задавай правильный вопрос.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500042"/>
            <a:ext cx="3047989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SNAILT 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304800"/>
            <a:ext cx="6553200" cy="6553200"/>
          </a:xfrm>
          <a:prstGeom prst="rect">
            <a:avLst/>
          </a:prstGeom>
          <a:noFill/>
        </p:spPr>
      </p:pic>
      <p:pic>
        <p:nvPicPr>
          <p:cNvPr id="4101" name="Picture 5" descr="Живое">
            <a:hlinkClick r:id="" action="ppaction://noaction">
              <a:snd r:embed="rId2" name="heartbt_normal.wav"/>
            </a:hlinkClick>
          </p:cNvPr>
          <p:cNvPicPr>
            <a:picLocks noChangeAspect="1" noChangeArrowheads="1"/>
          </p:cNvPicPr>
          <p:nvPr/>
        </p:nvPicPr>
        <p:blipFill>
          <a:blip r:embed="rId4"/>
          <a:srcRect t="3949" r="48308" b="40929"/>
          <a:stretch>
            <a:fillRect/>
          </a:stretch>
        </p:blipFill>
        <p:spPr bwMode="auto">
          <a:xfrm>
            <a:off x="7775575" y="5764213"/>
            <a:ext cx="1368425" cy="1093787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4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artbt_norma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KNOT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0"/>
            <a:ext cx="6913563" cy="6913563"/>
          </a:xfrm>
          <a:prstGeom prst="rect">
            <a:avLst/>
          </a:prstGeom>
          <a:noFill/>
        </p:spPr>
      </p:pic>
      <p:pic>
        <p:nvPicPr>
          <p:cNvPr id="5125" name="Picture 5" descr="Неживое"/>
          <p:cNvPicPr>
            <a:picLocks noChangeAspect="1" noChangeArrowheads="1"/>
          </p:cNvPicPr>
          <p:nvPr/>
        </p:nvPicPr>
        <p:blipFill>
          <a:blip r:embed="rId3"/>
          <a:srcRect t="5902" r="43912" b="29123"/>
          <a:stretch>
            <a:fillRect/>
          </a:stretch>
        </p:blipFill>
        <p:spPr bwMode="auto">
          <a:xfrm>
            <a:off x="7596188" y="5513388"/>
            <a:ext cx="1547812" cy="134461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306</Words>
  <PresentationFormat>Экран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Звук [ У ].</vt:lpstr>
      <vt:lpstr>Слайд 2</vt:lpstr>
      <vt:lpstr>Выделение  звука У на слух  (с закрытыми глазами) </vt:lpstr>
      <vt:lpstr>Артикуляция звука [У].  </vt:lpstr>
      <vt:lpstr>Назови картинки медленно и хлопни в ладоши, если слышишь звук [у]: ужи,сумка, жук, лук, пуговица. </vt:lpstr>
      <vt:lpstr>Слайд 6</vt:lpstr>
      <vt:lpstr>Кто это или что это?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Выучи:</vt:lpstr>
      <vt:lpstr>Слайд 16</vt:lpstr>
      <vt:lpstr>Учимся правильно изменять слова. Считай: одна утка, две утки…пять уток.</vt:lpstr>
      <vt:lpstr>Слайд 18</vt:lpstr>
      <vt:lpstr>Слайд 19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[ У ].</dc:title>
  <dc:creator>Татьяна</dc:creator>
  <cp:lastModifiedBy>Татьяна</cp:lastModifiedBy>
  <cp:revision>9</cp:revision>
  <dcterms:created xsi:type="dcterms:W3CDTF">2014-10-12T14:17:42Z</dcterms:created>
  <dcterms:modified xsi:type="dcterms:W3CDTF">2014-10-12T15:41:19Z</dcterms:modified>
</cp:coreProperties>
</file>