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F1106C-5989-4EFA-A816-75C45E3AE55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02368D-4453-4C60-B8AF-E3EBBA66B7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836712"/>
            <a:ext cx="6192688" cy="280831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Методические рекомендации использования ИКТ на уроках английского языка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mages (2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221088"/>
            <a:ext cx="4752528" cy="263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72008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Урок - проект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3657600" cy="504745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Направлен на развитие самостоятельного мышления ребёнка.</a:t>
            </a:r>
          </a:p>
          <a:p>
            <a:r>
              <a:rPr lang="ru-RU" dirty="0" smtClean="0"/>
              <a:t>Совместная работа учащихся над проектом.</a:t>
            </a:r>
          </a:p>
          <a:p>
            <a:r>
              <a:rPr lang="ru-RU" dirty="0" smtClean="0"/>
              <a:t>Темы проекта учитель ориентирует на интересы и потребности учащихся, их возможности и личную значимость предстоящей работы.</a:t>
            </a:r>
            <a:endParaRPr lang="ru-RU" dirty="0"/>
          </a:p>
        </p:txBody>
      </p:sp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564904"/>
            <a:ext cx="2952328" cy="2304256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4810458"/>
            <a:ext cx="2016224" cy="2047542"/>
          </a:xfrm>
          <a:prstGeom prst="rect">
            <a:avLst/>
          </a:prstGeom>
        </p:spPr>
      </p:pic>
      <p:pic>
        <p:nvPicPr>
          <p:cNvPr id="8" name="Рисунок 7" descr="images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6672"/>
            <a:ext cx="3096344" cy="2103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4211960" y="1600200"/>
            <a:ext cx="3715888" cy="4349080"/>
          </a:xfrm>
        </p:spPr>
        <p:txBody>
          <a:bodyPr>
            <a:normAutofit fontScale="925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Урок – экскурсия (урок – путешествие)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images (4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980728"/>
            <a:ext cx="260985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139952" y="1124744"/>
            <a:ext cx="4536504" cy="5047456"/>
          </a:xfrm>
        </p:spPr>
        <p:txBody>
          <a:bodyPr/>
          <a:lstStyle/>
          <a:p>
            <a:r>
              <a:rPr lang="ru-RU" dirty="0" smtClean="0"/>
              <a:t>Урок-экскурсия даёт возможность познакомиться с прекрасными ландшафтами, историческими и культурными традициями, достопримечательностями</a:t>
            </a:r>
            <a:endParaRPr lang="ru-RU" dirty="0"/>
          </a:p>
        </p:txBody>
      </p:sp>
      <p:pic>
        <p:nvPicPr>
          <p:cNvPr id="6" name="Рисунок 5" descr="images (2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365104"/>
            <a:ext cx="3024336" cy="2132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3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780928"/>
            <a:ext cx="2442373" cy="1636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0_68_6890_130555109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43808" y="4149080"/>
            <a:ext cx="1877843" cy="2506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5-0смена караул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4653136"/>
            <a:ext cx="2513087" cy="1672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08912" cy="63408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Урок в форме лекции с обратной связью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3791272" cy="4572000"/>
          </a:xfrm>
        </p:spPr>
        <p:txBody>
          <a:bodyPr/>
          <a:lstStyle/>
          <a:p>
            <a:r>
              <a:rPr lang="ru-RU" dirty="0" smtClean="0"/>
              <a:t>Активная работа всего класса.</a:t>
            </a:r>
          </a:p>
          <a:p>
            <a:r>
              <a:rPr lang="ru-RU" dirty="0" smtClean="0"/>
              <a:t>Учитель активизирует деятельность детей через вовлечение их в диалог по изучаемому материалу.</a:t>
            </a:r>
          </a:p>
          <a:p>
            <a:r>
              <a:rPr lang="ru-RU" dirty="0" smtClean="0"/>
              <a:t>Отсутствие опроса учащихся как самостоятельная часть урока.</a:t>
            </a:r>
            <a:endParaRPr lang="ru-RU" dirty="0"/>
          </a:p>
        </p:txBody>
      </p:sp>
      <p:pic>
        <p:nvPicPr>
          <p:cNvPr id="5" name="Содержимое 4" descr="images (20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268760"/>
            <a:ext cx="3240360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3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861048"/>
            <a:ext cx="381642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Урок - игра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images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980728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90184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Эта форма расширяет знания учащихся о традициях и обычаях;</a:t>
            </a:r>
          </a:p>
          <a:p>
            <a:r>
              <a:rPr lang="ru-RU" dirty="0" smtClean="0"/>
              <a:t>Развивает способности к иноязычному общению, позволяющих участвовать в различных ситуациях межкультурной коммуникации.</a:t>
            </a:r>
            <a:endParaRPr lang="ru-RU" dirty="0"/>
          </a:p>
        </p:txBody>
      </p:sp>
      <p:pic>
        <p:nvPicPr>
          <p:cNvPr id="7" name="Рисунок 6" descr="images (4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708920"/>
            <a:ext cx="2628900" cy="1743075"/>
          </a:xfrm>
          <a:prstGeom prst="rect">
            <a:avLst/>
          </a:prstGeom>
        </p:spPr>
      </p:pic>
      <p:pic>
        <p:nvPicPr>
          <p:cNvPr id="8" name="Рисунок 7" descr="загруженно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4725144"/>
            <a:ext cx="2571750" cy="178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Ресурсы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</a:rPr>
              <a:t>Учитель</a:t>
            </a:r>
            <a:r>
              <a:rPr lang="ru-RU" dirty="0" smtClean="0">
                <a:solidFill>
                  <a:srgbClr val="008000"/>
                </a:solidFill>
              </a:rPr>
              <a:t>-предметник должен владеть информационной компетентностью;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Проявлять интерес к освоению информационных технологий;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Делиться опытом со своими коллегами.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images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05064"/>
            <a:ext cx="3312368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4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573016"/>
            <a:ext cx="3384376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Тандем учителей информатики и английского языка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3657600" cy="3535288"/>
          </a:xfrm>
        </p:spPr>
        <p:txBody>
          <a:bodyPr/>
          <a:lstStyle/>
          <a:p>
            <a:r>
              <a:rPr lang="ru-RU" dirty="0" smtClean="0"/>
              <a:t>Учитель информатики может дать совет и помочь организовать урок технически;</a:t>
            </a:r>
            <a:endParaRPr lang="ru-RU" dirty="0"/>
          </a:p>
        </p:txBody>
      </p:sp>
      <p:pic>
        <p:nvPicPr>
          <p:cNvPr id="5" name="Содержимое 4" descr="images (5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988840"/>
            <a:ext cx="4176464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Ученики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images (7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124744"/>
            <a:ext cx="3456384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Должны владеть определёнными навыками работы с компьютером;</a:t>
            </a:r>
          </a:p>
          <a:p>
            <a:r>
              <a:rPr lang="ru-RU" dirty="0" smtClean="0"/>
              <a:t>На уроках с применением компьютера успешно выполняют задания учителя.</a:t>
            </a:r>
            <a:endParaRPr lang="ru-RU" dirty="0"/>
          </a:p>
        </p:txBody>
      </p:sp>
      <p:pic>
        <p:nvPicPr>
          <p:cNvPr id="7" name="Рисунок 6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933056"/>
            <a:ext cx="3384376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  Учебно-материальная база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3657600" cy="4975448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Компьютерный класс:</a:t>
            </a:r>
          </a:p>
          <a:p>
            <a:r>
              <a:rPr lang="ru-RU" dirty="0" smtClean="0"/>
              <a:t>Ученики сидят за отдельным компьютером, который оснащён наушниками и микрофоном.</a:t>
            </a:r>
          </a:p>
          <a:p>
            <a:r>
              <a:rPr lang="ru-RU" dirty="0" smtClean="0"/>
              <a:t>Деление большой группы (14-16чел) на подгруппы</a:t>
            </a:r>
            <a:endParaRPr lang="ru-RU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139952" y="4509120"/>
            <a:ext cx="2287141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052736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s (4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2780928"/>
            <a:ext cx="2438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2008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Программное обеспечение урока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images (8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2835399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76056" y="1600200"/>
            <a:ext cx="3528392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Использование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программ и материалы, найденные а Интернете.</a:t>
            </a:r>
          </a:p>
          <a:p>
            <a:r>
              <a:rPr lang="ru-RU" dirty="0" smtClean="0"/>
              <a:t>Создание программ самим учителем (они уже адаптированы к учебному курсу, теме и уровню учащихся)</a:t>
            </a:r>
            <a:endParaRPr lang="ru-RU" dirty="0"/>
          </a:p>
        </p:txBody>
      </p:sp>
      <p:pic>
        <p:nvPicPr>
          <p:cNvPr id="6" name="Рисунок 5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996952"/>
            <a:ext cx="1905000" cy="1905000"/>
          </a:xfrm>
          <a:prstGeom prst="rect">
            <a:avLst/>
          </a:prstGeom>
        </p:spPr>
      </p:pic>
      <p:pic>
        <p:nvPicPr>
          <p:cNvPr id="7" name="Рисунок 6" descr="images (1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5013176"/>
            <a:ext cx="2781300" cy="1647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s (3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140968"/>
            <a:ext cx="2771775" cy="1647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0801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Эффективность использования ИКТ на уроках английского языка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 общекультурное развитие учащихся;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- совершенствование навыков владения компьютером;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- совершенствование языкового уровня;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- индивидуализация обучения;</a:t>
            </a:r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самоутверждение учащихся;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- повышение мотивации в изучении иностранного языка;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- экономия расходования материалов учителем;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- эстетичность презентации учебных материалов;</a:t>
            </a:r>
          </a:p>
          <a:p>
            <a:r>
              <a:rPr lang="ru-RU" b="1" dirty="0" smtClean="0">
                <a:solidFill>
                  <a:srgbClr val="008000"/>
                </a:solidFill>
              </a:rPr>
              <a:t>- совершенствование процесса проверки работ учащихся;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повышение авторитета учителя.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694512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Использование ИКТ на уроках английского языка</a:t>
            </a:r>
            <a:endParaRPr lang="ru-RU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268760"/>
            <a:ext cx="7200800" cy="230425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Активное внедрение информационных технологий в учебный процесс приумножает дидактические возможности, обеспечивая наглядность, аудио и видео поддержку, и контроль, что в целом способствует повышению уровня преподавания.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789040"/>
            <a:ext cx="5256584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Трудности интегрирования ИКТ и преподавания английского языка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8003232" cy="3312368"/>
          </a:xfrm>
        </p:spPr>
        <p:txBody>
          <a:bodyPr/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Необходимость владения навыками педагогического дизайна.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Затрата времени на отбор и адаптацию материалов при подготовке урока.</a:t>
            </a:r>
          </a:p>
          <a:p>
            <a:r>
              <a:rPr lang="ru-RU" b="1" i="1" dirty="0" smtClean="0">
                <a:solidFill>
                  <a:srgbClr val="008000"/>
                </a:solidFill>
              </a:rPr>
              <a:t>Перегрузка учащихся работой с компьютером при массовой информатизации школы.</a:t>
            </a:r>
            <a:endParaRPr lang="ru-RU" b="1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0801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Перспективы использования ИКТ учителем английского языка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3791272" cy="48531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Переписка учителя и учеников с жителями англо-говорящих стран посредством электронной почты.</a:t>
            </a:r>
          </a:p>
          <a:p>
            <a:r>
              <a:rPr lang="ru-RU" dirty="0" smtClean="0"/>
              <a:t>Участие учителя и детей в совместных международных Интернет – проектах.</a:t>
            </a:r>
          </a:p>
          <a:p>
            <a:r>
              <a:rPr lang="ru-RU" dirty="0" smtClean="0"/>
              <a:t>Создание сайтов и презентаций.</a:t>
            </a:r>
          </a:p>
          <a:p>
            <a:r>
              <a:rPr lang="ru-RU" dirty="0" smtClean="0"/>
              <a:t>Электронные публикации рефератов, статей в Интернете.</a:t>
            </a:r>
            <a:endParaRPr lang="ru-RU" dirty="0"/>
          </a:p>
        </p:txBody>
      </p:sp>
      <p:pic>
        <p:nvPicPr>
          <p:cNvPr id="5" name="Содержимое 4" descr="images (9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11960" y="1196752"/>
            <a:ext cx="2505075" cy="1819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2852936"/>
            <a:ext cx="2371725" cy="1933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s (2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3284984"/>
            <a:ext cx="3600450" cy="1266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s (4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4797152"/>
            <a:ext cx="2808312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Заключение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ru-RU" dirty="0" smtClean="0"/>
              <a:t>Использование новых информационных технологий расширяет рамки образовательного процесса, повышает его практическую направленность.</a:t>
            </a:r>
          </a:p>
          <a:p>
            <a:r>
              <a:rPr lang="ru-RU" dirty="0" smtClean="0"/>
              <a:t>Повышается мотивация учащихся в образовательном процессе, и создаются условия для их успешной самореализации в будущем.</a:t>
            </a:r>
            <a:endParaRPr lang="ru-RU" dirty="0"/>
          </a:p>
        </p:txBody>
      </p:sp>
      <p:pic>
        <p:nvPicPr>
          <p:cNvPr id="4" name="Рисунок 3" descr="images (2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293096"/>
            <a:ext cx="4176464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/>
                <a:solidFill>
                  <a:schemeClr val="accent3"/>
                </a:solidFill>
              </a:rPr>
              <a:t>Использование ИКТ на уроках английского языка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4149080"/>
            <a:ext cx="1728192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Учитель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31840" y="4149080"/>
            <a:ext cx="1728192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Ученик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112" y="4005064"/>
            <a:ext cx="2736304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Тандем учителя информатики и учителя иностранного языка</a:t>
            </a:r>
            <a:endParaRPr lang="ru-RU" dirty="0"/>
          </a:p>
        </p:txBody>
      </p: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>
            <a:off x="4644008" y="2492896"/>
            <a:ext cx="230425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>
            <a:off x="3995936" y="2420888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4" idx="0"/>
          </p:cNvCxnSpPr>
          <p:nvPr/>
        </p:nvCxnSpPr>
        <p:spPr>
          <a:xfrm flipH="1">
            <a:off x="1547664" y="2492896"/>
            <a:ext cx="201622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2987824" y="1628800"/>
            <a:ext cx="2160240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Ресурсы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ru-RU" sz="32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Учебно</a:t>
            </a: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материальная база</a:t>
            </a:r>
            <a:endParaRPr lang="ru-RU" sz="32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55776" y="1844824"/>
            <a:ext cx="3024336" cy="1296144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Материальная база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005064"/>
            <a:ext cx="2448272" cy="1296144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chemeClr val="accent3"/>
                </a:solidFill>
              </a:rPr>
              <a:t>Компьютерный класс</a:t>
            </a: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87824" y="4005064"/>
            <a:ext cx="2304256" cy="1296144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chemeClr val="accent3"/>
                </a:solidFill>
              </a:rPr>
              <a:t>Программное обеспечение</a:t>
            </a: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112" y="4005064"/>
            <a:ext cx="3024336" cy="1296144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chemeClr val="accent3"/>
                </a:solidFill>
              </a:rPr>
              <a:t>Интернет – ресурсы,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мультимедиатека</a:t>
            </a: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>
            <a:off x="5148064" y="3140968"/>
            <a:ext cx="194421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067944" y="314096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0"/>
          </p:cNvCxnSpPr>
          <p:nvPr/>
        </p:nvCxnSpPr>
        <p:spPr>
          <a:xfrm flipH="1">
            <a:off x="1475656" y="3140968"/>
            <a:ext cx="17641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548680"/>
            <a:ext cx="3024336" cy="85496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 Формы уроков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2132856"/>
            <a:ext cx="1872208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Видео - урок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2636912"/>
            <a:ext cx="2088232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Урок - проект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36096" y="2132856"/>
            <a:ext cx="2952328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Урок - экскурсия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4077072"/>
            <a:ext cx="2520280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Урок - лекция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4149080"/>
            <a:ext cx="2592288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Урок - игра</a:t>
            </a:r>
            <a:endParaRPr lang="ru-RU" sz="2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835696" y="1412776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 flipH="1">
            <a:off x="1871700" y="1412776"/>
            <a:ext cx="1476164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" idx="0"/>
          </p:cNvCxnSpPr>
          <p:nvPr/>
        </p:nvCxnSpPr>
        <p:spPr>
          <a:xfrm>
            <a:off x="3923928" y="1412776"/>
            <a:ext cx="3600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5" idx="0"/>
          </p:cNvCxnSpPr>
          <p:nvPr/>
        </p:nvCxnSpPr>
        <p:spPr>
          <a:xfrm>
            <a:off x="5292080" y="1412776"/>
            <a:ext cx="16201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788024" y="1412776"/>
            <a:ext cx="1080120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Использование ИКТ на уроках иностранного языка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Возможные </a:t>
            </a:r>
            <a:r>
              <a:rPr lang="ru-RU" sz="2800" dirty="0" smtClean="0"/>
              <a:t>трудности</a:t>
            </a:r>
          </a:p>
          <a:p>
            <a:r>
              <a:rPr lang="ru-RU" sz="2800" dirty="0" smtClean="0"/>
              <a:t>Перспектива</a:t>
            </a:r>
          </a:p>
          <a:p>
            <a:r>
              <a:rPr lang="ru-RU" sz="2800" dirty="0" smtClean="0"/>
              <a:t>Эффективность использования</a:t>
            </a:r>
            <a:endParaRPr lang="ru-RU" sz="2800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412776"/>
            <a:ext cx="2073399" cy="2610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221088"/>
            <a:ext cx="4824536" cy="2448272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187624" y="1628800"/>
            <a:ext cx="4680520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Использование ИКТ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07524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ИКТ технологий при выполнении домашних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Это способствует развитию их умения работать с клавиатурой, выполнять различные операции на компьютере.</a:t>
            </a:r>
            <a:endParaRPr lang="ru-RU" dirty="0"/>
          </a:p>
        </p:txBody>
      </p:sp>
      <p:pic>
        <p:nvPicPr>
          <p:cNvPr id="4" name="Рисунок 3" descr="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1944216" cy="1944216"/>
          </a:xfrm>
          <a:prstGeom prst="rect">
            <a:avLst/>
          </a:prstGeom>
        </p:spPr>
      </p:pic>
      <p:pic>
        <p:nvPicPr>
          <p:cNvPr id="5" name="Содержимое 3" descr="images (5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3356992"/>
            <a:ext cx="1296144" cy="1368152"/>
          </a:xfrm>
          <a:prstGeom prst="rect">
            <a:avLst/>
          </a:prstGeom>
        </p:spPr>
      </p:pic>
      <p:pic>
        <p:nvPicPr>
          <p:cNvPr id="6" name="Рисунок 5" descr="916dad1d2515ad3fc3ec1ec0fe997a84_7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1556792"/>
            <a:ext cx="2448272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 (5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3356992"/>
            <a:ext cx="1296144" cy="1512168"/>
          </a:xfrm>
          <a:prstGeom prst="rect">
            <a:avLst/>
          </a:prstGeom>
        </p:spPr>
      </p:pic>
      <p:pic>
        <p:nvPicPr>
          <p:cNvPr id="8" name="Рисунок 7" descr="getImage (2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1196752"/>
            <a:ext cx="1872208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s (60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08304" y="3429000"/>
            <a:ext cx="1368152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Формы уроков, эффективно используемые при обучении иностранному языку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- стимулировать интерес учащихся к изучению иностранного языка;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- способствовать развитию познавательного и коммуникативного интереса;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развивать стремления к самостоятельной работе по овладению иностранным языком как на уроке, так и во вне урочное время;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 дифференцировать </a:t>
            </a:r>
            <a:r>
              <a:rPr lang="ru-RU" smtClean="0">
                <a:solidFill>
                  <a:srgbClr val="C00000"/>
                </a:solidFill>
              </a:rPr>
              <a:t>обучение,которое </a:t>
            </a:r>
            <a:r>
              <a:rPr lang="ru-RU" dirty="0" smtClean="0">
                <a:solidFill>
                  <a:srgbClr val="C00000"/>
                </a:solidFill>
              </a:rPr>
              <a:t>служит одним учащимся для ликвидации пробелов в знаниях, а другим для расширения своих знаний;</a:t>
            </a:r>
          </a:p>
          <a:p>
            <a:r>
              <a:rPr lang="ru-RU" dirty="0" smtClean="0">
                <a:solidFill>
                  <a:srgbClr val="008000"/>
                </a:solidFill>
              </a:rPr>
              <a:t>- способствовать более глубокому и осознанному восприятию нового материала;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- формировать навык интегрированного применения знаний иностранного языка и информатики.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Видео -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58816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Важной задачей является создание реальных и воображаемых ситуаций общения на уроке иностранного языка с использованием различных приёмов работы.</a:t>
            </a:r>
          </a:p>
          <a:p>
            <a:r>
              <a:rPr lang="ru-RU" dirty="0" smtClean="0"/>
              <a:t>Большое значение имеют аутентичные материалы, в том числе видеофильмы.</a:t>
            </a:r>
          </a:p>
          <a:p>
            <a:endParaRPr lang="ru-RU" dirty="0"/>
          </a:p>
        </p:txBody>
      </p:sp>
      <p:pic>
        <p:nvPicPr>
          <p:cNvPr id="5" name="Содержимое 4" descr="images (34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3933056"/>
            <a:ext cx="3456384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3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124744"/>
            <a:ext cx="3456384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539</TotalTime>
  <Words>652</Words>
  <Application>Microsoft Office PowerPoint</Application>
  <PresentationFormat>Экран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Методические рекомендации использования ИКТ на уроках английского языка</vt:lpstr>
      <vt:lpstr>Использование ИКТ на уроках английского языка</vt:lpstr>
      <vt:lpstr>Использование ИКТ на уроках английского языка</vt:lpstr>
      <vt:lpstr>      Учебно – материальная база</vt:lpstr>
      <vt:lpstr>                                           Формы уроков</vt:lpstr>
      <vt:lpstr>Использование ИКТ на уроках иностранного языка</vt:lpstr>
      <vt:lpstr>Использование ИКТ технологий при выполнении домашних заданий</vt:lpstr>
      <vt:lpstr>Формы уроков, эффективно используемые при обучении иностранному языку</vt:lpstr>
      <vt:lpstr>Видео - урок</vt:lpstr>
      <vt:lpstr>Урок - проект</vt:lpstr>
      <vt:lpstr>Урок – экскурсия (урок – путешествие)</vt:lpstr>
      <vt:lpstr>Урок в форме лекции с обратной связью</vt:lpstr>
      <vt:lpstr>Урок - игра</vt:lpstr>
      <vt:lpstr>                          Ресурсы</vt:lpstr>
      <vt:lpstr>Тандем учителей информатики и английского языка</vt:lpstr>
      <vt:lpstr>                         Ученики</vt:lpstr>
      <vt:lpstr>           Учебно-материальная база</vt:lpstr>
      <vt:lpstr>   Программное обеспечение урока</vt:lpstr>
      <vt:lpstr>Эффективность использования ИКТ на уроках английского языка</vt:lpstr>
      <vt:lpstr>Трудности интегрирования ИКТ и преподавания английского языка</vt:lpstr>
      <vt:lpstr>Перспективы использования ИКТ учителем английского языка</vt:lpstr>
      <vt:lpstr>Заключение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</dc:title>
  <dc:creator>Samsung</dc:creator>
  <cp:lastModifiedBy>Samsung</cp:lastModifiedBy>
  <cp:revision>48</cp:revision>
  <dcterms:created xsi:type="dcterms:W3CDTF">2013-11-16T17:07:33Z</dcterms:created>
  <dcterms:modified xsi:type="dcterms:W3CDTF">2013-11-17T11:53:46Z</dcterms:modified>
</cp:coreProperties>
</file>