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ru.wikipedia.org/wiki/%D0%A2%D1%83%D1%80%D0%BA%D1%83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ru.wikipedia.org/wiki/%D0%93%D0%BB%D0%B8%D0%BD%D1%82%D0%B2%D0%B5%D0%B9%D0%BD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1%80%D0%B0%D1%81%D0%BD%D1%8B%D0%B9_%D1%86%D0%B2%D0%B5%D1%82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ru.wikipedia.org/wiki/%D0%9C%D0%BE%D0%BB%D0%BE%D1%87%D0%B0%D0%B9_%D0%BA%D1%80%D0%B0%D1%81%D0%B8%D0%B2%D0%B5%D0%B9%D1%88%D0%B8%D0%B9" TargetMode="External"/><Relationship Id="rId4" Type="http://schemas.openxmlformats.org/officeDocument/2006/relationships/hyperlink" Target="http://ru.wikipedia.org/wiki/XVIII_%D0%B2%D0%B5%D0%B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8%D0%BD%D0%BB%D1%8F%D0%BD%D0%B4%D0%B8%D1%8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ru.wikipedia.org/wiki/%D0%91%D0%B0%D0%BB%D1%82%D0%B8%D0%B9%D1%81%D0%BA%D0%BE%D0%B5_%D0%BC%D0%BE%D1%80%D0%B5" TargetMode="External"/><Relationship Id="rId4" Type="http://schemas.openxmlformats.org/officeDocument/2006/relationships/hyperlink" Target="http://ru.wikipedia.org/wiki/%D0%A4%D0%B8%D0%BD%D1%81%D0%BA%D0%B8%D0%B9_%D0%B7%D0%B0%D0%BB%D0%B8%D0%B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A4%D0%B8%D0%BD%D1%81%D0%BA%D0%B8%D0%B9_%D1%8F%D0%B7%D1%8B%D0%BA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Финляндия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Tervetuloa Suomi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0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Праздничное расписание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4316230" cy="3557331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51520" y="2708920"/>
            <a:ext cx="4032448" cy="34472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900" b="1" dirty="0"/>
              <a:t>13 декабря</a:t>
            </a:r>
            <a:r>
              <a:rPr lang="ru-RU" sz="2900" dirty="0"/>
              <a:t> </a:t>
            </a:r>
            <a:r>
              <a:rPr lang="ru-RU" sz="2900" baseline="30000" dirty="0" smtClean="0"/>
              <a:t> </a:t>
            </a:r>
            <a:r>
              <a:rPr lang="ru-RU" b="1" dirty="0"/>
              <a:t>День Лючии </a:t>
            </a:r>
            <a:r>
              <a:rPr lang="ru-RU" dirty="0" smtClean="0"/>
              <a:t> </a:t>
            </a:r>
            <a:r>
              <a:rPr lang="ru-RU" dirty="0"/>
              <a:t>шведскоязычные</a:t>
            </a:r>
            <a:r>
              <a:rPr lang="ru-RU" dirty="0"/>
              <a:t> </a:t>
            </a:r>
            <a:r>
              <a:rPr lang="ru-RU" dirty="0" smtClean="0"/>
              <a:t>семьи </a:t>
            </a:r>
            <a:r>
              <a:rPr lang="ru-RU" dirty="0"/>
              <a:t>Финляндии празднуют День Лючии</a:t>
            </a:r>
            <a:r>
              <a:rPr lang="ru-RU" dirty="0" smtClean="0"/>
              <a:t>. День </a:t>
            </a:r>
            <a:r>
              <a:rPr lang="ru-RU" dirty="0"/>
              <a:t>Лючии раньше отмечали в самый короткий день года, и поэтому Лючия, королева света, стала столь популярной на севере. Общенациональная Лючия Финляндии избирается из числа десяти молодых девушек публичным голосованием. </a:t>
            </a:r>
          </a:p>
        </p:txBody>
      </p:sp>
    </p:spTree>
    <p:extLst>
      <p:ext uri="{BB962C8B-B14F-4D97-AF65-F5344CB8AC3E}">
        <p14:creationId xmlns:p14="http://schemas.microsoft.com/office/powerpoint/2010/main" val="422745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Рождественская ель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4032448" cy="4442587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2679192"/>
            <a:ext cx="4111368" cy="3447288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/>
              <a:t>23 декабря</a:t>
            </a:r>
            <a:r>
              <a:rPr lang="ru-RU" dirty="0"/>
              <a:t> в финских домах появляется главный символ праздника — нарядно украшенная соломенными геометрическими фигурками «</a:t>
            </a:r>
            <a:r>
              <a:rPr lang="ru-RU" dirty="0"/>
              <a:t>химмели</a:t>
            </a:r>
            <a:r>
              <a:rPr lang="ru-RU" dirty="0"/>
              <a:t>», флагами разных стран и другими игрушками ель. В </a:t>
            </a:r>
            <a:r>
              <a:rPr lang="ru-RU" dirty="0" smtClean="0"/>
              <a:t>канун Сочельника </a:t>
            </a:r>
            <a:r>
              <a:rPr lang="ru-RU" dirty="0"/>
              <a:t>на ней зажигаются свечи.</a:t>
            </a:r>
          </a:p>
        </p:txBody>
      </p:sp>
    </p:spTree>
    <p:extLst>
      <p:ext uri="{BB962C8B-B14F-4D97-AF65-F5344CB8AC3E}">
        <p14:creationId xmlns:p14="http://schemas.microsoft.com/office/powerpoint/2010/main" val="357517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Сочельник</a:t>
            </a:r>
            <a:br>
              <a:rPr lang="ru-RU" dirty="0" smtClean="0"/>
            </a:br>
            <a:r>
              <a:rPr lang="ru-RU" dirty="0" smtClean="0"/>
              <a:t>«Рождественский </a:t>
            </a:r>
            <a:r>
              <a:rPr lang="ru-RU" dirty="0"/>
              <a:t>мир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745297"/>
            <a:ext cx="4427984" cy="259228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/>
              <a:t>24 декабря</a:t>
            </a:r>
            <a:r>
              <a:rPr lang="ru-RU" dirty="0"/>
              <a:t>, в Сочельник, семьи стараются собраться вместе. </a:t>
            </a:r>
            <a:r>
              <a:rPr lang="ru-RU" dirty="0" smtClean="0"/>
              <a:t>Ровно </a:t>
            </a:r>
            <a:r>
              <a:rPr lang="ru-RU" dirty="0"/>
              <a:t>в полдень в </a:t>
            </a:r>
            <a:r>
              <a:rPr lang="ru-RU" dirty="0">
                <a:hlinkClick r:id="rId2" action="ppaction://hlinkfile" tooltip="Турку"/>
              </a:rPr>
              <a:t>Турку</a:t>
            </a:r>
            <a:r>
              <a:rPr lang="ru-RU" dirty="0"/>
              <a:t> на старой площади объявляется «Рождественский мир», все поздравляют друг друга, наблюдают за праздничной церемонией начала праздника вживую или по телевизору и начинают рождественскую трапезу. В 17 часов в церквях проходят праздничные службы, после которых финны отправляются на кладбища и приносят на могилы родных свечи и еловые венки.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08920"/>
            <a:ext cx="4261180" cy="319588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65104"/>
            <a:ext cx="3528392" cy="23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2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Рождественский обед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864190"/>
            <a:ext cx="3196480" cy="4261974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25 декабря</a:t>
            </a:r>
            <a:r>
              <a:rPr lang="ru-RU" dirty="0"/>
              <a:t>, сам праздник Рождества, проходит в тихих благочестивых размышлениях. Все общественные заведения и городской транспорт не работают. Наиболее посещаемое место в этот день — церковь.</a:t>
            </a:r>
          </a:p>
        </p:txBody>
      </p:sp>
    </p:spTree>
    <p:extLst>
      <p:ext uri="{BB962C8B-B14F-4D97-AF65-F5344CB8AC3E}">
        <p14:creationId xmlns:p14="http://schemas.microsoft.com/office/powerpoint/2010/main" val="130140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</a:t>
            </a:r>
            <a:r>
              <a:rPr lang="ru-RU" dirty="0"/>
              <a:t>Тапани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79192"/>
            <a:ext cx="4175319" cy="34472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26 декабря</a:t>
            </a:r>
            <a:r>
              <a:rPr lang="ru-RU" dirty="0"/>
              <a:t> начинаются весёлые гуляния, танцы и застолья, продолжающие традиции средневекового дня </a:t>
            </a:r>
            <a:r>
              <a:rPr lang="ru-RU" dirty="0"/>
              <a:t>Тапани</a:t>
            </a:r>
            <a:r>
              <a:rPr lang="ru-RU" dirty="0"/>
              <a:t> </a:t>
            </a:r>
            <a:r>
              <a:rPr lang="ru-RU" dirty="0" smtClean="0"/>
              <a:t>или </a:t>
            </a:r>
            <a:r>
              <a:rPr lang="ru-RU" dirty="0"/>
              <a:t>Дня святого Стефана. В этот день происходят колядование в костюмах козлов, «рождественских журавлей», нечисти.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3038724"/>
            <a:ext cx="4481445" cy="3198588"/>
          </a:xfrm>
        </p:spPr>
      </p:pic>
    </p:spTree>
    <p:extLst>
      <p:ext uri="{BB962C8B-B14F-4D97-AF65-F5344CB8AC3E}">
        <p14:creationId xmlns:p14="http://schemas.microsoft.com/office/powerpoint/2010/main" val="105347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Финский рождественский стол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2871797" cy="452251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707904" y="2679192"/>
            <a:ext cx="5040560" cy="384615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400" dirty="0"/>
              <a:t>Традиционно на Рождество в Финляндии подают </a:t>
            </a:r>
            <a:r>
              <a:rPr lang="ru-RU" sz="3400" dirty="0" smtClean="0"/>
              <a:t>запечённый </a:t>
            </a:r>
            <a:r>
              <a:rPr lang="ru-RU" sz="3400" dirty="0"/>
              <a:t>свиной </a:t>
            </a:r>
            <a:r>
              <a:rPr lang="ru-RU" sz="3400" dirty="0" smtClean="0"/>
              <a:t>окорок и молочную </a:t>
            </a:r>
            <a:r>
              <a:rPr lang="ru-RU" sz="3400" dirty="0"/>
              <a:t>рисовую </a:t>
            </a:r>
            <a:r>
              <a:rPr lang="ru-RU" sz="3400" dirty="0" smtClean="0"/>
              <a:t>кашу, </a:t>
            </a:r>
            <a:r>
              <a:rPr lang="ru-RU" sz="3400" dirty="0"/>
              <a:t>в которой прячут одно миндальное зерно (счастливому </a:t>
            </a:r>
            <a:r>
              <a:rPr lang="ru-RU" sz="3400" dirty="0" smtClean="0"/>
              <a:t>обладателю </a:t>
            </a:r>
            <a:r>
              <a:rPr lang="ru-RU" sz="3400" dirty="0"/>
              <a:t>пророчат удачный год и крепкое здоровье</a:t>
            </a:r>
            <a:r>
              <a:rPr lang="ru-RU" sz="3400" dirty="0" smtClean="0"/>
              <a:t>). </a:t>
            </a:r>
            <a:r>
              <a:rPr lang="ru-RU" sz="3400" dirty="0"/>
              <a:t>Старое поверие </a:t>
            </a:r>
            <a:r>
              <a:rPr lang="ru-RU" sz="3400" dirty="0" smtClean="0"/>
              <a:t> гласившее о </a:t>
            </a:r>
            <a:r>
              <a:rPr lang="ru-RU" sz="3400" dirty="0"/>
              <a:t>том, что тот, кто возьмёт первую ложку каши — умрёт в наступающем году — привело к </a:t>
            </a:r>
            <a:r>
              <a:rPr lang="ru-RU" sz="3400" dirty="0" smtClean="0"/>
              <a:t> новой традиции</a:t>
            </a:r>
            <a:r>
              <a:rPr lang="ru-RU" sz="3400" dirty="0"/>
              <a:t>, </a:t>
            </a:r>
            <a:r>
              <a:rPr lang="ru-RU" sz="3400" dirty="0" smtClean="0"/>
              <a:t>подавать </a:t>
            </a:r>
            <a:r>
              <a:rPr lang="ru-RU" sz="3400" dirty="0"/>
              <a:t>кашу на стол с уже воткнутой в неё ложкой, которую затем откладывают в сторону</a:t>
            </a:r>
            <a:r>
              <a:rPr lang="ru-RU" sz="3400" dirty="0" smtClean="0"/>
              <a:t>.</a:t>
            </a:r>
          </a:p>
          <a:p>
            <a:pPr algn="just"/>
            <a:r>
              <a:rPr lang="ru-RU" sz="3400" dirty="0"/>
              <a:t>Горячие запеканки из картофеля, моркови и брюквы </a:t>
            </a:r>
            <a:r>
              <a:rPr lang="ru-RU" sz="3400" dirty="0" smtClean="0"/>
              <a:t>— непременные </a:t>
            </a:r>
            <a:r>
              <a:rPr lang="ru-RU" sz="3400" dirty="0"/>
              <a:t>блюда на рождественском столе. </a:t>
            </a:r>
            <a:endParaRPr lang="ru-RU" sz="3400" dirty="0" smtClean="0"/>
          </a:p>
          <a:p>
            <a:pPr algn="just"/>
            <a:r>
              <a:rPr lang="ru-RU" sz="3400" dirty="0" smtClean="0"/>
              <a:t>Из </a:t>
            </a:r>
            <a:r>
              <a:rPr lang="ru-RU" sz="3400" dirty="0"/>
              <a:t>холодных закусок финны предпочитают салат из свёклы — аналог винегрета </a:t>
            </a:r>
            <a:r>
              <a:rPr lang="ru-RU" sz="3400" dirty="0" smtClean="0"/>
              <a:t>, </a:t>
            </a:r>
            <a:r>
              <a:rPr lang="ru-RU" sz="3400" dirty="0" smtClean="0"/>
              <a:t>свежезасоленных</a:t>
            </a:r>
            <a:r>
              <a:rPr lang="ru-RU" sz="3400" dirty="0" smtClean="0"/>
              <a:t> </a:t>
            </a:r>
            <a:r>
              <a:rPr lang="ru-RU" sz="3400" dirty="0"/>
              <a:t>сёмгу </a:t>
            </a:r>
            <a:r>
              <a:rPr lang="ru-RU" sz="3400" dirty="0" smtClean="0"/>
              <a:t> </a:t>
            </a:r>
            <a:r>
              <a:rPr lang="ru-RU" sz="3400" dirty="0"/>
              <a:t>или </a:t>
            </a:r>
            <a:r>
              <a:rPr lang="ru-RU" sz="3400" dirty="0" smtClean="0"/>
              <a:t>сига, </a:t>
            </a:r>
            <a:r>
              <a:rPr lang="ru-RU" sz="3400" dirty="0"/>
              <a:t>лосося холодного копчения</a:t>
            </a:r>
            <a:r>
              <a:rPr lang="ru-RU" sz="3400" dirty="0" smtClean="0"/>
              <a:t>.</a:t>
            </a:r>
            <a:endParaRPr lang="ru-RU" sz="34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5065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79192"/>
            <a:ext cx="4247327" cy="38461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Из сладкого </a:t>
            </a:r>
            <a:r>
              <a:rPr lang="ru-RU" dirty="0" smtClean="0"/>
              <a:t>подаётся </a:t>
            </a:r>
            <a:r>
              <a:rPr lang="ru-RU" dirty="0"/>
              <a:t>имбирное </a:t>
            </a:r>
            <a:r>
              <a:rPr lang="ru-RU" dirty="0" smtClean="0"/>
              <a:t>печенье </a:t>
            </a:r>
            <a:r>
              <a:rPr lang="ru-RU" dirty="0"/>
              <a:t>или домик из имбирного </a:t>
            </a:r>
            <a:r>
              <a:rPr lang="ru-RU" dirty="0" smtClean="0"/>
              <a:t>печенья, </a:t>
            </a:r>
            <a:r>
              <a:rPr lang="ru-RU" dirty="0"/>
              <a:t>а также, слойки со сливовым джемом 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Популярный рождественский напиток финнов — горячий </a:t>
            </a:r>
            <a:r>
              <a:rPr lang="ru-RU" dirty="0">
                <a:hlinkClick r:id="rId2" action="ppaction://hlinkfile" tooltip="Глинтвейн"/>
              </a:rPr>
              <a:t>глёги</a:t>
            </a:r>
            <a:r>
              <a:rPr lang="ru-RU" dirty="0"/>
              <a:t> со специями и сухофруктами.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финских семьях на Рождество можно увидеть хлеб и печенье в виде птички или лошади, коровы или овцы. Довольно часто встречается печенье в виде креста.</a:t>
            </a:r>
          </a:p>
          <a:p>
            <a:pPr algn="just"/>
            <a:r>
              <a:rPr lang="ru-RU" dirty="0"/>
              <a:t>Обилие угощений на рождественском столе подчёркивала финская поговорка: «Чем тяжелее от еды голова хозяина дома, тем лучше будет урожай в будущем году».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75790"/>
            <a:ext cx="3822700" cy="2854282"/>
          </a:xfrm>
        </p:spPr>
      </p:pic>
    </p:spTree>
    <p:extLst>
      <p:ext uri="{BB962C8B-B14F-4D97-AF65-F5344CB8AC3E}">
        <p14:creationId xmlns:p14="http://schemas.microsoft.com/office/powerpoint/2010/main" val="304263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Рождественские украшения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3384376" cy="4453128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2492896"/>
            <a:ext cx="4392488" cy="406563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Цвет Рождества в Финляндии — </a:t>
            </a:r>
            <a:r>
              <a:rPr lang="ru-RU" dirty="0">
                <a:hlinkClick r:id="rId3" action="ppaction://hlinkfile" tooltip="Красный цвет"/>
              </a:rPr>
              <a:t>красный</a:t>
            </a:r>
            <a:r>
              <a:rPr lang="ru-RU" dirty="0"/>
              <a:t>. Он присутствует как в декоративном убранстве дома (скатерти, свечи, ёлочные игрушки, цветы и др.), так и в праздничной одежде.</a:t>
            </a:r>
          </a:p>
          <a:p>
            <a:pPr algn="just"/>
            <a:r>
              <a:rPr lang="ru-RU" dirty="0"/>
              <a:t>Кроме рождественской ели, вошедшей в финский быт с </a:t>
            </a:r>
            <a:r>
              <a:rPr lang="ru-RU" dirty="0">
                <a:hlinkClick r:id="rId4" action="ppaction://hlinkfile" tooltip="XVIII век"/>
              </a:rPr>
              <a:t>XVIII века</a:t>
            </a:r>
            <a:r>
              <a:rPr lang="ru-RU" dirty="0"/>
              <a:t>, дом в Финляндии на Рождество принято украшать цветами. Символом Рождества уже более 140 лет является </a:t>
            </a:r>
            <a:r>
              <a:rPr lang="ru-RU" dirty="0" smtClean="0"/>
              <a:t>гиацинт. Интересно</a:t>
            </a:r>
            <a:r>
              <a:rPr lang="ru-RU" dirty="0"/>
              <a:t>, что синий и белый считаются любимыми </a:t>
            </a:r>
            <a:r>
              <a:rPr lang="ru-RU" dirty="0" smtClean="0"/>
              <a:t>цветами Йоулупукки.</a:t>
            </a:r>
            <a:endParaRPr lang="ru-RU" dirty="0"/>
          </a:p>
          <a:p>
            <a:pPr algn="just"/>
            <a:r>
              <a:rPr lang="ru-RU" dirty="0" smtClean="0">
                <a:hlinkClick r:id="rId5" action="ppaction://hlinkfile" tooltip="Молочай красивейший"/>
              </a:rPr>
              <a:t>«</a:t>
            </a:r>
            <a:r>
              <a:rPr lang="ru-RU" dirty="0">
                <a:hlinkClick r:id="rId5" action="ppaction://hlinkfile" tooltip="Молочай красивейший"/>
              </a:rPr>
              <a:t>Юлестиан</a:t>
            </a:r>
            <a:r>
              <a:rPr lang="ru-RU" dirty="0" smtClean="0">
                <a:hlinkClick r:id="rId5" action="ppaction://hlinkfile" tooltip="Молочай красивейший"/>
              </a:rPr>
              <a:t>»</a:t>
            </a:r>
            <a:r>
              <a:rPr lang="ru-RU" dirty="0" smtClean="0"/>
              <a:t> - </a:t>
            </a:r>
            <a:r>
              <a:rPr lang="ru-RU" dirty="0"/>
              <a:t>рождественская </a:t>
            </a:r>
            <a:r>
              <a:rPr lang="ru-RU" dirty="0" smtClean="0"/>
              <a:t>звезда</a:t>
            </a:r>
            <a:r>
              <a:rPr lang="ru-RU" dirty="0"/>
              <a:t> — необычайно красивое растение красного цвета. До сих пор </a:t>
            </a:r>
            <a:r>
              <a:rPr lang="ru-RU" dirty="0" smtClean="0"/>
              <a:t>является </a:t>
            </a:r>
            <a:r>
              <a:rPr lang="ru-RU" dirty="0"/>
              <a:t>в Финляндии символом Рождества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82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Йоулупукки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4093433" cy="276716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45025" y="3128698"/>
            <a:ext cx="3822700" cy="2548466"/>
          </a:xfrm>
        </p:spPr>
      </p:pic>
    </p:spTree>
    <p:extLst>
      <p:ext uri="{BB962C8B-B14F-4D97-AF65-F5344CB8AC3E}">
        <p14:creationId xmlns:p14="http://schemas.microsoft.com/office/powerpoint/2010/main" val="17214551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620688"/>
            <a:ext cx="8280919" cy="597666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Йоулупукки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 Рождественский </a:t>
            </a:r>
            <a:r>
              <a:rPr lang="ru-RU" dirty="0">
                <a:solidFill>
                  <a:schemeClr val="tx1"/>
                </a:solidFill>
              </a:rPr>
              <a:t>дед, который дарит подарки детям </a:t>
            </a:r>
            <a:r>
              <a:rPr lang="ru-RU" dirty="0" smtClean="0">
                <a:solidFill>
                  <a:schemeClr val="tx1"/>
                </a:solidFill>
              </a:rPr>
              <a:t>на Рождество. В </a:t>
            </a:r>
            <a:r>
              <a:rPr lang="ru-RU" dirty="0">
                <a:solidFill>
                  <a:schemeClr val="tx1"/>
                </a:solidFill>
              </a:rPr>
              <a:t>дословном переводе с финского </a:t>
            </a:r>
            <a:r>
              <a:rPr lang="ru-RU" dirty="0" smtClean="0">
                <a:solidFill>
                  <a:schemeClr val="tx1"/>
                </a:solidFill>
              </a:rPr>
              <a:t>означает </a:t>
            </a:r>
            <a:r>
              <a:rPr lang="ru-RU" dirty="0">
                <a:solidFill>
                  <a:schemeClr val="tx1"/>
                </a:solidFill>
              </a:rPr>
              <a:t>«Рождественский козёл». Последний изображается в виде </a:t>
            </a:r>
            <a:r>
              <a:rPr lang="ru-RU" dirty="0" smtClean="0">
                <a:solidFill>
                  <a:schemeClr val="tx1"/>
                </a:solidFill>
              </a:rPr>
              <a:t>соломенного козла и сопровождает </a:t>
            </a:r>
            <a:r>
              <a:rPr lang="ru-RU" dirty="0">
                <a:solidFill>
                  <a:schemeClr val="tx1"/>
                </a:solidFill>
              </a:rPr>
              <a:t>рождественские праздники. Традиция мало отличается от аналогичной в других скандинавских странах.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Сейчас Йоулупукки выглядит как привычный всем </a:t>
            </a:r>
            <a:r>
              <a:rPr lang="ru-RU" dirty="0" smtClean="0">
                <a:solidFill>
                  <a:schemeClr val="tx1"/>
                </a:solidFill>
              </a:rPr>
              <a:t>Санта Клаус </a:t>
            </a:r>
            <a:r>
              <a:rPr lang="ru-RU" dirty="0">
                <a:solidFill>
                  <a:schemeClr val="tx1"/>
                </a:solidFill>
              </a:rPr>
              <a:t>с белой бородой, в красной шубе и шапке, хоть и сохраняет некоторые национальные особенности. Но ещё в </a:t>
            </a:r>
            <a:r>
              <a:rPr lang="en-US" dirty="0" smtClean="0">
                <a:solidFill>
                  <a:schemeClr val="tx1"/>
                </a:solidFill>
              </a:rPr>
              <a:t>XIX</a:t>
            </a:r>
            <a:r>
              <a:rPr lang="ru-RU" dirty="0" smtClean="0">
                <a:solidFill>
                  <a:schemeClr val="tx1"/>
                </a:solidFill>
              </a:rPr>
              <a:t> веке его </a:t>
            </a:r>
            <a:r>
              <a:rPr lang="ru-RU" dirty="0">
                <a:solidFill>
                  <a:schemeClr val="tx1"/>
                </a:solidFill>
              </a:rPr>
              <a:t>изображали в козлиной </a:t>
            </a:r>
            <a:r>
              <a:rPr lang="ru-RU" dirty="0" smtClean="0">
                <a:solidFill>
                  <a:schemeClr val="tx1"/>
                </a:solidFill>
              </a:rPr>
              <a:t>шкуре и иногда даже с рогами.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У Йоулупукки есть жена — </a:t>
            </a:r>
            <a:r>
              <a:rPr lang="ru-RU" dirty="0" err="1" smtClean="0">
                <a:solidFill>
                  <a:schemeClr val="tx1"/>
                </a:solidFill>
              </a:rPr>
              <a:t>Муори</a:t>
            </a:r>
            <a:r>
              <a:rPr lang="ru-RU" dirty="0" smtClean="0">
                <a:solidFill>
                  <a:schemeClr val="tx1"/>
                </a:solidFill>
              </a:rPr>
              <a:t>, «старая хозяйка» — олицетворение зимы. В помощниках у него служат гномы, которые в течение года сидят в «Пещерах Эха» и слушают, как себя ведут дети во всем мире, а перед Рождеством разбирают рождественскую почту, помогают готовить и упаковывать подарки.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отличие от большинства стран, на новый год в Финляндии, Йоулупукки </a:t>
            </a:r>
            <a:r>
              <a:rPr lang="ru-RU" dirty="0" smtClean="0">
                <a:solidFill>
                  <a:schemeClr val="tx1"/>
                </a:solidFill>
              </a:rPr>
              <a:t>лично </a:t>
            </a:r>
            <a:r>
              <a:rPr lang="ru-RU" dirty="0">
                <a:solidFill>
                  <a:schemeClr val="tx1"/>
                </a:solidFill>
              </a:rPr>
              <a:t>приходит в семьи в сочельник. Чаще всего его роль играет нарядившийся отец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Дети наряжаются маленькими </a:t>
            </a:r>
            <a:r>
              <a:rPr lang="ru-RU" dirty="0" smtClean="0">
                <a:solidFill>
                  <a:schemeClr val="tx1"/>
                </a:solidFill>
              </a:rPr>
              <a:t>гномами: </a:t>
            </a:r>
            <a:r>
              <a:rPr lang="ru-RU" dirty="0">
                <a:solidFill>
                  <a:schemeClr val="tx1"/>
                </a:solidFill>
              </a:rPr>
              <a:t>в красные колготки, длинную красную шапку, серый хлопчатый </a:t>
            </a:r>
            <a:r>
              <a:rPr lang="ru-RU" dirty="0" smtClean="0">
                <a:solidFill>
                  <a:schemeClr val="tx1"/>
                </a:solidFill>
              </a:rPr>
              <a:t>костюм. </a:t>
            </a:r>
            <a:r>
              <a:rPr lang="ru-RU" dirty="0">
                <a:solidFill>
                  <a:schemeClr val="tx1"/>
                </a:solidFill>
              </a:rPr>
              <a:t>Приходя, Йоулупукки неизменно задает один и тот же вопрос: «Здесь есть хорошие дети?», а ответ всегда </a:t>
            </a:r>
            <a:r>
              <a:rPr lang="ru-RU" dirty="0" smtClean="0">
                <a:solidFill>
                  <a:schemeClr val="tx1"/>
                </a:solidFill>
              </a:rPr>
              <a:t>один: </a:t>
            </a:r>
            <a:r>
              <a:rPr lang="ru-RU" dirty="0">
                <a:solidFill>
                  <a:schemeClr val="tx1"/>
                </a:solidFill>
              </a:rPr>
              <a:t>«Есть!»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Обычно Йоулупукки, на новый год, вносит большую корзину с подарками, и дети поют ему песенки </a:t>
            </a:r>
            <a:r>
              <a:rPr lang="ru-RU" dirty="0" smtClean="0">
                <a:solidFill>
                  <a:schemeClr val="tx1"/>
                </a:solidFill>
              </a:rPr>
              <a:t>и устраивают </a:t>
            </a:r>
            <a:r>
              <a:rPr lang="ru-RU" dirty="0">
                <a:solidFill>
                  <a:schemeClr val="tx1"/>
                </a:solidFill>
              </a:rPr>
              <a:t>хоровод с ним. Потом Йоулупукки рассказывает им, как </a:t>
            </a:r>
            <a:r>
              <a:rPr lang="ru-RU" dirty="0" smtClean="0">
                <a:solidFill>
                  <a:schemeClr val="tx1"/>
                </a:solidFill>
              </a:rPr>
              <a:t>много </a:t>
            </a:r>
            <a:r>
              <a:rPr lang="ru-RU" dirty="0">
                <a:solidFill>
                  <a:schemeClr val="tx1"/>
                </a:solidFill>
              </a:rPr>
              <a:t>он </a:t>
            </a:r>
            <a:r>
              <a:rPr lang="ru-RU" dirty="0" smtClean="0">
                <a:solidFill>
                  <a:schemeClr val="tx1"/>
                </a:solidFill>
              </a:rPr>
              <a:t>проехал</a:t>
            </a:r>
            <a:r>
              <a:rPr lang="ru-RU" dirty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Он живет на горе </a:t>
            </a:r>
            <a:r>
              <a:rPr lang="ru-RU" dirty="0" err="1">
                <a:solidFill>
                  <a:schemeClr val="tx1"/>
                </a:solidFill>
              </a:rPr>
              <a:t>Корватунтури</a:t>
            </a:r>
            <a:r>
              <a:rPr lang="ru-RU" dirty="0">
                <a:solidFill>
                  <a:schemeClr val="tx1"/>
                </a:solidFill>
              </a:rPr>
              <a:t>, в восточной Лапландии. Дети и взрослые провожают его </a:t>
            </a:r>
            <a:r>
              <a:rPr lang="ru-RU" dirty="0" smtClean="0">
                <a:solidFill>
                  <a:schemeClr val="tx1"/>
                </a:solidFill>
              </a:rPr>
              <a:t>песней</a:t>
            </a:r>
            <a:r>
              <a:rPr lang="ru-RU" dirty="0">
                <a:solidFill>
                  <a:schemeClr val="tx1"/>
                </a:solidFill>
              </a:rPr>
              <a:t>. Его маленьким помощникам остается раздать подарки.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Самые </a:t>
            </a:r>
            <a:r>
              <a:rPr lang="ru-RU" dirty="0">
                <a:solidFill>
                  <a:schemeClr val="tx1"/>
                </a:solidFill>
              </a:rPr>
              <a:t>ранние сообщения о раздаче рождественских подарков в финских семьях относятся к первым годам XIX века. Подарки часто изготовлялись собственными руками: дарили, например, одежду или лакомства. В первые десятилетия ХХ века промышленные товары как подарки постепенно распространялись по всей стране.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последнее время, на новый год, в Финляндии опять стали ценить подарки «домашнего производства».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11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2908300" cy="178836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3645024"/>
            <a:ext cx="6923112" cy="216024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Ф</a:t>
            </a:r>
            <a:r>
              <a:rPr lang="ru-RU" sz="2800" b="1" dirty="0" smtClean="0">
                <a:solidFill>
                  <a:schemeClr val="tx1"/>
                </a:solidFill>
              </a:rPr>
              <a:t>лаг </a:t>
            </a:r>
            <a:r>
              <a:rPr lang="ru-RU" sz="2800" b="1" dirty="0">
                <a:solidFill>
                  <a:schemeClr val="tx1"/>
                </a:solidFill>
              </a:rPr>
              <a:t>Финляндии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появился только в1917 </a:t>
            </a:r>
            <a:r>
              <a:rPr lang="ru-RU" sz="2800" dirty="0">
                <a:solidFill>
                  <a:schemeClr val="tx1"/>
                </a:solidFill>
              </a:rPr>
              <a:t>году, когда </a:t>
            </a:r>
            <a:r>
              <a:rPr lang="ru-RU" sz="2800" dirty="0" smtClean="0">
                <a:solidFill>
                  <a:schemeClr val="tx1"/>
                </a:solidFill>
              </a:rPr>
              <a:t>финское </a:t>
            </a:r>
            <a:r>
              <a:rPr lang="ru-RU" sz="2800" dirty="0">
                <a:solidFill>
                  <a:schemeClr val="tx1"/>
                </a:solidFill>
              </a:rPr>
              <a:t>королевство получило независимость.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7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276872"/>
            <a:ext cx="525695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dirty="0">
                <a:latin typeface="Times New Roman" pitchFamily="18" charset="0"/>
                <a:cs typeface="Times New Roman" pitchFamily="18" charset="0"/>
              </a:rPr>
              <a:t>Happy New Year ja Hyvää </a:t>
            </a:r>
            <a:r>
              <a:rPr lang="fi-FI" sz="2800" dirty="0" smtClean="0">
                <a:latin typeface="Times New Roman" pitchFamily="18" charset="0"/>
                <a:cs typeface="Times New Roman" pitchFamily="18" charset="0"/>
              </a:rPr>
              <a:t>Joulua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новым годом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рождеством!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7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Хельсинки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348880"/>
            <a:ext cx="4608512" cy="370733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4247328" cy="3447288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столицей Финляндии с 1917 г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крупнейшим городом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file" tooltip="Финляндия"/>
              </a:rPr>
              <a:t>Финляндии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Расположен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юге страны, на берегу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file" tooltip="Финский залив"/>
              </a:rPr>
              <a:t>Финского залива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file" tooltip="Балтийское море"/>
              </a:rPr>
              <a:t>Балтийского моря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7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Население Финляндии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2674441" cy="4734976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779912" y="2679192"/>
            <a:ext cx="5184576" cy="377414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составляет более 5 млн  человек. </a:t>
            </a:r>
            <a:r>
              <a:rPr lang="ru-RU" dirty="0"/>
              <a:t>Этнический состав</a:t>
            </a:r>
            <a:r>
              <a:rPr lang="ru-RU" dirty="0" smtClean="0"/>
              <a:t>: </a:t>
            </a:r>
            <a:r>
              <a:rPr lang="ru-RU" dirty="0"/>
              <a:t>финны и шведы. </a:t>
            </a:r>
            <a:r>
              <a:rPr lang="ru-RU" dirty="0" smtClean="0"/>
              <a:t>Официально </a:t>
            </a:r>
            <a:r>
              <a:rPr lang="ru-RU" dirty="0"/>
              <a:t>Финляндия двуязычна. </a:t>
            </a:r>
            <a:r>
              <a:rPr lang="ru-RU" dirty="0" smtClean="0"/>
              <a:t> В период с 1806 по 1917 год русский язык был третьим официальным языком.</a:t>
            </a:r>
          </a:p>
          <a:p>
            <a:r>
              <a:rPr lang="ru-RU" dirty="0" smtClean="0"/>
              <a:t>Средняя </a:t>
            </a:r>
            <a:r>
              <a:rPr lang="ru-RU" dirty="0"/>
              <a:t>плотность населения - 17 чел. </a:t>
            </a:r>
            <a:r>
              <a:rPr lang="ru-RU" dirty="0" smtClean="0"/>
              <a:t>на  кв. км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Большинство </a:t>
            </a:r>
            <a:r>
              <a:rPr lang="ru-RU" dirty="0"/>
              <a:t>финнов </a:t>
            </a:r>
            <a:r>
              <a:rPr lang="ru-RU" dirty="0" smtClean="0"/>
              <a:t>принадлежат </a:t>
            </a:r>
            <a:r>
              <a:rPr lang="ru-RU" dirty="0"/>
              <a:t>к евангельско-лютеранской </a:t>
            </a:r>
            <a:r>
              <a:rPr lang="ru-RU" dirty="0" smtClean="0"/>
              <a:t>церкви.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78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Традиционная одежда народов Финляндии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24944"/>
            <a:ext cx="2836595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3312368" cy="4522102"/>
          </a:xfrm>
        </p:spPr>
      </p:pic>
    </p:spTree>
    <p:extLst>
      <p:ext uri="{BB962C8B-B14F-4D97-AF65-F5344CB8AC3E}">
        <p14:creationId xmlns:p14="http://schemas.microsoft.com/office/powerpoint/2010/main" val="128575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Рождество и Новый год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в Финляндии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4383777" cy="313126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758865"/>
            <a:ext cx="4103439" cy="3077579"/>
          </a:xfrm>
        </p:spPr>
      </p:pic>
    </p:spTree>
    <p:extLst>
      <p:ext uri="{BB962C8B-B14F-4D97-AF65-F5344CB8AC3E}">
        <p14:creationId xmlns:p14="http://schemas.microsoft.com/office/powerpoint/2010/main" val="68781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праздника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2822858" cy="4248472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347864" y="2276872"/>
            <a:ext cx="5544616" cy="403244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Рождество в Финляндии стали отмечать </a:t>
            </a:r>
            <a:r>
              <a:rPr lang="ru-RU" dirty="0" smtClean="0"/>
              <a:t>после принятия христианства, </a:t>
            </a:r>
            <a:r>
              <a:rPr lang="ru-RU" dirty="0"/>
              <a:t>однако традиции его празднования сильно переплелись с </a:t>
            </a:r>
            <a:r>
              <a:rPr lang="ru-RU" dirty="0" smtClean="0"/>
              <a:t>языческими. </a:t>
            </a:r>
            <a:r>
              <a:rPr lang="ru-RU" dirty="0"/>
              <a:t>Так, остались обходы домов </a:t>
            </a:r>
            <a:r>
              <a:rPr lang="ru-RU" dirty="0" smtClean="0"/>
              <a:t>ряжеными - колядующими</a:t>
            </a:r>
            <a:r>
              <a:rPr lang="ru-RU" dirty="0"/>
              <a:t>, только </a:t>
            </a:r>
            <a:r>
              <a:rPr lang="ru-RU" dirty="0" smtClean="0"/>
              <a:t>появилась </a:t>
            </a:r>
            <a:r>
              <a:rPr lang="ru-RU" dirty="0"/>
              <a:t>Вифлеемская звезда, пение рождественских </a:t>
            </a:r>
            <a:r>
              <a:rPr lang="ru-RU" dirty="0" smtClean="0"/>
              <a:t>гимнов. </a:t>
            </a:r>
            <a:r>
              <a:rPr lang="ru-RU" dirty="0"/>
              <a:t>Ряженый козёл, раздающий подарки, стал финским Дедом Морозом — </a:t>
            </a:r>
            <a:r>
              <a:rPr lang="ru-RU" dirty="0" smtClean="0"/>
              <a:t>Йоулупукки.</a:t>
            </a:r>
          </a:p>
          <a:p>
            <a:pPr algn="just"/>
            <a:r>
              <a:rPr lang="ru-RU" dirty="0" smtClean="0"/>
              <a:t>В Сочельник было </a:t>
            </a:r>
            <a:r>
              <a:rPr lang="ru-RU" dirty="0"/>
              <a:t>принято </a:t>
            </a:r>
            <a:r>
              <a:rPr lang="ru-RU" dirty="0" smtClean="0"/>
              <a:t>заканчивать работу </a:t>
            </a:r>
            <a:r>
              <a:rPr lang="ru-RU" dirty="0"/>
              <a:t>пораньше, чтобы выспаться перед рождественской службой. Считалось, что в ночь на Рождество призраки и черти ходили по </a:t>
            </a:r>
            <a:r>
              <a:rPr lang="ru-RU" dirty="0" smtClean="0"/>
              <a:t>Земле.</a:t>
            </a:r>
            <a:r>
              <a:rPr lang="ru-RU" baseline="30000" dirty="0" smtClean="0"/>
              <a:t>.</a:t>
            </a:r>
            <a:r>
              <a:rPr lang="ru-RU" dirty="0" smtClean="0"/>
              <a:t> Для </a:t>
            </a:r>
            <a:r>
              <a:rPr lang="ru-RU" dirty="0"/>
              <a:t>«духов» оставляли еду и растопленную баню, а нечисть отпугивали нарисованным на дверях крестом. В ту же ночь было принято гадать на </a:t>
            </a:r>
            <a:r>
              <a:rPr lang="ru-RU" dirty="0" smtClean="0"/>
              <a:t>суженого. </a:t>
            </a:r>
            <a:r>
              <a:rPr lang="ru-RU" dirty="0"/>
              <a:t>В Сочельник все старались встать пораньше, так как </a:t>
            </a:r>
            <a:r>
              <a:rPr lang="ru-RU" dirty="0" smtClean="0"/>
              <a:t>существует </a:t>
            </a:r>
            <a:r>
              <a:rPr lang="ru-RU" dirty="0"/>
              <a:t>шутливый обычай, что тот, кто проснулся первым, может высечь того, кто ещё видит сны.</a:t>
            </a:r>
          </a:p>
          <a:p>
            <a:pPr algn="just"/>
            <a:r>
              <a:rPr lang="ru-RU" dirty="0"/>
              <a:t>По старой традиции именно в Сочельник в Финляндии на высоком шесте вывешивается около дома (или на крыше) рождественский сноп из стеблей овса или пшеницы, предназначенный для птиц, которым особенно трудно в это время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Канун Рождества — также время сауны, в которую идут всей семьёй.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16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560840" cy="2561234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23528" y="3068960"/>
            <a:ext cx="8143816" cy="305752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Современный праздничный рождественский период длится четыре недели и называется «адвентом</a:t>
            </a:r>
            <a:r>
              <a:rPr lang="ru-RU" dirty="0" smtClean="0"/>
              <a:t>». </a:t>
            </a:r>
            <a:r>
              <a:rPr lang="ru-RU" dirty="0"/>
              <a:t>Первое упоминание об «адвенте» относится к 524 </a:t>
            </a:r>
            <a:r>
              <a:rPr lang="ru-RU" dirty="0" smtClean="0"/>
              <a:t>году. Всё </a:t>
            </a:r>
            <a:r>
              <a:rPr lang="ru-RU" dirty="0"/>
              <a:t>это время длится рождественский пост, сопровождаемый лютеранскими концертами, церковными обрядами и рождественскими улицами, нарядно украшенными </a:t>
            </a:r>
            <a:r>
              <a:rPr lang="ru-RU" dirty="0" smtClean="0"/>
              <a:t>гирляндами. Первая </a:t>
            </a:r>
            <a:r>
              <a:rPr lang="ru-RU" dirty="0"/>
              <a:t>такая улица была украшена в городе </a:t>
            </a:r>
            <a:r>
              <a:rPr lang="ru-RU" dirty="0" smtClean="0"/>
              <a:t>Пиетарсаари 1840 году.</a:t>
            </a:r>
            <a:endParaRPr lang="ru-RU" dirty="0"/>
          </a:p>
          <a:p>
            <a:pPr algn="just"/>
            <a:r>
              <a:rPr lang="ru-RU" dirty="0"/>
              <a:t>В течение месяца идёт отсчёт времени, оставшегося до Рождества. Дети делают это с помощью специальных двухслойных </a:t>
            </a:r>
            <a:r>
              <a:rPr lang="ru-RU" dirty="0" smtClean="0"/>
              <a:t>календарей, за </a:t>
            </a:r>
            <a:r>
              <a:rPr lang="ru-RU" dirty="0"/>
              <a:t>каждым пронумерованным отрывным листком-окошком которого можно найти шоколадку или картинку. Такие календари — изобретение </a:t>
            </a:r>
            <a:r>
              <a:rPr lang="ru-RU" dirty="0"/>
              <a:t>надавнего</a:t>
            </a:r>
            <a:r>
              <a:rPr lang="ru-RU" dirty="0"/>
              <a:t> прошлого — его придумала в конце XIX века немка фрау </a:t>
            </a:r>
            <a:r>
              <a:rPr lang="ru-RU" dirty="0"/>
              <a:t>Ланг</a:t>
            </a:r>
            <a:r>
              <a:rPr lang="ru-RU" dirty="0"/>
              <a:t> для своего сына, чтобы сделать ожидание Рождества более интересным. Постепенно этот детский календарь завоевал признание во всём мире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20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Autofit/>
          </a:bodyPr>
          <a:lstStyle/>
          <a:p>
            <a:r>
              <a:rPr lang="ru-RU" sz="2000" dirty="0"/>
              <a:t>Первые предпраздничные вечеринки устраивают женщины, которые сохраняют традицию собираться вместе и создавать рождественские украшения для продажи их на благотворительных ярмарках. Эти встречи, существующие с 1920 года, называются «малое Рождество» (</a:t>
            </a:r>
            <a:r>
              <a:rPr lang="ru-RU" sz="2000" dirty="0">
                <a:hlinkClick r:id="rId2" action="ppaction://hlinkfile" tooltip="Финский язык"/>
              </a:rPr>
              <a:t>фин.</a:t>
            </a:r>
            <a:r>
              <a:rPr lang="ru-RU" sz="2000" dirty="0"/>
              <a:t> </a:t>
            </a:r>
            <a:r>
              <a:rPr lang="fi-FI" sz="2000" i="1" dirty="0"/>
              <a:t>Pikkujoulu</a:t>
            </a:r>
            <a:r>
              <a:rPr lang="ru-RU" sz="2000" dirty="0" smtClean="0"/>
              <a:t>).</a:t>
            </a:r>
            <a:endParaRPr lang="ru-RU" sz="2000" baseline="30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3958107" cy="3958107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4175320" cy="344728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600" dirty="0" smtClean="0"/>
              <a:t>За четыре недели до Рождества взрослые в </a:t>
            </a:r>
            <a:r>
              <a:rPr lang="ru-RU" sz="2600" dirty="0"/>
              <a:t>каждое </a:t>
            </a:r>
            <a:r>
              <a:rPr lang="ru-RU" sz="2600" dirty="0" smtClean="0"/>
              <a:t>воскресенье </a:t>
            </a:r>
            <a:r>
              <a:rPr lang="ru-RU" sz="2600" dirty="0"/>
              <a:t>«адвента» </a:t>
            </a:r>
            <a:r>
              <a:rPr lang="ru-RU" sz="2600" dirty="0" smtClean="0"/>
              <a:t>зажигают </a:t>
            </a:r>
            <a:r>
              <a:rPr lang="ru-RU" sz="2600" dirty="0"/>
              <a:t>по одной </a:t>
            </a:r>
            <a:r>
              <a:rPr lang="ru-RU" sz="2600" dirty="0" smtClean="0"/>
              <a:t>свече</a:t>
            </a:r>
            <a:r>
              <a:rPr lang="ru-RU" sz="2600" dirty="0"/>
              <a:t>. Свече не дают сгореть до конца, а гасят — до следующего воскресенья, когда зажигают уже две свечи и т. д. К празднику Рождества на окнах финских домов горело все четыре свечи.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91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167</TotalTime>
  <Words>679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Финляндия</vt:lpstr>
      <vt:lpstr>Флаг Финляндии  появился только в1917 году, когда финское королевство получило независимость. </vt:lpstr>
      <vt:lpstr>Хельсинки</vt:lpstr>
      <vt:lpstr>Население Финляндии</vt:lpstr>
      <vt:lpstr>Традиционная одежда народов Финляндии</vt:lpstr>
      <vt:lpstr>Рождество и Новый год  в Финляндии</vt:lpstr>
      <vt:lpstr>История праздника</vt:lpstr>
      <vt:lpstr>Презентация PowerPoint</vt:lpstr>
      <vt:lpstr>Первые предпраздничные вечеринки устраивают женщины, которые сохраняют традицию собираться вместе и создавать рождественские украшения для продажи их на благотворительных ярмарках. Эти встречи, существующие с 1920 года, называются «малое Рождество» (фин. Pikkujoulu).</vt:lpstr>
      <vt:lpstr>Праздничное расписание</vt:lpstr>
      <vt:lpstr>Рождественская ель</vt:lpstr>
      <vt:lpstr>Сочельник «Рождественский мир»</vt:lpstr>
      <vt:lpstr>Рождественский обед</vt:lpstr>
      <vt:lpstr>День Тапани</vt:lpstr>
      <vt:lpstr>Финский рождественский стол</vt:lpstr>
      <vt:lpstr>Презентация PowerPoint</vt:lpstr>
      <vt:lpstr>Рождественские украшения</vt:lpstr>
      <vt:lpstr>Йоулупукки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Финляндия</dc:title>
  <dc:creator>Юля</dc:creator>
  <cp:lastModifiedBy>Юля</cp:lastModifiedBy>
  <cp:revision>17</cp:revision>
  <dcterms:created xsi:type="dcterms:W3CDTF">2012-12-15T20:28:30Z</dcterms:created>
  <dcterms:modified xsi:type="dcterms:W3CDTF">2012-12-15T23:36:55Z</dcterms:modified>
</cp:coreProperties>
</file>