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8" r:id="rId2"/>
    <p:sldId id="295" r:id="rId3"/>
    <p:sldId id="259" r:id="rId4"/>
    <p:sldId id="260" r:id="rId5"/>
    <p:sldId id="273" r:id="rId6"/>
    <p:sldId id="261" r:id="rId7"/>
    <p:sldId id="298" r:id="rId8"/>
    <p:sldId id="262" r:id="rId9"/>
    <p:sldId id="300" r:id="rId10"/>
    <p:sldId id="288" r:id="rId11"/>
    <p:sldId id="264" r:id="rId12"/>
    <p:sldId id="280" r:id="rId13"/>
    <p:sldId id="281" r:id="rId14"/>
    <p:sldId id="301" r:id="rId15"/>
    <p:sldId id="266" r:id="rId16"/>
    <p:sldId id="287" r:id="rId17"/>
    <p:sldId id="299" r:id="rId18"/>
    <p:sldId id="272" r:id="rId19"/>
    <p:sldId id="296" r:id="rId20"/>
    <p:sldId id="284" r:id="rId21"/>
    <p:sldId id="286" r:id="rId22"/>
    <p:sldId id="269" r:id="rId23"/>
    <p:sldId id="270" r:id="rId24"/>
    <p:sldId id="297" r:id="rId25"/>
    <p:sldId id="283" r:id="rId26"/>
    <p:sldId id="274" r:id="rId27"/>
    <p:sldId id="275" r:id="rId28"/>
    <p:sldId id="278" r:id="rId29"/>
    <p:sldId id="279" r:id="rId30"/>
    <p:sldId id="290" r:id="rId31"/>
    <p:sldId id="291" r:id="rId32"/>
    <p:sldId id="292" r:id="rId33"/>
    <p:sldId id="29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61" autoAdjust="0"/>
  </p:normalViewPr>
  <p:slideViewPr>
    <p:cSldViewPr>
      <p:cViewPr varScale="1">
        <p:scale>
          <a:sx n="100" d="100"/>
          <a:sy n="100" d="100"/>
        </p:scale>
        <p:origin x="-2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0.xlsx"/><Relationship Id="rId1" Type="http://schemas.openxmlformats.org/officeDocument/2006/relationships/themeOverride" Target="../theme/themeOverride1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1.xlsx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FFFF00"/>
              </a:solidFill>
              <a:ln>
                <a:noFill/>
              </a:ln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</c:spPr>
          </c:dPt>
          <c:dPt>
            <c:idx val="2"/>
            <c:spPr>
              <a:solidFill>
                <a:srgbClr val="FFFF00"/>
              </a:solidFill>
              <a:ln>
                <a:noFill/>
              </a:ln>
            </c:spPr>
          </c:dPt>
          <c:dPt>
            <c:idx val="3"/>
            <c:spPr>
              <a:solidFill>
                <a:srgbClr val="FFFF00"/>
              </a:solidFill>
              <a:ln>
                <a:noFill/>
              </a:ln>
            </c:spPr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FFFF00"/>
              </a:solidFill>
              <a:ln>
                <a:noFill/>
              </a:ln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</c:spPr>
          </c:dPt>
          <c:dPt>
            <c:idx val="2"/>
            <c:spPr>
              <a:solidFill>
                <a:srgbClr val="FFFF00"/>
              </a:solidFill>
              <a:ln>
                <a:noFill/>
              </a:ln>
            </c:spPr>
          </c:dPt>
          <c:dPt>
            <c:idx val="3"/>
            <c:spPr>
              <a:solidFill>
                <a:srgbClr val="FFFF00"/>
              </a:solidFill>
              <a:ln>
                <a:noFill/>
              </a:ln>
            </c:spPr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1.6</c:v>
                </c:pt>
                <c:pt idx="1">
                  <c:v>1.6</c:v>
                </c:pt>
                <c:pt idx="2">
                  <c:v>1.6</c:v>
                </c:pt>
                <c:pt idx="3">
                  <c:v>1.6</c:v>
                </c:pt>
                <c:pt idx="4">
                  <c:v>1.6</c:v>
                </c:pt>
                <c:pt idx="5">
                  <c:v>1.6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/>
      <c:pieChart>
        <c:varyColors val="1"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92D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FFFF00"/>
              </a:solidFill>
              <a:ln>
                <a:noFill/>
              </a:ln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</c:spPr>
          </c:dPt>
          <c:dPt>
            <c:idx val="2"/>
            <c:spPr>
              <a:solidFill>
                <a:srgbClr val="FFFF00"/>
              </a:solidFill>
              <a:ln>
                <a:noFill/>
              </a:ln>
            </c:spPr>
          </c:dPt>
          <c:dPt>
            <c:idx val="3"/>
            <c:spPr>
              <a:solidFill>
                <a:srgbClr val="FFFF00"/>
              </a:solidFill>
              <a:ln>
                <a:noFill/>
              </a:ln>
            </c:spPr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BAC52-E6E5-4428-8A4C-99F74BF8CD4A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AEB31-7E75-43E4-90D7-215E83583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0890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Содержимое 3" descr="mat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908720"/>
            <a:ext cx="7272808" cy="5328591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Неправильные дроби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612068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6000" dirty="0" smtClean="0"/>
              <a:t>Неправильные дроби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</a:t>
            </a:r>
            <a:r>
              <a:rPr lang="ru-RU" sz="6000" dirty="0" smtClean="0"/>
              <a:t>7     </a:t>
            </a:r>
            <a:r>
              <a:rPr lang="ru-RU" sz="6000" dirty="0" smtClean="0"/>
              <a:t>5     8     6    9</a:t>
            </a:r>
          </a:p>
          <a:p>
            <a:pPr>
              <a:buNone/>
            </a:pPr>
            <a:r>
              <a:rPr lang="ru-RU" sz="6000" dirty="0" smtClean="0"/>
              <a:t>        </a:t>
            </a:r>
            <a:r>
              <a:rPr lang="ru-RU" sz="6000" dirty="0" smtClean="0"/>
              <a:t> </a:t>
            </a:r>
            <a:r>
              <a:rPr lang="ru-RU" sz="6000" dirty="0" smtClean="0"/>
              <a:t>4 ,   3,    2,    5,   6  </a:t>
            </a:r>
            <a:endParaRPr lang="ru-RU" sz="60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07704" y="3717032"/>
            <a:ext cx="576064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203848" y="3717032"/>
            <a:ext cx="576064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427984" y="3717032"/>
            <a:ext cx="576064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796136" y="3717032"/>
            <a:ext cx="504056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804248" y="3717032"/>
            <a:ext cx="576064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496855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- познакомиться с понятиями правильная и неправильная дробь;</a:t>
            </a:r>
          </a:p>
          <a:p>
            <a:pPr>
              <a:buNone/>
            </a:pPr>
            <a:r>
              <a:rPr lang="ru-RU" sz="4400" dirty="0" smtClean="0"/>
              <a:t>-определить отличие правильной дроби от неправильной. </a:t>
            </a:r>
            <a:endParaRPr lang="ru-RU" sz="44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822725035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Содержимое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81871528"/>
              </p:ext>
            </p:extLst>
          </p:nvPr>
        </p:nvGraphicFramePr>
        <p:xfrm>
          <a:off x="4788024" y="1772816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453806541"/>
              </p:ext>
            </p:extLst>
          </p:nvPr>
        </p:nvGraphicFramePr>
        <p:xfrm>
          <a:off x="4788024" y="1772816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4" grpId="0">
        <p:bldAsOne/>
      </p:bldGraphic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4108230218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Содержимое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55348968"/>
              </p:ext>
            </p:extLst>
          </p:nvPr>
        </p:nvGraphicFramePr>
        <p:xfrm>
          <a:off x="467544" y="1196752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76650152"/>
              </p:ext>
            </p:extLst>
          </p:nvPr>
        </p:nvGraphicFramePr>
        <p:xfrm>
          <a:off x="4932040" y="1196752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32656"/>
          <a:ext cx="8229600" cy="597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190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Правильные дроби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Неправильные дроби</a:t>
                      </a:r>
                      <a:endParaRPr lang="ru-RU" dirty="0"/>
                    </a:p>
                  </a:txBody>
                  <a:tcPr/>
                </a:tc>
              </a:tr>
              <a:tr h="51575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5508104" y="2276872"/>
            <a:ext cx="108012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652120" y="3356992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580112" y="3356992"/>
            <a:ext cx="936104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04664"/>
          <a:ext cx="8229600" cy="6097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9208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ru-RU" dirty="0" smtClean="0"/>
                        <a:t>Правильные дроби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ru-RU" dirty="0" smtClean="0"/>
                        <a:t>Неправильные дроби</a:t>
                      </a:r>
                      <a:endParaRPr lang="ru-RU" dirty="0"/>
                    </a:p>
                  </a:txBody>
                  <a:tcPr/>
                </a:tc>
              </a:tr>
              <a:tr h="53049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5652120" y="3356992"/>
            <a:ext cx="8640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2123728" y="2420888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979712" y="3140968"/>
            <a:ext cx="108012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051720" y="3140968"/>
            <a:ext cx="9361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652120" y="3356992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508104" y="2276872"/>
            <a:ext cx="108012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93421675"/>
              </p:ext>
            </p:extLst>
          </p:nvPr>
        </p:nvGraphicFramePr>
        <p:xfrm>
          <a:off x="179512" y="1844824"/>
          <a:ext cx="223224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54750119"/>
              </p:ext>
            </p:extLst>
          </p:nvPr>
        </p:nvGraphicFramePr>
        <p:xfrm>
          <a:off x="2339752" y="1628800"/>
          <a:ext cx="2304256" cy="3096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54750119"/>
              </p:ext>
            </p:extLst>
          </p:nvPr>
        </p:nvGraphicFramePr>
        <p:xfrm>
          <a:off x="6444208" y="1628800"/>
          <a:ext cx="2232248" cy="3057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788024" y="2651428"/>
            <a:ext cx="158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*</a:t>
            </a:r>
            <a:endParaRPr lang="ru-RU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4849756" y="2348880"/>
            <a:ext cx="158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&gt;</a:t>
            </a:r>
            <a:endParaRPr lang="ru-RU" sz="96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60648"/>
          <a:ext cx="8229600" cy="597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2792"/>
                <a:gridCol w="4186808"/>
              </a:tblGrid>
              <a:tr h="7594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Правильная дробь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Неправильная дробь</a:t>
                      </a:r>
                      <a:endParaRPr lang="ru-RU" dirty="0"/>
                    </a:p>
                  </a:txBody>
                  <a:tcPr/>
                </a:tc>
              </a:tr>
              <a:tr h="52171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dirty="0" smtClean="0"/>
                        <a:t>           &gt; 1</a:t>
                      </a:r>
                      <a:endParaRPr lang="ru-RU" sz="6600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5436096" y="2204864"/>
            <a:ext cx="93610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580112" y="3140968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508104" y="3140968"/>
            <a:ext cx="8640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1403648" y="2492896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259632" y="3140968"/>
            <a:ext cx="100811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259632" y="3140968"/>
            <a:ext cx="1008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1786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619268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Вывод: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4400" dirty="0" smtClean="0"/>
              <a:t>Неправильной называется дробь, у которой числитель больше знаменателя и дробь больше 1</a:t>
            </a:r>
            <a:endParaRPr lang="ru-RU" sz="44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79297697"/>
              </p:ext>
            </p:extLst>
          </p:nvPr>
        </p:nvGraphicFramePr>
        <p:xfrm>
          <a:off x="1043608" y="1412776"/>
          <a:ext cx="2304256" cy="3096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53294579"/>
              </p:ext>
            </p:extLst>
          </p:nvPr>
        </p:nvGraphicFramePr>
        <p:xfrm>
          <a:off x="6156176" y="1412776"/>
          <a:ext cx="2232248" cy="3057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38465" y="2420888"/>
            <a:ext cx="158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*</a:t>
            </a:r>
            <a:endParaRPr lang="ru-RU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3808310" y="2132856"/>
            <a:ext cx="158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&lt;</a:t>
            </a:r>
            <a:endParaRPr lang="ru-RU" sz="9600" dirty="0"/>
          </a:p>
        </p:txBody>
      </p:sp>
    </p:spTree>
    <p:extLst>
      <p:ext uri="{BB962C8B-B14F-4D97-AF65-F5344CB8AC3E}">
        <p14:creationId xmlns="" xmlns:p14="http://schemas.microsoft.com/office/powerpoint/2010/main" val="28999468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Наш девиз: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sz="6600" dirty="0" smtClean="0"/>
              <a:t>Я думаю! </a:t>
            </a:r>
          </a:p>
          <a:p>
            <a:pPr algn="ctr">
              <a:buNone/>
            </a:pPr>
            <a:r>
              <a:rPr lang="ru-RU" sz="6600" dirty="0" smtClean="0"/>
              <a:t>Ты думаешь!  </a:t>
            </a:r>
          </a:p>
          <a:p>
            <a:pPr algn="ctr">
              <a:buNone/>
            </a:pPr>
            <a:r>
              <a:rPr lang="ru-RU" sz="6600" dirty="0" smtClean="0"/>
              <a:t>Мы думаем!</a:t>
            </a:r>
            <a:endParaRPr lang="ru-RU" sz="66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07974847"/>
              </p:ext>
            </p:extLst>
          </p:nvPr>
        </p:nvGraphicFramePr>
        <p:xfrm>
          <a:off x="457200" y="404664"/>
          <a:ext cx="8229600" cy="6024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Правильные дроби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Неправильные дроби</a:t>
                      </a:r>
                      <a:endParaRPr lang="ru-RU" dirty="0"/>
                    </a:p>
                  </a:txBody>
                  <a:tcPr/>
                </a:tc>
              </a:tr>
              <a:tr h="53049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                                         </a:t>
                      </a:r>
                      <a:endParaRPr lang="ru-RU" sz="6000" b="1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                                 </a:t>
                      </a:r>
                    </a:p>
                    <a:p>
                      <a:r>
                        <a:rPr lang="ru-RU" sz="3200" b="1" dirty="0" smtClean="0"/>
                        <a:t>                       </a:t>
                      </a:r>
                      <a:endParaRPr lang="ru-RU" sz="6600" b="1" dirty="0" smtClean="0"/>
                    </a:p>
                    <a:p>
                      <a:r>
                        <a:rPr lang="ru-RU" dirty="0" smtClean="0"/>
                        <a:t> </a:t>
                      </a:r>
                    </a:p>
                    <a:p>
                      <a:r>
                        <a:rPr lang="ru-RU" dirty="0" smtClean="0"/>
                        <a:t>                                           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5364088" y="2420888"/>
            <a:ext cx="93610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508104" y="3356992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436096" y="3356992"/>
            <a:ext cx="8640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259632" y="3140968"/>
            <a:ext cx="100811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403648" y="2492896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403648" y="3140968"/>
            <a:ext cx="8640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588224" y="2420888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&gt; 1</a:t>
            </a:r>
            <a:endParaRPr lang="ru-RU" sz="9600" dirty="0"/>
          </a:p>
        </p:txBody>
      </p:sp>
      <p:sp>
        <p:nvSpPr>
          <p:cNvPr id="12" name="TextBox 11"/>
          <p:cNvSpPr txBox="1"/>
          <p:nvPr/>
        </p:nvSpPr>
        <p:spPr>
          <a:xfrm>
            <a:off x="2483768" y="2394607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&lt;</a:t>
            </a:r>
            <a:r>
              <a:rPr lang="en-US" sz="9600" dirty="0" smtClean="0"/>
              <a:t> 1</a:t>
            </a:r>
            <a:endParaRPr lang="ru-RU" sz="9600" dirty="0"/>
          </a:p>
        </p:txBody>
      </p:sp>
    </p:spTree>
    <p:extLst>
      <p:ext uri="{BB962C8B-B14F-4D97-AF65-F5344CB8AC3E}">
        <p14:creationId xmlns="" xmlns:p14="http://schemas.microsoft.com/office/powerpoint/2010/main" val="5983444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2068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Вывод:</a:t>
            </a:r>
          </a:p>
          <a:p>
            <a:pPr>
              <a:buNone/>
            </a:pPr>
            <a:r>
              <a:rPr lang="ru-RU" sz="4800" dirty="0" smtClean="0"/>
              <a:t>  у правильной дроби числитель меньше знаменателя и дробь меньше 1.</a:t>
            </a:r>
            <a:endParaRPr lang="ru-RU" sz="4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3888432" cy="43924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692696"/>
            <a:ext cx="4038600" cy="4392487"/>
          </a:xfr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8800" dirty="0" smtClean="0"/>
              <a:t>сей</a:t>
            </a:r>
            <a:endParaRPr lang="ru-RU" sz="8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22714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mzl.zngksbhr.320x480-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764704"/>
            <a:ext cx="5040560" cy="5361459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60756026"/>
              </p:ext>
            </p:extLst>
          </p:nvPr>
        </p:nvGraphicFramePr>
        <p:xfrm>
          <a:off x="1619672" y="3501008"/>
          <a:ext cx="609600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581000"/>
                <a:gridCol w="6382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144016">
                <a:tc>
                  <a:txBody>
                    <a:bodyPr/>
                    <a:lstStyle/>
                    <a:p>
                      <a:endParaRPr lang="ru-RU" sz="800" b="0" dirty="0">
                        <a:ln w="38100">
                          <a:solidFill>
                            <a:schemeClr val="tx1"/>
                          </a:solidFill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7908">
                <a:tc>
                  <a:txBody>
                    <a:bodyPr/>
                    <a:lstStyle/>
                    <a:p>
                      <a:endParaRPr lang="ru-RU" sz="8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55976" y="3035567"/>
            <a:ext cx="57606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1</a:t>
            </a:r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1785018" y="3035567"/>
            <a:ext cx="5547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0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23973482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44568416"/>
              </p:ext>
            </p:extLst>
          </p:nvPr>
        </p:nvGraphicFramePr>
        <p:xfrm>
          <a:off x="1619672" y="3501008"/>
          <a:ext cx="609600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581000"/>
                <a:gridCol w="6382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144016">
                <a:tc>
                  <a:txBody>
                    <a:bodyPr/>
                    <a:lstStyle/>
                    <a:p>
                      <a:endParaRPr lang="ru-RU" sz="800" b="0" dirty="0">
                        <a:ln w="38100">
                          <a:solidFill>
                            <a:schemeClr val="tx1"/>
                          </a:solidFill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7908">
                <a:tc>
                  <a:txBody>
                    <a:bodyPr/>
                    <a:lstStyle/>
                    <a:p>
                      <a:endParaRPr lang="ru-RU" sz="8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55976" y="2620069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1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479239" y="2897068"/>
            <a:ext cx="360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.</a:t>
            </a:r>
            <a:endParaRPr lang="ru-RU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2780928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0</a:t>
            </a:r>
            <a:endParaRPr lang="ru-RU" sz="4800" dirty="0"/>
          </a:p>
        </p:txBody>
      </p:sp>
      <p:sp>
        <p:nvSpPr>
          <p:cNvPr id="11" name="Дуга 10"/>
          <p:cNvSpPr/>
          <p:nvPr/>
        </p:nvSpPr>
        <p:spPr>
          <a:xfrm rot="8341405">
            <a:off x="1129882" y="350854"/>
            <a:ext cx="4403628" cy="3995875"/>
          </a:xfrm>
          <a:prstGeom prst="arc">
            <a:avLst>
              <a:gd name="adj1" fmla="val 16037157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6" name="Дуга 15"/>
          <p:cNvSpPr/>
          <p:nvPr/>
        </p:nvSpPr>
        <p:spPr>
          <a:xfrm rot="8341405">
            <a:off x="1307013" y="1690553"/>
            <a:ext cx="2821562" cy="2296890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7" name="Дуга 16"/>
          <p:cNvSpPr/>
          <p:nvPr/>
        </p:nvSpPr>
        <p:spPr>
          <a:xfrm rot="8341405">
            <a:off x="3117846" y="2060804"/>
            <a:ext cx="2031675" cy="1857861"/>
          </a:xfrm>
          <a:prstGeom prst="arc">
            <a:avLst>
              <a:gd name="adj1" fmla="val 16479957"/>
              <a:gd name="adj2" fmla="val 21341386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40300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65525785"/>
              </p:ext>
            </p:extLst>
          </p:nvPr>
        </p:nvGraphicFramePr>
        <p:xfrm>
          <a:off x="179512" y="188640"/>
          <a:ext cx="8784976" cy="6447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608512"/>
              </a:tblGrid>
              <a:tr h="7422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Правильные дроби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Неправильные</a:t>
                      </a:r>
                      <a:r>
                        <a:rPr lang="ru-RU" baseline="0" dirty="0" smtClean="0"/>
                        <a:t> дроби</a:t>
                      </a:r>
                      <a:endParaRPr lang="ru-RU" dirty="0"/>
                    </a:p>
                  </a:txBody>
                  <a:tcPr/>
                </a:tc>
              </a:tr>
              <a:tr h="5705277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                                    </a:t>
                      </a:r>
                      <a:r>
                        <a:rPr lang="en-US" sz="6000" b="1" dirty="0" smtClean="0"/>
                        <a:t>&lt;1</a:t>
                      </a:r>
                      <a:r>
                        <a:rPr lang="ru-RU" sz="6000" dirty="0" smtClean="0"/>
                        <a:t>                                    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en-US" dirty="0" smtClean="0"/>
                        <a:t>                                      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              </a:t>
                      </a:r>
                      <a:r>
                        <a:rPr lang="ru-RU" sz="3600" dirty="0" smtClean="0"/>
                        <a:t>  </a:t>
                      </a:r>
                      <a:r>
                        <a:rPr lang="ru-RU" dirty="0" smtClean="0"/>
                        <a:t>                                      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4572000" y="2348880"/>
            <a:ext cx="100811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732240" y="2276872"/>
            <a:ext cx="100811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16016" y="3284984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732240" y="3212976"/>
            <a:ext cx="93610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868144" y="328498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644008" y="3284984"/>
            <a:ext cx="8640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804248" y="3212976"/>
            <a:ext cx="7920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497218" y="2708920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&gt;</a:t>
            </a:r>
            <a:r>
              <a:rPr lang="en-US" sz="6000" b="1" dirty="0" smtClean="0"/>
              <a:t>1</a:t>
            </a:r>
            <a:endParaRPr lang="ru-RU" sz="6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748736" y="2629361"/>
            <a:ext cx="1395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=1</a:t>
            </a:r>
            <a:endParaRPr lang="ru-RU" sz="6000" b="1" dirty="0"/>
          </a:p>
        </p:txBody>
      </p:sp>
      <p:sp>
        <p:nvSpPr>
          <p:cNvPr id="14" name="Овал 13"/>
          <p:cNvSpPr/>
          <p:nvPr/>
        </p:nvSpPr>
        <p:spPr>
          <a:xfrm>
            <a:off x="1259632" y="3212976"/>
            <a:ext cx="108012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403648" y="2420888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475656" y="3212976"/>
            <a:ext cx="720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6064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Вывод: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4800" dirty="0" smtClean="0"/>
              <a:t>у неправильной дроби числитель больше или равен знаменателю, а дробь больше или равна 1.</a:t>
            </a:r>
            <a:endParaRPr lang="ru-RU" sz="4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5976664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4000" b="1" dirty="0" smtClean="0"/>
              <a:t>Разделите дроби на две группы.</a:t>
            </a:r>
            <a:endParaRPr lang="en-US" sz="4000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400" dirty="0" smtClean="0"/>
              <a:t>   </a:t>
            </a:r>
            <a:r>
              <a:rPr lang="ru-RU" sz="4400" dirty="0" smtClean="0"/>
              <a:t> 2,   5,   3,   4,   9,   7,   7,   9,  11,  12</a:t>
            </a:r>
          </a:p>
          <a:p>
            <a:pPr>
              <a:buNone/>
            </a:pPr>
            <a:r>
              <a:rPr lang="ru-RU" sz="4400" dirty="0" smtClean="0"/>
              <a:t>    7    9    7    7    9    9    7    7    7      9</a:t>
            </a:r>
            <a:endParaRPr lang="ru-RU" sz="44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99592" y="3140968"/>
            <a:ext cx="36004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691680" y="3140968"/>
            <a:ext cx="360040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483768" y="3140968"/>
            <a:ext cx="36004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75856" y="3068960"/>
            <a:ext cx="43204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516216" y="3068960"/>
            <a:ext cx="36004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067944" y="3068960"/>
            <a:ext cx="360040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308304" y="3068960"/>
            <a:ext cx="43204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860032" y="3068960"/>
            <a:ext cx="43204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580112" y="3068960"/>
            <a:ext cx="43204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172400" y="3068960"/>
            <a:ext cx="504056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54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   Правильные дроби</a:t>
            </a:r>
          </a:p>
          <a:p>
            <a:pPr>
              <a:buNone/>
            </a:pPr>
            <a:r>
              <a:rPr lang="ru-RU" sz="5400" dirty="0" smtClean="0"/>
              <a:t>     2  ,   5 ,     3 ,   4 ,    7</a:t>
            </a:r>
          </a:p>
          <a:p>
            <a:pPr>
              <a:buNone/>
            </a:pPr>
            <a:r>
              <a:rPr lang="ru-RU" sz="5400" dirty="0" smtClean="0"/>
              <a:t>     7      9       7     7      9</a:t>
            </a:r>
          </a:p>
          <a:p>
            <a:pPr>
              <a:buNone/>
            </a:pPr>
            <a:r>
              <a:rPr lang="ru-RU" sz="5400" dirty="0" smtClean="0"/>
              <a:t>  </a:t>
            </a:r>
            <a:r>
              <a:rPr lang="en-US" sz="5400" dirty="0" smtClean="0"/>
              <a:t>  </a:t>
            </a:r>
            <a:r>
              <a:rPr lang="ru-RU" sz="5400" dirty="0" smtClean="0"/>
              <a:t> неправильные дроби</a:t>
            </a:r>
          </a:p>
          <a:p>
            <a:pPr>
              <a:buNone/>
            </a:pPr>
            <a:r>
              <a:rPr lang="ru-RU" sz="5400" dirty="0" smtClean="0"/>
              <a:t>   9,    7,   9,   11,    12</a:t>
            </a:r>
          </a:p>
          <a:p>
            <a:pPr>
              <a:buNone/>
            </a:pPr>
            <a:r>
              <a:rPr lang="ru-RU" sz="5400" dirty="0" smtClean="0"/>
              <a:t>   9     7    7      7       9</a:t>
            </a:r>
            <a:endParaRPr lang="ru-RU" sz="54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259632" y="2132856"/>
            <a:ext cx="43204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555776" y="2132856"/>
            <a:ext cx="36004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95936" y="2132856"/>
            <a:ext cx="36004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148064" y="2132856"/>
            <a:ext cx="36004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372200" y="2132856"/>
            <a:ext cx="43204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99592" y="5085184"/>
            <a:ext cx="504056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051720" y="5013176"/>
            <a:ext cx="576064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059832" y="5013176"/>
            <a:ext cx="504056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211960" y="5013176"/>
            <a:ext cx="72008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724128" y="5013176"/>
            <a:ext cx="64807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763284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</a:t>
            </a:r>
            <a:r>
              <a:rPr lang="ru-RU" sz="4800" dirty="0" smtClean="0"/>
              <a:t>2    3    4    7    9    11</a:t>
            </a:r>
          </a:p>
          <a:p>
            <a:pPr>
              <a:buNone/>
            </a:pPr>
            <a:r>
              <a:rPr lang="ru-RU" sz="4800" dirty="0" smtClean="0"/>
              <a:t>          7    7    7   7     7     7</a:t>
            </a:r>
          </a:p>
          <a:p>
            <a:pPr>
              <a:buNone/>
            </a:pPr>
            <a:r>
              <a:rPr lang="ru-RU" sz="4800" dirty="0" smtClean="0"/>
              <a:t>           </a:t>
            </a:r>
          </a:p>
          <a:p>
            <a:pPr>
              <a:buNone/>
            </a:pPr>
            <a:r>
              <a:rPr lang="ru-RU" sz="4800" dirty="0" smtClean="0"/>
              <a:t>           5   9   7    12</a:t>
            </a:r>
          </a:p>
          <a:p>
            <a:pPr>
              <a:buNone/>
            </a:pPr>
            <a:r>
              <a:rPr lang="ru-RU" sz="4800" dirty="0" smtClean="0"/>
              <a:t>           9   9   9     9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91680" y="2204864"/>
            <a:ext cx="6480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699792" y="2204864"/>
            <a:ext cx="5040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635896" y="2132856"/>
            <a:ext cx="4320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355976" y="2132856"/>
            <a:ext cx="5040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292080" y="2132856"/>
            <a:ext cx="5040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300192" y="2132856"/>
            <a:ext cx="5760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979712" y="4797152"/>
            <a:ext cx="5040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771800" y="4797152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491880" y="4797152"/>
            <a:ext cx="4320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427984" y="4797152"/>
            <a:ext cx="5760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Старик со старухой открыли завод по производству корыт. Количество изготовляемых корыт записано дробью. Каким натуральным числам равны дроби? Запиши натуральные числа.</a:t>
            </a:r>
          </a:p>
          <a:p>
            <a:pPr>
              <a:buNone/>
            </a:pPr>
            <a:r>
              <a:rPr lang="ru-RU" b="1" dirty="0" smtClean="0"/>
              <a:t>   пн.       </a:t>
            </a:r>
            <a:r>
              <a:rPr lang="ru-RU" b="1" dirty="0" err="1" smtClean="0"/>
              <a:t>вт</a:t>
            </a:r>
            <a:r>
              <a:rPr lang="ru-RU" b="1" dirty="0" smtClean="0"/>
              <a:t>       ср.      </a:t>
            </a:r>
            <a:r>
              <a:rPr lang="ru-RU" b="1" dirty="0" err="1" smtClean="0"/>
              <a:t>чт</a:t>
            </a:r>
            <a:r>
              <a:rPr lang="ru-RU" b="1" dirty="0" smtClean="0"/>
              <a:t>      пт.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16        24        30      40      60</a:t>
            </a:r>
          </a:p>
          <a:p>
            <a:pPr>
              <a:buNone/>
            </a:pPr>
            <a:r>
              <a:rPr lang="ru-RU" dirty="0" smtClean="0"/>
              <a:t>     8          6          5        5         6</a:t>
            </a:r>
          </a:p>
          <a:p>
            <a:pPr>
              <a:buNone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27584" y="4005064"/>
            <a:ext cx="5760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907704" y="4005064"/>
            <a:ext cx="5760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059832" y="4005064"/>
            <a:ext cx="5760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067944" y="3933056"/>
            <a:ext cx="5760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076056" y="4005064"/>
            <a:ext cx="5040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76064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 algn="ctr">
              <a:buNone/>
            </a:pPr>
            <a:r>
              <a:rPr lang="ru-RU" sz="7200" dirty="0" smtClean="0"/>
              <a:t>   </a:t>
            </a:r>
          </a:p>
          <a:p>
            <a:pPr>
              <a:buNone/>
            </a:pPr>
            <a:r>
              <a:rPr lang="ru-RU" sz="7200" dirty="0" smtClean="0"/>
              <a:t>     2,  4 , 6 ,  8,  10</a:t>
            </a:r>
            <a:endParaRPr lang="ru-RU" sz="72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424936" cy="612068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5400" dirty="0" smtClean="0"/>
              <a:t>Домашнее задание:</a:t>
            </a:r>
          </a:p>
          <a:p>
            <a:pPr>
              <a:buNone/>
            </a:pPr>
            <a:r>
              <a:rPr lang="ru-RU" sz="5400" dirty="0" smtClean="0"/>
              <a:t>   придумать и решить задачи с дробями на сказочный сюжет.</a:t>
            </a:r>
            <a:endParaRPr lang="ru-RU" sz="54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altan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620688"/>
            <a:ext cx="7056784" cy="5505475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u="sng" dirty="0" smtClean="0"/>
              <a:t>Решите задачи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514350" indent="-514350">
              <a:buAutoNum type="arabicParenR"/>
            </a:pPr>
            <a:r>
              <a:rPr lang="ru-RU" dirty="0" smtClean="0"/>
              <a:t>У белки 80 орехов, она сгрызла 5</a:t>
            </a:r>
            <a:r>
              <a:rPr lang="en-US" dirty="0" smtClean="0"/>
              <a:t>/20</a:t>
            </a:r>
            <a:r>
              <a:rPr lang="ru-RU" dirty="0" smtClean="0"/>
              <a:t>. Сколько орехов она сгрызла?</a:t>
            </a:r>
          </a:p>
          <a:p>
            <a:pPr marL="514350" indent="-514350">
              <a:buNone/>
            </a:pPr>
            <a:r>
              <a:rPr lang="ru-RU" dirty="0" smtClean="0"/>
              <a:t>2) На свадьбе у царя </a:t>
            </a:r>
            <a:r>
              <a:rPr lang="ru-RU" dirty="0" err="1" smtClean="0"/>
              <a:t>Салтана</a:t>
            </a:r>
            <a:r>
              <a:rPr lang="ru-RU" dirty="0" smtClean="0"/>
              <a:t> было 800 гостей. 3 % - дети. Сколько детей присутствовало на свадьбе?</a:t>
            </a:r>
          </a:p>
          <a:p>
            <a:pPr marL="514350" indent="-514350">
              <a:buNone/>
            </a:pPr>
            <a:r>
              <a:rPr lang="ru-RU" dirty="0" smtClean="0"/>
              <a:t>3) </a:t>
            </a:r>
            <a:r>
              <a:rPr lang="ru-RU" dirty="0" err="1" smtClean="0"/>
              <a:t>Гвидон</a:t>
            </a:r>
            <a:r>
              <a:rPr lang="ru-RU" dirty="0" smtClean="0"/>
              <a:t> был за морем 60 минут. Из них 15 минут ушло на полёт. Какая часть времени ушла на полет?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994122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u="sng" dirty="0" smtClean="0"/>
              <a:t>Взаимопроверка</a:t>
            </a:r>
            <a:endParaRPr lang="ru-RU" u="sng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340768"/>
                <a:ext cx="8640960" cy="5040560"/>
              </a:xfr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/>
              <a:lstStyle/>
              <a:p>
                <a:pPr marL="0" indent="0" algn="ctr">
                  <a:buNone/>
                </a:pPr>
                <a:endParaRPr lang="ru-RU" i="1" dirty="0">
                  <a:latin typeface="Cambria Math"/>
                </a:endParaRPr>
              </a:p>
              <a:p>
                <a:pPr marL="0" indent="0" algn="ctr">
                  <a:buNone/>
                </a:pPr>
                <a:r>
                  <a:rPr lang="ru-RU" sz="9600" dirty="0" smtClean="0">
                    <a:latin typeface="Times New Roman" pitchFamily="18" charset="0"/>
                    <a:cs typeface="Times New Roman" pitchFamily="18" charset="0"/>
                  </a:rPr>
                  <a:t>20,  24,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9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9600" b="0" i="0" smtClean="0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ru-RU" sz="9600" b="0" i="0" smtClean="0">
                            <a:latin typeface="Cambria Math"/>
                          </a:rPr>
                          <m:t>60</m:t>
                        </m:r>
                      </m:den>
                    </m:f>
                  </m:oMath>
                </a14:m>
                <a:endParaRPr lang="ru-RU" sz="9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 smtClean="0"/>
              </a:p>
              <a:p>
                <a:pPr>
                  <a:spcBef>
                    <a:spcPts val="0"/>
                  </a:spcBef>
                  <a:buNone/>
                </a:pPr>
                <a:endParaRPr lang="ru-RU" sz="7200" dirty="0"/>
              </a:p>
            </p:txBody>
          </p:sp>
        </mc:Choice>
        <mc:Fallback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340768"/>
                <a:ext cx="8640960" cy="5040560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92696"/>
            <a:ext cx="5040560" cy="543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612068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>
              <a:spcBef>
                <a:spcPts val="0"/>
              </a:spcBef>
              <a:buNone/>
            </a:pPr>
            <a:endParaRPr lang="ru-RU" sz="6600" dirty="0" smtClean="0"/>
          </a:p>
          <a:p>
            <a:pPr algn="ctr">
              <a:spcBef>
                <a:spcPts val="0"/>
              </a:spcBef>
              <a:buNone/>
            </a:pPr>
            <a:r>
              <a:rPr lang="ru-RU" sz="6600" dirty="0" smtClean="0"/>
              <a:t>Правильные дроби</a:t>
            </a:r>
          </a:p>
          <a:p>
            <a:pPr marL="1143000" indent="-1143000" algn="ctr">
              <a:spcBef>
                <a:spcPts val="0"/>
              </a:spcBef>
              <a:buNone/>
            </a:pPr>
            <a:r>
              <a:rPr lang="ru-RU" sz="6600" dirty="0" smtClean="0"/>
              <a:t>2     5    1    4</a:t>
            </a:r>
          </a:p>
          <a:p>
            <a:pPr marL="514350" indent="-514350" algn="ctr">
              <a:spcBef>
                <a:spcPts val="0"/>
              </a:spcBef>
              <a:buNone/>
            </a:pPr>
            <a:r>
              <a:rPr lang="ru-RU" sz="6600" dirty="0" smtClean="0"/>
              <a:t>  4 ,   8,   2 , 10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339752" y="3356992"/>
            <a:ext cx="79208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635896" y="3356992"/>
            <a:ext cx="720080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860032" y="3356992"/>
            <a:ext cx="72008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084168" y="3356992"/>
            <a:ext cx="864096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904656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      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        </a:t>
            </a:r>
            <a:r>
              <a:rPr lang="ru-RU" sz="6600" dirty="0" smtClean="0"/>
              <a:t>7     </a:t>
            </a:r>
            <a:r>
              <a:rPr lang="ru-RU" sz="6600" dirty="0" smtClean="0"/>
              <a:t>5     8     6    9</a:t>
            </a:r>
          </a:p>
          <a:p>
            <a:pPr algn="ctr">
              <a:buNone/>
            </a:pPr>
            <a:r>
              <a:rPr lang="ru-RU" sz="6600" dirty="0" smtClean="0"/>
              <a:t>     </a:t>
            </a:r>
            <a:r>
              <a:rPr lang="ru-RU" sz="6600" dirty="0" smtClean="0"/>
              <a:t>4 </a:t>
            </a:r>
            <a:r>
              <a:rPr lang="ru-RU" sz="6600" dirty="0" smtClean="0"/>
              <a:t>,   3,    2,    5,   6  </a:t>
            </a:r>
            <a:endParaRPr lang="ru-RU" sz="66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79712" y="2708920"/>
            <a:ext cx="720080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347864" y="2708920"/>
            <a:ext cx="720080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716016" y="2708920"/>
            <a:ext cx="792088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084168" y="2708920"/>
            <a:ext cx="648072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380312" y="2708920"/>
            <a:ext cx="72008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Стандартная 2">
    <a:majorFont>
      <a:latin typeface="Calibri"/>
      <a:ea typeface=""/>
      <a:cs typeface=""/>
      <a:font script="Jpan" typeface="HGｺﾞｼｯｸM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ambria"/>
      <a:ea typeface=""/>
      <a:cs typeface=""/>
      <a:font script="Jpan" typeface="HG明朝B"/>
      <a:font script="Hang" typeface="맑은 고딕"/>
      <a:font script="Hans" typeface="黑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Стандартная 2">
    <a:majorFont>
      <a:latin typeface="Calibri"/>
      <a:ea typeface=""/>
      <a:cs typeface=""/>
      <a:font script="Jpan" typeface="HGｺﾞｼｯｸM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ambria"/>
      <a:ea typeface=""/>
      <a:cs typeface=""/>
      <a:font script="Jpan" typeface="HG明朝B"/>
      <a:font script="Hang" typeface="맑은 고딕"/>
      <a:font script="Hans" typeface="黑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431</Words>
  <Application>Microsoft Office PowerPoint</Application>
  <PresentationFormat>Экран (4:3)</PresentationFormat>
  <Paragraphs>152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Наш девиз:</vt:lpstr>
      <vt:lpstr>Слайд 3</vt:lpstr>
      <vt:lpstr>Слайд 4</vt:lpstr>
      <vt:lpstr>Решите задачи</vt:lpstr>
      <vt:lpstr>Взаимопроверка</vt:lpstr>
      <vt:lpstr>Слайд 7</vt:lpstr>
      <vt:lpstr>Слайд 8</vt:lpstr>
      <vt:lpstr>Слайд 9</vt:lpstr>
      <vt:lpstr>Неправильные дроби</vt:lpstr>
      <vt:lpstr>Цель урока: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 (4класс) Тема: Правильные и неправильные дроби.</dc:title>
  <dc:creator>Admin</dc:creator>
  <cp:lastModifiedBy>Admin</cp:lastModifiedBy>
  <cp:revision>26</cp:revision>
  <dcterms:created xsi:type="dcterms:W3CDTF">2012-11-22T16:26:42Z</dcterms:created>
  <dcterms:modified xsi:type="dcterms:W3CDTF">2012-12-11T16:27:07Z</dcterms:modified>
</cp:coreProperties>
</file>