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9" r:id="rId3"/>
    <p:sldId id="262" r:id="rId4"/>
    <p:sldId id="263" r:id="rId5"/>
    <p:sldId id="264" r:id="rId6"/>
    <p:sldId id="265" r:id="rId7"/>
    <p:sldId id="267" r:id="rId8"/>
    <p:sldId id="269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A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0931" autoAdjust="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F83A8C2-F430-4F1B-8A47-43AFD2A8E00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CBD1C4E-8041-438C-BCF8-943C3BDEC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D1C4E-8041-438C-BCF8-943C3BDEC9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5B0E-6269-4DF4-990C-74E709D7C1C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C06B-74C5-4173-8FC9-5C7607546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b2851455280fce59c766d8aeb3c788e.jpeg"/>
          <p:cNvPicPr>
            <a:picLocks noChangeAspect="1"/>
          </p:cNvPicPr>
          <p:nvPr/>
        </p:nvPicPr>
        <p:blipFill>
          <a:blip r:embed="rId2" cstate="print"/>
          <a:srcRect l="9917" t="10484" r="6336" b="12097"/>
          <a:stretch>
            <a:fillRect/>
          </a:stretch>
        </p:blipFill>
        <p:spPr>
          <a:xfrm rot="5400000">
            <a:off x="1260552" y="-882580"/>
            <a:ext cx="6551458" cy="864399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г. Подольска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48" y="3929066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педагог - психолог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дошкольного  образовательного учреждения 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№22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Сташкова Татьяна Николаевна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рисунки таня\КАРТИНКИ, РИСУНКИ ТАНЯ\картинки\1291949847_1160327648_full_i_0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49" t="11676" r="9139" b="14212"/>
          <a:stretch>
            <a:fillRect/>
          </a:stretch>
        </p:blipFill>
        <p:spPr bwMode="auto">
          <a:xfrm rot="2747316">
            <a:off x="2536392" y="4822416"/>
            <a:ext cx="1899557" cy="18995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Рисунок 7" descr="E:\картинки\картинки\пдд\1266304125_9.jpg"/>
          <p:cNvPicPr/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7089" t="46953"/>
          <a:stretch>
            <a:fillRect/>
          </a:stretch>
        </p:blipFill>
        <p:spPr bwMode="auto">
          <a:xfrm>
            <a:off x="571472" y="3143248"/>
            <a:ext cx="2143140" cy="28469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6" descr="E:\картинки\картинки\пдд\1266304015_1.jpg"/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4310" r="44863"/>
          <a:stretch>
            <a:fillRect/>
          </a:stretch>
        </p:blipFill>
        <p:spPr bwMode="auto">
          <a:xfrm>
            <a:off x="6715140" y="1000108"/>
            <a:ext cx="2138358" cy="304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185736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43A02"/>
                </a:solidFill>
                <a:latin typeface="Times New Roman" pitchFamily="18" charset="0"/>
                <a:cs typeface="Times New Roman" pitchFamily="18" charset="0"/>
              </a:rPr>
              <a:t>«Причины возникновения и пути преодоления страхов у детей дошкольного возраста</a:t>
            </a:r>
            <a:endParaRPr lang="ru-RU" sz="3600" b="1" i="1" dirty="0">
              <a:solidFill>
                <a:srgbClr val="943A0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b2851455280fce59c766d8aeb3c788e.jpeg"/>
          <p:cNvPicPr>
            <a:picLocks noChangeAspect="1"/>
          </p:cNvPicPr>
          <p:nvPr/>
        </p:nvPicPr>
        <p:blipFill>
          <a:blip r:embed="rId3" cstate="print"/>
          <a:srcRect l="9917" t="10484" r="6336" b="12097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10" name="Табличка 9"/>
          <p:cNvSpPr/>
          <p:nvPr/>
        </p:nvSpPr>
        <p:spPr>
          <a:xfrm>
            <a:off x="179512" y="2132856"/>
            <a:ext cx="3071834" cy="2352324"/>
          </a:xfrm>
          <a:prstGeom prst="plaque">
            <a:avLst>
              <a:gd name="adj" fmla="val 3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E:\картинки\картинки\пдд\1266304015_1.jpg"/>
          <p:cNvPicPr/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6927" t="39726"/>
          <a:stretch>
            <a:fillRect/>
          </a:stretch>
        </p:blipFill>
        <p:spPr bwMode="auto">
          <a:xfrm>
            <a:off x="571472" y="3571876"/>
            <a:ext cx="257176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 flipV="1">
            <a:off x="0" y="3124513"/>
            <a:ext cx="1547545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3A373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3A373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3A373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3A373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3A373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3A373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3A373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3A373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3A373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3A373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3A373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1.страх – аффективно чувственная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 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347864" y="366622"/>
            <a:ext cx="57961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аффективно чувственная эмоция, которая возникает в обстоятельствах превентивности – угрозы – боязни за свою социальную или же биологическую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экзистенцию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субъекта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В. В.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Юрчук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эмоциональное состояние, возникающее в присутствии или предвосхищении опасного или вредного стимула»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Артур Ребер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это состояние аффекта – объединение определённых ощущений ряда удовольствие – неудовольствие с соответствующими иннервациями разрядки напряжения и их восприятия, а так же вероятно, и отражение определённого значимого события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З.Фрейд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 страсть, боязнь, робость, сильное опасенье, тревожное состояние души от испуга от грозящего или воображаемого бедствия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В. Даль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 эффективное (эмоционально заострённое) отражение в сознании человека конкретной угрозы для его жизни и благополучия.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Р.Ф.Овчарова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проявление естественного рефлекса, пассивно-оборонительной реакции с лёгким торможением коры больших полушарий.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И.П.Павлов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эмоциональное состояние, возникающее в ситуациях угрозы биологическому или социальному существованию индивида и направленное на источник действительной и воображаемой опасности».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3A373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Ю.А.Неймер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А.В.Петровский,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М.Г.Ярошевский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A373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E:\картинки\картинки\пдд\1266304015_1.jpg"/>
          <p:cNvPicPr/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6927" t="39726"/>
          <a:stretch>
            <a:fillRect/>
          </a:stretch>
        </p:blipFill>
        <p:spPr bwMode="auto">
          <a:xfrm>
            <a:off x="723872" y="3724276"/>
            <a:ext cx="257176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b2851455280fce59c766d8aeb3c788e.jpeg"/>
          <p:cNvPicPr>
            <a:picLocks noChangeAspect="1"/>
          </p:cNvPicPr>
          <p:nvPr/>
        </p:nvPicPr>
        <p:blipFill>
          <a:blip r:embed="rId2" cstate="print"/>
          <a:srcRect l="9917" t="10484" r="6336" b="12097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19" name="Табличка 18"/>
          <p:cNvSpPr/>
          <p:nvPr/>
        </p:nvSpPr>
        <p:spPr>
          <a:xfrm>
            <a:off x="0" y="285728"/>
            <a:ext cx="9144000" cy="357190"/>
          </a:xfrm>
          <a:prstGeom prst="plaqu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страхов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928670"/>
            <a:ext cx="4000528" cy="3571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Ю. Л.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Неймеру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928670"/>
            <a:ext cx="3786214" cy="3571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Р. В.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Овчаровой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2873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Реальный страх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Невротический страх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071678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Свободный страх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3000372"/>
            <a:ext cx="4714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Ситуативно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личностно обусловленный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Острый ( в том числе пароксизмальный) и хронический (постоянный)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Инстинктивный и социально опосредованный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Реальный (при конкретной угрозе) и воображаемый (на уровне представлений)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Боязнь и тревожность как состояния, соответствующие страху и тревоге</a:t>
            </a:r>
          </a:p>
          <a:p>
            <a:pPr>
              <a:buFont typeface="Wingdings" pitchFamily="2" charset="2"/>
              <a:buChar char="q"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357826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150017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страхи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Невротические страхи</a:t>
            </a:r>
          </a:p>
        </p:txBody>
      </p:sp>
      <p:pic>
        <p:nvPicPr>
          <p:cNvPr id="20" name="Picture 2" descr="C:\Documents and Settings\Пользователь\Рабочий стол\рисунки таня\КАРТИНКИ, РИСУНКИ ТАНЯ\картинки\1291949847_1160327648_full_i_0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49" t="11676" r="9139" b="14212"/>
          <a:stretch>
            <a:fillRect/>
          </a:stretch>
        </p:blipFill>
        <p:spPr bwMode="auto">
          <a:xfrm rot="2747316">
            <a:off x="335949" y="2693378"/>
            <a:ext cx="1622628" cy="16226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285984" y="2500306"/>
            <a:ext cx="4000528" cy="3571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А. Захарову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44" y="4929198"/>
            <a:ext cx="4357718" cy="157163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степени выраженности страх делится на испуг, собственно страх, тревогу, опасения, беспокойство и волнение 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3438" y="4929198"/>
            <a:ext cx="4214842" cy="150019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Клинически страх может быть навязчивым и сверхценным, невротическим и психотическим.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7" presetClass="entr" presetSubtype="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4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5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" grpId="0" animBg="1"/>
      <p:bldP spid="8" grpId="0"/>
      <p:bldP spid="9" grpId="0"/>
      <p:bldP spid="10" grpId="0"/>
      <p:bldP spid="13" grpId="0"/>
      <p:bldP spid="15" grpId="0"/>
      <p:bldP spid="18" grpId="0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b2851455280fce59c766d8aeb3c788e.jpeg"/>
          <p:cNvPicPr>
            <a:picLocks noChangeAspect="1"/>
          </p:cNvPicPr>
          <p:nvPr/>
        </p:nvPicPr>
        <p:blipFill>
          <a:blip r:embed="rId2" cstate="print"/>
          <a:srcRect l="9917" t="10484" r="6336" b="12097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3" name="Табличка 2"/>
          <p:cNvSpPr/>
          <p:nvPr/>
        </p:nvSpPr>
        <p:spPr>
          <a:xfrm>
            <a:off x="714348" y="214290"/>
            <a:ext cx="7786742" cy="357190"/>
          </a:xfrm>
          <a:prstGeom prst="plaqu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 и тревога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213874445_fear_in_baby_eyes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71942"/>
            <a:ext cx="2571768" cy="250033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57224" y="714356"/>
            <a:ext cx="74295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Тревога, как предчувствие опасности, неопределенное чувство беспокойства, наиболее часто проявляется в ожидании какого – либо события, которое трудно прогнозировать и которое может угрожать своими неприятными последствиями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1928802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сигнал опасности, а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ответ на нее;</a:t>
            </a:r>
          </a:p>
          <a:p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скорее предчувствие, а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чувство опасности;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Тревога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обладает в большей степени возбуждающим, 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тормозящим действием на психику.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более характерна для лиц с холерическим ,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флегматическим темпераментом;</a:t>
            </a:r>
          </a:p>
          <a:p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имеет более общий, неопределенный и абстрактный характер,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более определенный и конкретный, образуя психологически замкнутое пространство;</a:t>
            </a: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Тревога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как ожидание опасности проецирована в будущее,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как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воспоминание об опасности имеет своим источником прошлый,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травмирующий опыт</a:t>
            </a: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Тревога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в большей степени, рациональный (когнитивный), а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                  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эмоциональный, иррациональный феномен. Соответственно,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скорее правополушарный феномен, 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тревога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левополушарный;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социальнообусловленные, а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              </a:t>
            </a: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инстиктивнобусловленные формы психического реагирования при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наличии угрозы.        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b2851455280fce59c766d8aeb3c788e.jpeg"/>
          <p:cNvPicPr>
            <a:picLocks noChangeAspect="1"/>
          </p:cNvPicPr>
          <p:nvPr/>
        </p:nvPicPr>
        <p:blipFill>
          <a:blip r:embed="rId2" cstate="print"/>
          <a:srcRect l="9917" t="10484" r="6336" b="12097"/>
          <a:stretch>
            <a:fillRect/>
          </a:stretch>
        </p:blipFill>
        <p:spPr>
          <a:xfrm rot="5400000">
            <a:off x="1296271" y="-1296271"/>
            <a:ext cx="6551458" cy="9144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7" name="Табличка 6"/>
          <p:cNvSpPr/>
          <p:nvPr/>
        </p:nvSpPr>
        <p:spPr>
          <a:xfrm>
            <a:off x="1071538" y="214290"/>
            <a:ext cx="7072362" cy="928694"/>
          </a:xfrm>
          <a:prstGeom prst="plaqu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страхов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1428736"/>
            <a:ext cx="450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рождения и до 6 месяцев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боятся любых громких и неожиданных звуков, резких движений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4744" y="2285992"/>
            <a:ext cx="49292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6-7 месяцев и до года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период доминируют страх определенных громких звуков, боязнь незнакомых людей, страх переодевания, смены обстановки, страх высоты.</a:t>
            </a:r>
          </a:p>
          <a:p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года до 2 лет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 разлуки с родителями, боязнь незнакомых людей, страх перед врачами.</a:t>
            </a:r>
          </a:p>
          <a:p>
            <a:pPr>
              <a:buFont typeface="Wingdings" pitchFamily="2" charset="2"/>
              <a:buChar char="q"/>
            </a:pP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Страхи отвержения со стороны родителей, незнакомых сверстников, ночных кошмаров, сказочных персонажей, природных явлений, одиночества, темноты.</a:t>
            </a:r>
          </a:p>
          <a:p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 смерти, животных, неожиданных резких звуков, физического насилия, сказочных персонажей, стихии, огня, пожара, войны.</a:t>
            </a:r>
          </a:p>
          <a:p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E:\картинки\картинки\пдд\1266304015_1.jpg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4310" r="44863"/>
          <a:stretch>
            <a:fillRect/>
          </a:stretch>
        </p:blipFill>
        <p:spPr bwMode="auto">
          <a:xfrm>
            <a:off x="7434270" y="0"/>
            <a:ext cx="170973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 descr="F:\Новая папка\originnal_7c3f94ba030fcc179e9cbb61d31441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71678"/>
            <a:ext cx="307183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b2851455280fce59c766d8aeb3c788e.jpeg"/>
          <p:cNvPicPr>
            <a:picLocks noChangeAspect="1"/>
          </p:cNvPicPr>
          <p:nvPr/>
        </p:nvPicPr>
        <p:blipFill>
          <a:blip r:embed="rId2" cstate="print"/>
          <a:srcRect l="9917" t="10484" r="6336" b="12097"/>
          <a:stretch>
            <a:fillRect/>
          </a:stretch>
        </p:blipFill>
        <p:spPr>
          <a:xfrm rot="5400000">
            <a:off x="1331990" y="-903418"/>
            <a:ext cx="6551458" cy="864399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3" name="Табличка 2"/>
          <p:cNvSpPr/>
          <p:nvPr/>
        </p:nvSpPr>
        <p:spPr>
          <a:xfrm>
            <a:off x="500034" y="285728"/>
            <a:ext cx="8215370" cy="642942"/>
          </a:xfrm>
          <a:prstGeom prst="plaqu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детский страхов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142984"/>
            <a:ext cx="364333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Внешние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(связанны со средой и стилем воспитания, окружением ребенка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1142984"/>
            <a:ext cx="357190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Внутренние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(связанны с типологическими и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характериологическими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особенностями ребенка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214554"/>
            <a:ext cx="778674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гиперопека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конфликты в семье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отсутствие одного из родителей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суровые наказания, запреты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компьютерные игры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бесконтрольный просмотр телепередач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сильный испуг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пребывание в экстремальной ситуации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наличие страхов у родителей, главным образом, у матери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излишне ранняя рационализация чувств ребенка, обусловленная чрезмерной принципиальностью родителей или их эмоциональным непринятием детей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большое количество запретов со стороны родителя того же пола или полное предоставление свободы ребенку родителем другого пола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многочисленные нереализованные угрозы всех взрослых в семье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психическое заражение страхами в процессе общения со сверстниками и взрослыми 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1590" y="165257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anxie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357430"/>
            <a:ext cx="154781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b2851455280fce59c766d8aeb3c788e.jpeg"/>
          <p:cNvPicPr>
            <a:picLocks noChangeAspect="1"/>
          </p:cNvPicPr>
          <p:nvPr/>
        </p:nvPicPr>
        <p:blipFill>
          <a:blip r:embed="rId2" cstate="print"/>
          <a:srcRect l="9917" t="10484" r="6336" b="12097"/>
          <a:stretch>
            <a:fillRect/>
          </a:stretch>
        </p:blipFill>
        <p:spPr>
          <a:xfrm rot="5400000">
            <a:off x="1331990" y="-903418"/>
            <a:ext cx="6551458" cy="864399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3" name="Табличка 2"/>
          <p:cNvSpPr/>
          <p:nvPr/>
        </p:nvSpPr>
        <p:spPr>
          <a:xfrm>
            <a:off x="500034" y="285728"/>
            <a:ext cx="8215370" cy="642942"/>
          </a:xfrm>
          <a:prstGeom prst="plaqu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и коррекция страхов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285860"/>
            <a:ext cx="77867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Наилучшим средством профилактики детских страхов являются 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взаимопонимание родителей и детей, тепло и любовь в доме.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Профилактику детских страхов надо начинать еще до рождения ребенка.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ребенку должны быть едиными.</a:t>
            </a:r>
          </a:p>
          <a:p>
            <a:pPr algn="ctr"/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Уместно использовать для коррекционной работы:</a:t>
            </a:r>
          </a:p>
          <a:p>
            <a:endParaRPr lang="ru-RU" sz="1600" b="1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Фантазирование, предполагающее визуализацию и активное воображение.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Сочинение историй, способствующее развитию вербальных навыков.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Техники художественной экспрессии, основанные на использование различных изобразительных материалов и помогающие детям справиться с эмоциональными нарушениями.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Использование в игровых действиях игрушек и различных предметов.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Групповые упражнения, предназначенные для работы для работы в 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рапзличных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условиях и с разными группами</a:t>
            </a:r>
          </a:p>
          <a:p>
            <a:pPr algn="ctr"/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1590" y="165257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b2851455280fce59c766d8aeb3c788e.jpeg"/>
          <p:cNvPicPr>
            <a:picLocks noChangeAspect="1"/>
          </p:cNvPicPr>
          <p:nvPr/>
        </p:nvPicPr>
        <p:blipFill>
          <a:blip r:embed="rId2" cstate="print"/>
          <a:srcRect l="9917" t="10484" r="6336" b="12097"/>
          <a:stretch>
            <a:fillRect/>
          </a:stretch>
        </p:blipFill>
        <p:spPr>
          <a:xfrm rot="5400000">
            <a:off x="1331990" y="-903418"/>
            <a:ext cx="6551458" cy="864399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3" name="Табличка 2"/>
          <p:cNvSpPr/>
          <p:nvPr/>
        </p:nvSpPr>
        <p:spPr>
          <a:xfrm>
            <a:off x="500034" y="285728"/>
            <a:ext cx="8215370" cy="642942"/>
          </a:xfrm>
          <a:prstGeom prst="plaqu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и коррекция страхов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285860"/>
            <a:ext cx="77867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Наилучшим средством профилактики детских страхов являются 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взаимопонимание родителей и детей, тепло и любовь в доме.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Профилактику детских страхов надо начинать еще до рождения ребенка.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ребенку должны быть едиными.</a:t>
            </a:r>
          </a:p>
          <a:p>
            <a:pPr algn="ctr"/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Уместно использовать для коррекционной работы:</a:t>
            </a:r>
          </a:p>
          <a:p>
            <a:endParaRPr lang="ru-RU" sz="1600" b="1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Фантазирование, предполагающее визуализацию и активное воображение.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Сочинение историй, способствующее развитию вербальных навыков.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Техники художественной экспрессии, основанные на использование различных изобразительных материалов и помогающие детям справиться с эмоциональными нарушениями.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Использование в игровых действиях игрушек и различных предметов.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Групповые упражнения, предназначенные для работы для работы в 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рапзличных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условиях и с разными группами</a:t>
            </a:r>
          </a:p>
          <a:p>
            <a:pPr algn="ctr"/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1590" y="165257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965</Words>
  <Application>Microsoft Office PowerPoint</Application>
  <PresentationFormat>Экран (4:3)</PresentationFormat>
  <Paragraphs>139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XandeR</dc:creator>
  <cp:lastModifiedBy>Admin</cp:lastModifiedBy>
  <cp:revision>71</cp:revision>
  <dcterms:created xsi:type="dcterms:W3CDTF">2012-10-31T17:34:53Z</dcterms:created>
  <dcterms:modified xsi:type="dcterms:W3CDTF">2015-10-29T14:27:38Z</dcterms:modified>
</cp:coreProperties>
</file>