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7" r:id="rId9"/>
    <p:sldId id="268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08011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Муниципальное бюджетное общеобразовательное учреждение «Средняя общеобразовательная школа № 1» г.Бологое, Тверской области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208912" cy="2808312"/>
          </a:xfrm>
        </p:spPr>
        <p:txBody>
          <a:bodyPr>
            <a:normAutofit fontScale="47500" lnSpcReduction="20000"/>
          </a:bodyPr>
          <a:lstStyle/>
          <a:p>
            <a:r>
              <a:rPr lang="ru-RU" sz="9800" b="1" i="1" dirty="0" smtClean="0">
                <a:solidFill>
                  <a:schemeClr val="bg1"/>
                </a:solidFill>
              </a:rPr>
              <a:t>МАТЕМАТИКА</a:t>
            </a:r>
          </a:p>
          <a:p>
            <a:r>
              <a:rPr lang="ru-RU" sz="6700" dirty="0" smtClean="0">
                <a:solidFill>
                  <a:schemeClr val="bg1"/>
                </a:solidFill>
                <a:latin typeface="+mj-lt"/>
              </a:rPr>
              <a:t>«Единицы площади. Квадратный  километр, квадратный миллиметр. Решение задач на нахождение площади».</a:t>
            </a:r>
          </a:p>
          <a:p>
            <a:r>
              <a:rPr lang="ru-RU" sz="5900" b="1" dirty="0" smtClean="0">
                <a:solidFill>
                  <a:schemeClr val="bg1"/>
                </a:solidFill>
                <a:latin typeface="+mj-lt"/>
              </a:rPr>
              <a:t>«Школа России», 4 класс. </a:t>
            </a:r>
            <a:endParaRPr lang="ru-RU" sz="59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5229200"/>
            <a:ext cx="30243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начальных классов Иванова Татьяна Васильевна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51720" y="908720"/>
            <a:ext cx="4536504" cy="144016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ОБРАТНЫЕ ЗАДАЧИ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1844823"/>
          <a:ext cx="7776864" cy="3745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22413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S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 (площадь)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mbria"/>
                          <a:ea typeface="Cambria"/>
                          <a:cs typeface="Times New Roman"/>
                        </a:rPr>
                        <a:t>a 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(длина)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b (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ширина</a:t>
                      </a: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405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30 м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22 м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  <a:tr h="8405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660 м ²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?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22 м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84053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660 м²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30 м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?</a:t>
                      </a: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200800" cy="144016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КАКОЕ ЧИСЛО ПРОПУЩЕНО?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060848"/>
            <a:ext cx="7992888" cy="3312368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/>
              <a:t>6400 – 2496 = ... – 3496</a:t>
            </a:r>
          </a:p>
          <a:p>
            <a:pPr algn="ctr"/>
            <a:endParaRPr lang="ru-RU" sz="6000" i="1" dirty="0" smtClean="0"/>
          </a:p>
          <a:p>
            <a:pPr algn="ctr"/>
            <a:r>
              <a:rPr lang="ru-RU" sz="3200" i="1" dirty="0" smtClean="0"/>
              <a:t>Как найти пропущенное число не выполняя вычисления </a:t>
            </a:r>
            <a:r>
              <a:rPr lang="ru-RU" sz="3200" i="1" smtClean="0"/>
              <a:t>обычным способом?</a:t>
            </a:r>
            <a:endParaRPr lang="ru-RU" sz="3200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908720"/>
            <a:ext cx="7200800" cy="1440160"/>
          </a:xfrm>
        </p:spPr>
        <p:txBody>
          <a:bodyPr>
            <a:noAutofit/>
          </a:bodyPr>
          <a:lstStyle/>
          <a:p>
            <a:pPr algn="just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980728"/>
            <a:ext cx="7992888" cy="3744416"/>
          </a:xfrm>
          <a:prstGeom prst="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i="1" dirty="0" smtClean="0"/>
              <a:t>МАТЕМАТИКЕ УЧИТЬСЯ – </a:t>
            </a:r>
          </a:p>
          <a:p>
            <a:pPr algn="ctr"/>
            <a:r>
              <a:rPr lang="ru-RU" sz="6000" i="1" dirty="0" smtClean="0"/>
              <a:t>ВСЕГДА ПРИГОДИТСЯ!</a:t>
            </a:r>
          </a:p>
          <a:p>
            <a:pPr algn="ctr"/>
            <a:endParaRPr lang="ru-RU" sz="6000" i="1" dirty="0" smtClean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6400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2496 = ... 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mbria" pitchFamily="18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3496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005064"/>
            <a:ext cx="2857500" cy="2132459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Цель: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- </a:t>
            </a:r>
            <a:r>
              <a:rPr lang="ru-RU" sz="1800" b="1" dirty="0" smtClean="0">
                <a:solidFill>
                  <a:srgbClr val="FFFF00"/>
                </a:solidFill>
              </a:rPr>
              <a:t>познакомить детей с единицами измерения площади – квадратным километром и квадратным миллиметром.</a:t>
            </a:r>
            <a:endParaRPr lang="ru-RU" sz="1800" b="1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628800"/>
            <a:ext cx="8208912" cy="2160240"/>
          </a:xfrm>
        </p:spPr>
        <p:txBody>
          <a:bodyPr>
            <a:normAutofit fontScale="32500" lnSpcReduction="20000"/>
          </a:bodyPr>
          <a:lstStyle/>
          <a:p>
            <a:r>
              <a:rPr lang="ru-RU" sz="7000" b="1" dirty="0" smtClean="0">
                <a:solidFill>
                  <a:srgbClr val="FF0000"/>
                </a:solidFill>
              </a:rPr>
              <a:t>Задачи:</a:t>
            </a:r>
            <a:endParaRPr lang="ru-RU" sz="7000" dirty="0" smtClean="0">
              <a:solidFill>
                <a:srgbClr val="FF0000"/>
              </a:solidFill>
            </a:endParaRPr>
          </a:p>
          <a:p>
            <a:r>
              <a:rPr lang="ru-RU" sz="5500" b="1" dirty="0" smtClean="0">
                <a:solidFill>
                  <a:schemeClr val="bg1"/>
                </a:solidFill>
              </a:rPr>
              <a:t>- совершенствовать устные и письменные вычислительные навыки;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составлять краткую запись, решать задачи, составлять обратные задачи на основе знания формул и взаимосвязи компонентов действий;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развивать логическое мышление;</a:t>
            </a:r>
          </a:p>
          <a:p>
            <a:r>
              <a:rPr lang="ru-RU" sz="5500" b="1" dirty="0" smtClean="0">
                <a:solidFill>
                  <a:schemeClr val="bg1"/>
                </a:solidFill>
              </a:rPr>
              <a:t>- воспитывать аккуратность и взаимоуважение.</a:t>
            </a:r>
            <a:endParaRPr lang="ru-RU" sz="55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573016"/>
            <a:ext cx="8136904" cy="25705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Планируемые результаты: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r>
              <a:rPr lang="ru-RU" dirty="0" smtClean="0"/>
              <a:t>- </a:t>
            </a:r>
            <a:r>
              <a:rPr lang="ru-RU" dirty="0" smtClean="0">
                <a:solidFill>
                  <a:srgbClr val="FFFF00"/>
                </a:solidFill>
              </a:rPr>
              <a:t>расширение  и  систематизация  знаний о единицах площади (повторение знакомых единиц и их взаимоотношения, ознакомление с новыми единицами - квадратным километром и квадратным миллиметром).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умение соотносить единицы площади и выбирать оптимальные для  измерения заданных объектов;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выполнять операции анализа и синтеза;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делать умозаключения;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- слушать учителя и выполнять его требования.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Autofit/>
          </a:bodyPr>
          <a:lstStyle/>
          <a:p>
            <a:pPr algn="just"/>
            <a:r>
              <a:rPr lang="ru-RU" sz="1800" b="1" dirty="0" smtClean="0">
                <a:solidFill>
                  <a:schemeClr val="bg1"/>
                </a:solidFill>
              </a:rPr>
              <a:t>Длина стороны квадрата 1 дециметр. Этот квадрат разрезали на квадратики со стороной 1 сантиметр, из которых выложили полосу. Какой длины получилась полоса?</a:t>
            </a: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83768" y="2132856"/>
          <a:ext cx="4176460" cy="378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"/>
                <a:gridCol w="417646"/>
                <a:gridCol w="417646"/>
                <a:gridCol w="417646"/>
                <a:gridCol w="417646"/>
                <a:gridCol w="417646"/>
                <a:gridCol w="417646"/>
                <a:gridCol w="417646"/>
                <a:gridCol w="417646"/>
                <a:gridCol w="417646"/>
              </a:tblGrid>
              <a:tr h="378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2">
                            <a:lumMod val="40000"/>
                            <a:lumOff val="6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0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1628800"/>
            <a:ext cx="2160240" cy="432048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1 дм</a:t>
            </a:r>
            <a:endParaRPr lang="ru-RU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ПЛОЩАДЬ ПРЯМОУГОЛЬНИКА, КВАДРАТА</a:t>
            </a:r>
            <a:r>
              <a:rPr lang="ru-RU" sz="2800" b="1" dirty="0" smtClean="0">
                <a:solidFill>
                  <a:schemeClr val="bg1"/>
                </a:solidFill>
              </a:rPr>
              <a:t>.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916832"/>
            <a:ext cx="5616624" cy="3384376"/>
          </a:xfrm>
        </p:spPr>
        <p:txBody>
          <a:bodyPr>
            <a:noAutofit/>
          </a:bodyPr>
          <a:lstStyle/>
          <a:p>
            <a:pPr algn="just"/>
            <a:r>
              <a:rPr lang="en-US" sz="8800" b="1" i="1" dirty="0" smtClean="0">
                <a:solidFill>
                  <a:schemeClr val="bg1"/>
                </a:solidFill>
              </a:rPr>
              <a:t>S      = a </a:t>
            </a:r>
            <a:r>
              <a:rPr lang="en-US" sz="4000" b="1" i="1" dirty="0" smtClean="0">
                <a:solidFill>
                  <a:schemeClr val="bg1"/>
                </a:solidFill>
              </a:rPr>
              <a:t>*</a:t>
            </a:r>
            <a:r>
              <a:rPr lang="en-US" sz="8800" b="1" i="1" dirty="0" smtClean="0">
                <a:solidFill>
                  <a:schemeClr val="bg1"/>
                </a:solidFill>
              </a:rPr>
              <a:t> b</a:t>
            </a:r>
          </a:p>
          <a:p>
            <a:pPr algn="just"/>
            <a:r>
              <a:rPr lang="en-US" sz="8800" b="1" i="1" dirty="0" smtClean="0">
                <a:solidFill>
                  <a:schemeClr val="bg1"/>
                </a:solidFill>
              </a:rPr>
              <a:t> S      = a </a:t>
            </a:r>
            <a:r>
              <a:rPr lang="en-US" sz="4000" b="1" i="1" dirty="0" smtClean="0">
                <a:solidFill>
                  <a:schemeClr val="bg1"/>
                </a:solidFill>
              </a:rPr>
              <a:t>*</a:t>
            </a:r>
            <a:r>
              <a:rPr lang="en-US" sz="8800" b="1" i="1" dirty="0" smtClean="0">
                <a:solidFill>
                  <a:schemeClr val="bg1"/>
                </a:solidFill>
              </a:rPr>
              <a:t> a</a:t>
            </a:r>
          </a:p>
          <a:p>
            <a:pPr algn="just"/>
            <a:r>
              <a:rPr lang="en-US" sz="8800" b="1" i="1" dirty="0" smtClean="0">
                <a:solidFill>
                  <a:schemeClr val="bg1"/>
                </a:solidFill>
              </a:rPr>
              <a:t>            </a:t>
            </a:r>
            <a:endParaRPr lang="ru-RU" sz="8800" b="1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9792" y="2852936"/>
            <a:ext cx="1224136" cy="36004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4437112"/>
            <a:ext cx="482352" cy="432048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СОЕДИНИ  ЕДИНИЦЫ  ПЛОЩАДИ  И ОБЪЕКТЫ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916832"/>
            <a:ext cx="5616624" cy="3384376"/>
          </a:xfrm>
        </p:spPr>
        <p:txBody>
          <a:bodyPr>
            <a:noAutofit/>
          </a:bodyPr>
          <a:lstStyle/>
          <a:p>
            <a:pPr algn="just"/>
            <a:r>
              <a:rPr lang="en-US" sz="8800" b="1" i="1" dirty="0" smtClean="0">
                <a:solidFill>
                  <a:schemeClr val="bg1"/>
                </a:solidFill>
              </a:rPr>
              <a:t>            </a:t>
            </a:r>
            <a:endParaRPr lang="ru-RU" sz="8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1916832"/>
          <a:ext cx="7200800" cy="3808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4536504"/>
              </a:tblGrid>
              <a:tr h="79209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м ²</a:t>
                      </a:r>
                      <a:endParaRPr lang="ru-RU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Клетка в ученической тетради</a:t>
                      </a:r>
                      <a:endParaRPr lang="ru-RU" sz="2400" dirty="0"/>
                    </a:p>
                  </a:txBody>
                  <a:tcPr anchor="ctr">
                    <a:noFill/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км²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Стол, парта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1дм²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Море, степь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см ²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Спортзал, комната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04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мм²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Альбомный лист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936103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ПРОВЕРЬ СЕБЯ. СООТНОШЕНИЕ РАЗМЕРОВ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1916832"/>
            <a:ext cx="5616624" cy="3384376"/>
          </a:xfrm>
        </p:spPr>
        <p:txBody>
          <a:bodyPr>
            <a:noAutofit/>
          </a:bodyPr>
          <a:lstStyle/>
          <a:p>
            <a:pPr algn="just"/>
            <a:r>
              <a:rPr lang="en-US" sz="8800" b="1" i="1" dirty="0" smtClean="0">
                <a:solidFill>
                  <a:schemeClr val="bg1"/>
                </a:solidFill>
              </a:rPr>
              <a:t>            </a:t>
            </a:r>
            <a:endParaRPr lang="ru-RU" sz="8800" b="1" i="1" dirty="0">
              <a:solidFill>
                <a:schemeClr val="bg1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899592" y="1916832"/>
          <a:ext cx="7488832" cy="388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392488"/>
              </a:tblGrid>
              <a:tr h="79209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 м ²</a:t>
                      </a:r>
                      <a:endParaRPr lang="ru-RU" sz="3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Клетка в ученической тетради</a:t>
                      </a:r>
                      <a:endParaRPr lang="ru-RU" sz="2400" dirty="0"/>
                    </a:p>
                  </a:txBody>
                  <a:tcPr anchor="ctr">
                    <a:noFill/>
                  </a:tcPr>
                </a:tc>
              </a:tr>
              <a:tr h="86409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км²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Стол, парта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дм²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Море, степь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см ² </a:t>
                      </a:r>
                      <a:endParaRPr lang="ru-RU" sz="3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Спортзал, комната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0405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chemeClr val="bg1"/>
                          </a:solidFill>
                        </a:rPr>
                        <a:t> мм²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Альбомный лист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>
            <a:off x="2987824" y="2348880"/>
            <a:ext cx="936104" cy="2232248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43808" y="3212976"/>
            <a:ext cx="1152128" cy="720080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843808" y="3212976"/>
            <a:ext cx="1080120" cy="792088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843808" y="2492896"/>
            <a:ext cx="1080120" cy="3096344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43808" y="4653136"/>
            <a:ext cx="1152128" cy="792088"/>
          </a:xfrm>
          <a:prstGeom prst="straightConnector1">
            <a:avLst/>
          </a:prstGeom>
          <a:ln w="635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4032448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ЗАДАЧА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Длина приусадебного участка прямоугольной формы равна 30 м, это на 8 метров больше  ширины. Найди площадь приусадебного участка.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88032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ЗАДАЧА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Длина приусадебного участка прямоугольной формы равна 30 м, это на 8 метров больше  ширины. Найди площадь приусадебного участка.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3573016"/>
          <a:ext cx="777686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0081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S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 (площадь)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mbria"/>
                          <a:ea typeface="Cambria"/>
                          <a:cs typeface="Times New Roman"/>
                        </a:rPr>
                        <a:t>a 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(длина)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b (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ширина</a:t>
                      </a: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ru-RU" sz="3600" b="1" dirty="0">
                        <a:solidFill>
                          <a:schemeClr val="bg1"/>
                        </a:solidFill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134" y="0"/>
            <a:ext cx="919113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880320"/>
          </a:xfrm>
        </p:spPr>
        <p:txBody>
          <a:bodyPr>
            <a:noAutofit/>
          </a:bodyPr>
          <a:lstStyle/>
          <a:p>
            <a:pPr algn="just"/>
            <a:r>
              <a:rPr lang="ru-RU" sz="4000" b="1" dirty="0" smtClean="0">
                <a:solidFill>
                  <a:schemeClr val="bg1"/>
                </a:solidFill>
              </a:rPr>
              <a:t>ЗАДАЧА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Длина приусадебного участка прямоугольной формы равна 30 м, это на 8 метров больше  ширины. Найди площадь приусадебного участка.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5877272"/>
            <a:ext cx="8136904" cy="266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683568" y="3573016"/>
          <a:ext cx="7776864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  <a:gridCol w="2592288"/>
              </a:tblGrid>
              <a:tr h="10081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S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 (площадь)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 smtClean="0">
                          <a:latin typeface="Cambria"/>
                          <a:ea typeface="Cambria"/>
                          <a:cs typeface="Times New Roman"/>
                        </a:rPr>
                        <a:t>a 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(длина)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b (</a:t>
                      </a:r>
                      <a:r>
                        <a:rPr lang="ru-RU" sz="2400" b="1" dirty="0">
                          <a:latin typeface="Cambria"/>
                          <a:ea typeface="Cambria"/>
                          <a:cs typeface="Times New Roman"/>
                        </a:rPr>
                        <a:t>ширина</a:t>
                      </a:r>
                      <a:r>
                        <a:rPr lang="en-US" sz="2400" b="1" dirty="0">
                          <a:latin typeface="Cambria"/>
                          <a:ea typeface="Cambria"/>
                          <a:cs typeface="Times New Roman"/>
                        </a:rPr>
                        <a:t>)</a:t>
                      </a:r>
                      <a:endParaRPr lang="ru-RU" sz="2400" dirty="0"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?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30 м</a:t>
                      </a: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ru-RU" sz="3600" b="1" dirty="0">
                          <a:solidFill>
                            <a:schemeClr val="bg1"/>
                          </a:solidFill>
                          <a:latin typeface="Cambria"/>
                          <a:ea typeface="Cambria"/>
                          <a:cs typeface="Times New Roman"/>
                        </a:rPr>
                        <a:t>22 м</a:t>
                      </a:r>
                    </a:p>
                  </a:txBody>
                  <a:tcPr marL="68580" marR="68580" marT="0" marB="0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390</Words>
  <Application>Microsoft Office PowerPoint</Application>
  <PresentationFormat>Экран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Муниципальное бюджетное общеобразовательное учреждение «Средняя общеобразовательная школа № 1» г.Бологое, Тверской области</vt:lpstr>
      <vt:lpstr>Цель: - познакомить детей с единицами измерения площади – квадратным километром и квадратным миллиметром.</vt:lpstr>
      <vt:lpstr>Длина стороны квадрата 1 дециметр. Этот квадрат разрезали на квадратики со стороной 1 сантиметр, из которых выложили полосу. Какой длины получилась полоса?</vt:lpstr>
      <vt:lpstr>ПЛОЩАДЬ ПРЯМОУГОЛЬНИКА, КВАДРАТА.</vt:lpstr>
      <vt:lpstr>СОЕДИНИ  ЕДИНИЦЫ  ПЛОЩАДИ  И ОБЪЕКТЫ</vt:lpstr>
      <vt:lpstr>ПРОВЕРЬ СЕБЯ. СООТНОШЕНИЕ РАЗМЕРОВ</vt:lpstr>
      <vt:lpstr>ЗАДАЧА   Длина приусадебного участка прямоугольной формы равна 30 м, это на 8 метров больше  ширины. Найди площадь приусадебного участка. </vt:lpstr>
      <vt:lpstr>ЗАДАЧА  Длина приусадебного участка прямоугольной формы равна 30 м, это на 8 метров больше  ширины. Найди площадь приусадебного участка. </vt:lpstr>
      <vt:lpstr>ЗАДАЧА  Длина приусадебного участка прямоугольной формы равна 30 м, это на 8 метров больше  ширины. Найди площадь приусадебного участка. </vt:lpstr>
      <vt:lpstr>ОБРАТНЫЕ ЗАДАЧИ   </vt:lpstr>
      <vt:lpstr>КАКОЕ ЧИСЛО ПРОПУЩЕНО?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«Средняя общеобразовательная школа № 1» г.Бологое, Тверской области</dc:title>
  <cp:lastModifiedBy>Иванова ТВ</cp:lastModifiedBy>
  <cp:revision>26</cp:revision>
  <dcterms:modified xsi:type="dcterms:W3CDTF">2015-10-24T19:33:30Z</dcterms:modified>
</cp:coreProperties>
</file>