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3300"/>
    <a:srgbClr val="996600"/>
    <a:srgbClr val="660066"/>
    <a:srgbClr val="336699"/>
    <a:srgbClr val="FF9900"/>
    <a:srgbClr val="0000FF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035A-2F6F-4899-A194-C9DC27FF0F76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B3EE9-4F62-4382-871F-9F6A396C4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-flu.com.ua/cold-12-prav-prof.htm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pas-extreme.ru/images/multimedia/14omz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928802"/>
            <a:ext cx="725194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АЛФАВИТ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14298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pc="600" dirty="0" smtClean="0"/>
              <a:t>ИНТЕРАКТИВНАЯ ИГРА</a:t>
            </a:r>
            <a:endParaRPr lang="ru-RU" sz="2800" b="1" i="1" spc="600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3643314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pc="300" dirty="0" smtClean="0"/>
              <a:t>ИЛИ 33 ВОПРОСА О ЗДОРОВЬЕ</a:t>
            </a:r>
            <a:endParaRPr lang="ru-RU" b="1" i="1" spc="300" dirty="0"/>
          </a:p>
        </p:txBody>
      </p:sp>
      <p:pic>
        <p:nvPicPr>
          <p:cNvPr id="8" name="Рисунок 7" descr="3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14509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2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642918"/>
            <a:ext cx="1643074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3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286124"/>
            <a:ext cx="1714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4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615578"/>
            <a:ext cx="1357313" cy="187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42852"/>
            <a:ext cx="571504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/>
              <a:t>Висит мешочек небольшой</a:t>
            </a:r>
          </a:p>
          <a:p>
            <a:pPr algn="ctr"/>
            <a:r>
              <a:rPr lang="ru-RU" sz="2400" dirty="0" smtClean="0"/>
              <a:t>То полный, то пустой.</a:t>
            </a:r>
          </a:p>
          <a:p>
            <a:pPr algn="ctr"/>
            <a:r>
              <a:rPr lang="ru-RU" sz="2400" dirty="0" smtClean="0"/>
              <a:t>В него вагончики бегут,</a:t>
            </a:r>
          </a:p>
          <a:p>
            <a:pPr algn="ctr"/>
            <a:r>
              <a:rPr lang="ru-RU" sz="2400" dirty="0" smtClean="0"/>
              <a:t>Пищу, жидкости несут.</a:t>
            </a:r>
          </a:p>
          <a:p>
            <a:pPr algn="ctr"/>
            <a:r>
              <a:rPr lang="ru-RU" sz="2400" dirty="0" smtClean="0"/>
              <a:t>Кипит работа целый день,</a:t>
            </a:r>
          </a:p>
          <a:p>
            <a:pPr algn="ctr"/>
            <a:r>
              <a:rPr lang="ru-RU" sz="2400" dirty="0" smtClean="0"/>
              <a:t>Нам помогать ему не лень.</a:t>
            </a:r>
          </a:p>
          <a:p>
            <a:pPr algn="ctr"/>
            <a:r>
              <a:rPr lang="ru-RU" sz="2400" dirty="0" smtClean="0"/>
              <a:t>Готовит пищу, нас питает,</a:t>
            </a:r>
          </a:p>
          <a:p>
            <a:pPr algn="ctr"/>
            <a:r>
              <a:rPr lang="ru-RU" sz="2400" dirty="0" smtClean="0"/>
              <a:t>А что не нужно – выгоняет.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964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29000"/>
            <a:ext cx="3573467" cy="309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86380" y="6072206"/>
            <a:ext cx="171451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ЖЕЛУДОК</a:t>
            </a:r>
            <a:endParaRPr lang="ru-RU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600079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/>
              <a:t>Отворю я </a:t>
            </a:r>
            <a:r>
              <a:rPr lang="ru-RU" sz="3600" dirty="0" err="1" smtClean="0"/>
              <a:t>хлевец</a:t>
            </a:r>
            <a:r>
              <a:rPr lang="ru-RU" sz="3600" dirty="0" smtClean="0"/>
              <a:t>,</a:t>
            </a:r>
          </a:p>
          <a:p>
            <a:pPr algn="ctr"/>
            <a:r>
              <a:rPr lang="ru-RU" sz="3600" dirty="0" smtClean="0"/>
              <a:t>Выпущу стадо белых овец.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5982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000201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928802"/>
            <a:ext cx="5500726" cy="3695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2" y="6000768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ЗУБЫ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7143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Невосприимчивость к болезни.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7425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14678" y="5786454"/>
            <a:ext cx="27146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ИММУНИТЕТ</a:t>
            </a:r>
            <a:endParaRPr lang="ru-RU" sz="2800" b="1" i="1" dirty="0"/>
          </a:p>
        </p:txBody>
      </p:sp>
      <p:pic>
        <p:nvPicPr>
          <p:cNvPr id="6" name="Рисунок 5" descr="простуда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714488"/>
            <a:ext cx="6286544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857364"/>
            <a:ext cx="664373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Задание: </a:t>
            </a:r>
          </a:p>
          <a:p>
            <a:pPr algn="ctr"/>
            <a:r>
              <a:rPr lang="ru-RU" sz="4800" dirty="0" smtClean="0"/>
              <a:t>определи предмет</a:t>
            </a:r>
          </a:p>
          <a:p>
            <a:pPr algn="ctr"/>
            <a:r>
              <a:rPr lang="ru-RU" sz="4800" dirty="0" smtClean="0"/>
              <a:t> на вкус.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071546"/>
            <a:ext cx="7425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6500858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/>
              <a:t>Тело сверху прикрываю,</a:t>
            </a:r>
          </a:p>
          <a:p>
            <a:pPr algn="ctr"/>
            <a:r>
              <a:rPr lang="ru-RU" sz="3200" dirty="0" smtClean="0"/>
              <a:t>Защищаю и дышу.</a:t>
            </a:r>
          </a:p>
          <a:p>
            <a:pPr algn="ctr"/>
            <a:r>
              <a:rPr lang="ru-RU" sz="3200" dirty="0" smtClean="0"/>
              <a:t>Пот наружу выделяю, </a:t>
            </a:r>
          </a:p>
          <a:p>
            <a:pPr algn="ctr"/>
            <a:r>
              <a:rPr lang="ru-RU" sz="3200" dirty="0" smtClean="0"/>
              <a:t>Температурой тела руковожу.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580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00020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428868"/>
            <a:ext cx="2841631" cy="426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4942" y="6072206"/>
            <a:ext cx="228601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КОЖА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6"/>
            <a:ext cx="66437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/>
              <a:t>У какого дерева голова внизу,</a:t>
            </a:r>
          </a:p>
          <a:p>
            <a:pPr algn="ctr"/>
            <a:r>
              <a:rPr lang="ru-RU" sz="3600" dirty="0" smtClean="0"/>
              <a:t>А говорящий корень вверху?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925" t="22005" r="8955" b="10146"/>
          <a:stretch>
            <a:fillRect/>
          </a:stretch>
        </p:blipFill>
        <p:spPr bwMode="auto">
          <a:xfrm>
            <a:off x="2428860" y="2071678"/>
            <a:ext cx="472649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9058" y="5929330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ЛЁГКИЕ</a:t>
            </a:r>
            <a:endParaRPr lang="ru-RU" sz="2800" b="1" i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71438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/>
              <a:t>Он всё запоминает,</a:t>
            </a:r>
          </a:p>
          <a:p>
            <a:pPr algn="ctr"/>
            <a:r>
              <a:rPr lang="ru-RU" sz="2800" dirty="0" smtClean="0"/>
              <a:t>Смотреть, слушать, говорить.</a:t>
            </a:r>
          </a:p>
          <a:p>
            <a:pPr algn="ctr"/>
            <a:r>
              <a:rPr lang="ru-RU" sz="2800" dirty="0" smtClean="0"/>
              <a:t>Видеть помогает,</a:t>
            </a:r>
          </a:p>
          <a:p>
            <a:pPr algn="ctr"/>
            <a:r>
              <a:rPr lang="ru-RU" sz="2800" dirty="0" smtClean="0"/>
              <a:t>Работой всего нашего организма управляет.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9300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Local Settings\Temporary Internet Files\Content.IE5\ZE9UQ3MD\MC9004387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3286148" cy="43815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8" y="6072206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МОЗГ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735811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/>
              <a:t>Вот гора, а у горы – </a:t>
            </a:r>
          </a:p>
          <a:p>
            <a:pPr lvl="0" algn="ctr"/>
            <a:r>
              <a:rPr lang="ru-RU" sz="3600" dirty="0" smtClean="0"/>
              <a:t>Две глубокие норы.</a:t>
            </a:r>
          </a:p>
          <a:p>
            <a:pPr algn="ctr"/>
            <a:r>
              <a:rPr lang="ru-RU" sz="3600" dirty="0" smtClean="0"/>
              <a:t>В этих норах ветер бродит,</a:t>
            </a:r>
          </a:p>
          <a:p>
            <a:pPr algn="ctr"/>
            <a:r>
              <a:rPr lang="ru-RU" sz="3600" dirty="0" smtClean="0"/>
              <a:t>То заходит, то выходит.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91445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user\Local Settings\Temporary Internet Files\Content.IE5\7U0L4X15\MC90043244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071810"/>
            <a:ext cx="3664650" cy="3228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6000768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НОС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735811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Попадание ядовитых веществ в организм.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42918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14942" y="5929330"/>
            <a:ext cx="300039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ОТРАВЛЕНИЕ</a:t>
            </a:r>
            <a:endParaRPr lang="ru-RU" sz="2800" b="1" i="1" dirty="0"/>
          </a:p>
        </p:txBody>
      </p:sp>
      <p:pic>
        <p:nvPicPr>
          <p:cNvPr id="19458" name="Picture 2" descr="Картинка 0 из 36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14554"/>
            <a:ext cx="2861755" cy="43481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692948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/>
              <a:t>У двух сыновей матерей </a:t>
            </a:r>
          </a:p>
          <a:p>
            <a:pPr lvl="0" algn="ctr"/>
            <a:r>
              <a:rPr lang="ru-RU" sz="3600" dirty="0" smtClean="0"/>
              <a:t>по пять сыновей</a:t>
            </a:r>
          </a:p>
          <a:p>
            <a:pPr algn="ctr"/>
            <a:r>
              <a:rPr lang="ru-RU" sz="3600" dirty="0" smtClean="0"/>
              <a:t>И одно имя всем.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user\Local Settings\Temporary Internet Files\Content.IE5\2CC85I3N\MC90029793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71744"/>
            <a:ext cx="2722318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5786454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ПАЛЬЦЫ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6" y="428604"/>
          <a:ext cx="8644000" cy="614367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80500"/>
                <a:gridCol w="1080500"/>
                <a:gridCol w="1080500"/>
                <a:gridCol w="1080500"/>
                <a:gridCol w="1080500"/>
                <a:gridCol w="1080500"/>
                <a:gridCol w="1080500"/>
                <a:gridCol w="1080500"/>
              </a:tblGrid>
              <a:tr h="1228734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2" action="ppaction://hlinksldjump"/>
                        </a:rPr>
                        <a:t>А</a:t>
                      </a:r>
                      <a:endParaRPr lang="ru-RU" sz="7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hlinkClick r:id="rId3" action="ppaction://hlinksldjump"/>
                        </a:rPr>
                        <a:t>Б</a:t>
                      </a:r>
                      <a:endParaRPr lang="ru-RU" sz="7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rId4" action="ppaction://hlinksldjump"/>
                        </a:rPr>
                        <a:t>В</a:t>
                      </a:r>
                      <a:endParaRPr lang="ru-RU" sz="7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5" action="ppaction://hlinksldjump"/>
                        </a:rPr>
                        <a:t>Г</a:t>
                      </a:r>
                      <a:endParaRPr lang="ru-RU" sz="7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6" action="ppaction://hlinksldjump"/>
                        </a:rPr>
                        <a:t>Д</a:t>
                      </a:r>
                      <a:endParaRPr lang="ru-RU" sz="7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FF0000"/>
                          </a:solidFill>
                          <a:hlinkClick r:id="rId7" action="ppaction://hlinksldjump"/>
                        </a:rPr>
                        <a:t>Е</a:t>
                      </a:r>
                      <a:endParaRPr lang="ru-RU" sz="7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/>
                          </a:solidFill>
                          <a:hlinkClick r:id="rId8" action="ppaction://hlinksldjump"/>
                        </a:rPr>
                        <a:t>Ё</a:t>
                      </a:r>
                      <a:endParaRPr lang="ru-RU" sz="7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C00000"/>
                          </a:solidFill>
                          <a:hlinkClick r:id="rId9" action="ppaction://hlinksldjump"/>
                        </a:rPr>
                        <a:t>Ж</a:t>
                      </a:r>
                      <a:endParaRPr lang="ru-RU" sz="7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28734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hlinkClick r:id="rId10" action="ppaction://hlinksldjump"/>
                        </a:rPr>
                        <a:t>З</a:t>
                      </a:r>
                      <a:endParaRPr lang="ru-RU" sz="7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66"/>
                          </a:solidFill>
                          <a:hlinkClick r:id="rId11" action="ppaction://hlinksldjump"/>
                        </a:rPr>
                        <a:t>И</a:t>
                      </a:r>
                      <a:endParaRPr lang="ru-RU" sz="72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006600"/>
                          </a:solidFill>
                          <a:hlinkClick r:id="rId12" action="ppaction://hlinksldjump"/>
                        </a:rPr>
                        <a:t>Й</a:t>
                      </a:r>
                      <a:endParaRPr lang="ru-RU" sz="7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rId13" action="ppaction://hlinksldjump"/>
                        </a:rPr>
                        <a:t>К</a:t>
                      </a:r>
                      <a:endParaRPr lang="ru-RU" sz="7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14" action="ppaction://hlinksldjump"/>
                        </a:rPr>
                        <a:t>Л</a:t>
                      </a:r>
                      <a:endParaRPr lang="ru-RU" sz="7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0070C0"/>
                          </a:solidFill>
                          <a:hlinkClick r:id="rId15" action="ppaction://hlinksldjump"/>
                        </a:rPr>
                        <a:t>М</a:t>
                      </a:r>
                      <a:endParaRPr lang="ru-RU" sz="7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FF00"/>
                          </a:solidFill>
                          <a:hlinkClick r:id="rId16" action="ppaction://hlinksldjump"/>
                        </a:rPr>
                        <a:t>Н</a:t>
                      </a:r>
                      <a:endParaRPr lang="ru-RU" sz="7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17" action="ppaction://hlinksldjump"/>
                        </a:rPr>
                        <a:t>О</a:t>
                      </a:r>
                      <a:endParaRPr lang="ru-RU" sz="7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28734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hlinkClick r:id="rId18" action="ppaction://hlinksldjump"/>
                        </a:rPr>
                        <a:t>П</a:t>
                      </a:r>
                      <a:endParaRPr lang="ru-RU" sz="7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hlinkClick r:id="rId19" action="ppaction://hlinksldjump"/>
                        </a:rPr>
                        <a:t>Р</a:t>
                      </a:r>
                      <a:endParaRPr lang="ru-RU" sz="7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FF00"/>
                          </a:solidFill>
                          <a:hlinkClick r:id="rId20" action="ppaction://hlinksldjump"/>
                        </a:rPr>
                        <a:t>С</a:t>
                      </a:r>
                      <a:endParaRPr lang="ru-RU" sz="7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hlinkClick r:id="rId21" action="ppaction://hlinksldjump"/>
                        </a:rPr>
                        <a:t>Т</a:t>
                      </a:r>
                      <a:endParaRPr lang="ru-RU" sz="7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0000FF"/>
                          </a:solidFill>
                          <a:hlinkClick r:id="rId22" action="ppaction://hlinksldjump"/>
                        </a:rPr>
                        <a:t>У</a:t>
                      </a:r>
                      <a:endParaRPr lang="ru-RU" sz="7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hlinkClick r:id="rId23" action="ppaction://hlinksldjump"/>
                        </a:rPr>
                        <a:t>Ф</a:t>
                      </a:r>
                      <a:endParaRPr lang="ru-RU" sz="7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3300"/>
                          </a:solidFill>
                          <a:hlinkClick r:id="rId24" action="ppaction://hlinksldjump"/>
                        </a:rPr>
                        <a:t>Х</a:t>
                      </a:r>
                      <a:endParaRPr lang="ru-RU" sz="7200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hlinkClick r:id="rId25" action="ppaction://hlinksldjump"/>
                        </a:rPr>
                        <a:t>Ц</a:t>
                      </a:r>
                      <a:endParaRPr lang="ru-RU" sz="7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28734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9900"/>
                          </a:solidFill>
                          <a:hlinkClick r:id="rId26" action="ppaction://hlinksldjump"/>
                        </a:rPr>
                        <a:t>Ч</a:t>
                      </a:r>
                      <a:endParaRPr lang="ru-RU" sz="7200" b="1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C00000"/>
                          </a:solidFill>
                          <a:hlinkClick r:id="rId27" action="ppaction://hlinksldjump"/>
                        </a:rPr>
                        <a:t>Ш</a:t>
                      </a:r>
                      <a:endParaRPr lang="ru-RU" sz="7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7030A0"/>
                          </a:solidFill>
                          <a:hlinkClick r:id="rId28" action="ppaction://hlinksldjump"/>
                        </a:rPr>
                        <a:t>Щ</a:t>
                      </a:r>
                      <a:endParaRPr lang="ru-RU" sz="7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00B050"/>
                          </a:solidFill>
                          <a:hlinkClick r:id="rId29" action="ppaction://hlinksldjump"/>
                        </a:rPr>
                        <a:t>Ъ</a:t>
                      </a:r>
                      <a:endParaRPr lang="ru-RU" sz="7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C00000"/>
                          </a:solidFill>
                          <a:hlinkClick r:id="rId30" action="ppaction://hlinksldjump"/>
                        </a:rPr>
                        <a:t>Ы</a:t>
                      </a:r>
                      <a:endParaRPr lang="ru-RU" sz="7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336699"/>
                          </a:solidFill>
                          <a:hlinkClick r:id="rId31" action="ppaction://hlinksldjump"/>
                        </a:rPr>
                        <a:t>Ь</a:t>
                      </a:r>
                      <a:endParaRPr lang="ru-RU" sz="72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660066"/>
                          </a:solidFill>
                          <a:hlinkClick r:id="rId32" action="ppaction://hlinksldjump"/>
                        </a:rPr>
                        <a:t>Э</a:t>
                      </a:r>
                      <a:endParaRPr lang="ru-RU" sz="72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996600"/>
                          </a:solidFill>
                          <a:hlinkClick r:id="rId33" action="ppaction://hlinksldjump"/>
                        </a:rPr>
                        <a:t>Ю</a:t>
                      </a:r>
                      <a:endParaRPr lang="ru-RU" sz="7200" b="1" dirty="0">
                        <a:solidFill>
                          <a:srgbClr val="996600"/>
                        </a:solidFill>
                      </a:endParaRPr>
                    </a:p>
                  </a:txBody>
                  <a:tcPr/>
                </a:tc>
              </a:tr>
              <a:tr h="1228734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002060"/>
                          </a:solidFill>
                          <a:hlinkClick r:id="rId34" action="ppaction://hlinksldjump"/>
                        </a:rPr>
                        <a:t>Я</a:t>
                      </a:r>
                      <a:endParaRPr lang="ru-RU" sz="7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3300"/>
                          </a:solidFill>
                          <a:latin typeface="Monotype Corsiva" pitchFamily="66" charset="0"/>
                          <a:hlinkClick r:id="rId35" action="ppaction://hlinksldjump"/>
                        </a:rPr>
                        <a:t>М</a:t>
                      </a:r>
                      <a:endParaRPr lang="ru-RU" sz="7200" b="1" dirty="0">
                        <a:solidFill>
                          <a:srgbClr val="FF33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3300"/>
                          </a:solidFill>
                          <a:latin typeface="Monotype Corsiva" pitchFamily="66" charset="0"/>
                        </a:rPr>
                        <a:t>О</a:t>
                      </a:r>
                      <a:endParaRPr lang="ru-RU" sz="7200" b="1" dirty="0">
                        <a:solidFill>
                          <a:srgbClr val="FF33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3300"/>
                          </a:solidFill>
                          <a:latin typeface="Monotype Corsiva" pitchFamily="66" charset="0"/>
                        </a:rPr>
                        <a:t>Л</a:t>
                      </a:r>
                      <a:endParaRPr lang="ru-RU" sz="7200" b="1" dirty="0">
                        <a:solidFill>
                          <a:srgbClr val="FF33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3300"/>
                          </a:solidFill>
                          <a:latin typeface="Monotype Corsiva" pitchFamily="66" charset="0"/>
                        </a:rPr>
                        <a:t>О</a:t>
                      </a:r>
                      <a:endParaRPr lang="ru-RU" sz="7200" b="1" dirty="0">
                        <a:solidFill>
                          <a:srgbClr val="FF33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3300"/>
                          </a:solidFill>
                          <a:latin typeface="Monotype Corsiva" pitchFamily="66" charset="0"/>
                        </a:rPr>
                        <a:t>Д</a:t>
                      </a:r>
                      <a:endParaRPr lang="ru-RU" sz="7200" b="1" dirty="0">
                        <a:solidFill>
                          <a:srgbClr val="FF33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3300"/>
                          </a:solidFill>
                          <a:latin typeface="Monotype Corsiva" pitchFamily="66" charset="0"/>
                        </a:rPr>
                        <a:t>Ц</a:t>
                      </a:r>
                      <a:endParaRPr lang="ru-RU" sz="7200" b="1" dirty="0">
                        <a:solidFill>
                          <a:srgbClr val="FF33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3300"/>
                          </a:solidFill>
                          <a:latin typeface="Monotype Corsiva" pitchFamily="66" charset="0"/>
                        </a:rPr>
                        <a:t>Ы</a:t>
                      </a:r>
                      <a:endParaRPr lang="ru-RU" sz="7200" b="1" dirty="0">
                        <a:solidFill>
                          <a:srgbClr val="FF33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664373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/>
              <a:t>Яма с красными краями.</a:t>
            </a:r>
          </a:p>
          <a:p>
            <a:pPr algn="ctr"/>
            <a:r>
              <a:rPr lang="ru-RU" sz="3600" dirty="0" smtClean="0"/>
              <a:t>Неподвижно в этой яме</a:t>
            </a:r>
          </a:p>
          <a:p>
            <a:pPr algn="ctr"/>
            <a:r>
              <a:rPr lang="ru-RU" sz="3600" dirty="0" smtClean="0"/>
              <a:t>Два ряда над рядом ряд</a:t>
            </a:r>
          </a:p>
          <a:p>
            <a:pPr algn="ctr"/>
            <a:r>
              <a:rPr lang="ru-RU" sz="3600" dirty="0" smtClean="0"/>
              <a:t>Колья белые стоят.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642918"/>
            <a:ext cx="6415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00020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928934"/>
            <a:ext cx="4836949" cy="3714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388" y="6072206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РОТ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664373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/>
              <a:t>День и ночь стучит оно,</a:t>
            </a:r>
          </a:p>
          <a:p>
            <a:pPr algn="ctr"/>
            <a:r>
              <a:rPr lang="ru-RU" sz="3600" dirty="0" smtClean="0"/>
              <a:t>Словно бы заведено.</a:t>
            </a:r>
          </a:p>
          <a:p>
            <a:pPr algn="ctr"/>
            <a:r>
              <a:rPr lang="ru-RU" sz="3600" dirty="0" smtClean="0"/>
              <a:t>Будет плохо, если вдруг</a:t>
            </a:r>
          </a:p>
          <a:p>
            <a:pPr algn="ctr"/>
            <a:r>
              <a:rPr lang="ru-RU" sz="3600" dirty="0" smtClean="0"/>
              <a:t>Прекратится этот стук.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6383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user\Local Settings\Temporary Internet Files\Content.IE5\2CC85I3N\MP90040285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00372"/>
            <a:ext cx="4714876" cy="35361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57950" y="6000768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СЕРДЦЕ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642918"/>
            <a:ext cx="63579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Сильный ветер в Америке.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28604"/>
            <a:ext cx="5725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Ураганы, гроза, торнадо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7" y="1500174"/>
            <a:ext cx="5715039" cy="4286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6072206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ТОРНАДО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71480"/>
            <a:ext cx="71438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/>
              <a:t>У одной головы два братца</a:t>
            </a:r>
          </a:p>
          <a:p>
            <a:pPr algn="ctr"/>
            <a:r>
              <a:rPr lang="ru-RU" sz="3600" dirty="0" smtClean="0"/>
              <a:t>По разные стороны сидят,</a:t>
            </a:r>
          </a:p>
          <a:p>
            <a:pPr algn="ctr"/>
            <a:r>
              <a:rPr lang="ru-RU" sz="3600" dirty="0" smtClean="0"/>
              <a:t>А ничего не видят и не говорят.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8579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user\Local Settings\Temporary Internet Files\Content.IE5\NF6V2O06\MC90023819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643182"/>
            <a:ext cx="2286016" cy="35042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5857892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УШИ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728667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Специалист по изготовлению лекарств.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794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Картинка 11 из 717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5425895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6143644"/>
            <a:ext cx="250033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ФАРМАЦЕВТ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071678"/>
            <a:ext cx="750099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4400" b="1" i="1" dirty="0" smtClean="0"/>
              <a:t>Задание: </a:t>
            </a:r>
            <a:r>
              <a:rPr lang="ru-RU" sz="4400" dirty="0" smtClean="0"/>
              <a:t>1 мин. скакать через скакалку.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794"/>
            <a:ext cx="7569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78661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Наука, изучающая клеточное строение.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798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43306" y="6143644"/>
            <a:ext cx="292895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ЦИТОЛОГИЯ</a:t>
            </a:r>
            <a:endParaRPr lang="ru-RU" sz="2800" b="1" i="1" dirty="0"/>
          </a:p>
        </p:txBody>
      </p:sp>
      <p:pic>
        <p:nvPicPr>
          <p:cNvPr id="6" name="Рисунок 5" descr="00036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143116"/>
            <a:ext cx="5657136" cy="37862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4714908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/>
              <a:t>Он горячий, ароматный,</a:t>
            </a:r>
          </a:p>
          <a:p>
            <a:pPr algn="ctr"/>
            <a:r>
              <a:rPr lang="ru-RU" sz="2800" dirty="0" smtClean="0"/>
              <a:t>И на вкус весьма приятный.</a:t>
            </a:r>
          </a:p>
          <a:p>
            <a:pPr algn="ctr"/>
            <a:r>
              <a:rPr lang="ru-RU" sz="2800" dirty="0" smtClean="0"/>
              <a:t>Он недуги исцеляет</a:t>
            </a:r>
          </a:p>
          <a:p>
            <a:pPr algn="ctr"/>
            <a:r>
              <a:rPr lang="ru-RU" sz="2800" dirty="0" smtClean="0"/>
              <a:t>И усталость прогоняет,</a:t>
            </a:r>
          </a:p>
          <a:p>
            <a:pPr algn="ctr"/>
            <a:r>
              <a:rPr lang="ru-RU" sz="2800" dirty="0" smtClean="0"/>
              <a:t>Силы новые даёт</a:t>
            </a:r>
          </a:p>
          <a:p>
            <a:pPr algn="ctr"/>
            <a:r>
              <a:rPr lang="ru-RU" sz="2800" dirty="0" smtClean="0"/>
              <a:t>И друзей за стол зовёт.</a:t>
            </a:r>
          </a:p>
          <a:p>
            <a:pPr algn="ctr"/>
            <a:r>
              <a:rPr lang="ru-RU" sz="2800" dirty="0" smtClean="0"/>
              <a:t>С благодарностью весь мир</a:t>
            </a:r>
          </a:p>
          <a:p>
            <a:pPr algn="ctr"/>
            <a:r>
              <a:rPr lang="ru-RU" sz="2800" dirty="0" smtClean="0"/>
              <a:t>Славит </a:t>
            </a:r>
            <a:r>
              <a:rPr lang="ru-RU" sz="2800" dirty="0" err="1" smtClean="0"/>
              <a:t>чудо-элексир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928670"/>
            <a:ext cx="6735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Администратор\Local Settings\Temporary Internet Files\Content.IE5\QOKCWIWN\MPj04384710000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14818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5929330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ЧАЙ</a:t>
            </a:r>
            <a:endParaRPr lang="ru-RU" sz="2800" b="1" i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1857364"/>
            <a:ext cx="664373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/>
              <a:t>Задание: </a:t>
            </a:r>
          </a:p>
          <a:p>
            <a:pPr algn="ctr"/>
            <a:r>
              <a:rPr lang="ru-RU" sz="5400" dirty="0" smtClean="0"/>
              <a:t>перенести раненого.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85860"/>
            <a:ext cx="11112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00042"/>
            <a:ext cx="671517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/>
              <a:t>Костяная спинка,</a:t>
            </a:r>
          </a:p>
          <a:p>
            <a:pPr algn="ctr"/>
            <a:r>
              <a:rPr lang="ru-RU" sz="3600" dirty="0" smtClean="0"/>
              <a:t>На брюшке щетинка,</a:t>
            </a:r>
          </a:p>
          <a:p>
            <a:pPr algn="ctr"/>
            <a:r>
              <a:rPr lang="ru-RU" sz="3600" dirty="0" smtClean="0"/>
              <a:t>По частоколу прыгала,</a:t>
            </a:r>
          </a:p>
          <a:p>
            <a:pPr algn="ctr"/>
            <a:r>
              <a:rPr lang="ru-RU" sz="3600" dirty="0" smtClean="0"/>
              <a:t>Всю грязь повыгнала.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10470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 descr="HH01661_"/>
          <p:cNvPicPr>
            <a:picLocks noChangeAspect="1" noChangeArrowheads="1"/>
          </p:cNvPicPr>
          <p:nvPr/>
        </p:nvPicPr>
        <p:blipFill>
          <a:blip r:embed="rId2" cstate="print"/>
          <a:srcRect b="52220"/>
          <a:stretch>
            <a:fillRect/>
          </a:stretch>
        </p:blipFill>
        <p:spPr bwMode="auto">
          <a:xfrm rot="8838810">
            <a:off x="1847459" y="3879300"/>
            <a:ext cx="3344932" cy="120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5715016"/>
            <a:ext cx="257176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ЗУБНАЯ ЩЁТКА</a:t>
            </a:r>
            <a:endParaRPr lang="ru-RU" sz="2800" b="1" i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71480"/>
            <a:ext cx="585791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Место для хранения лекарственных препаратов.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642918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ИРИНА\Local Settings\Temporary Internet Files\Content.IE5\JH7JWP6D\MP9003210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5148235" cy="3672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6072206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АПТЕЧКА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928802"/>
            <a:ext cx="700092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Задание: </a:t>
            </a:r>
          </a:p>
          <a:p>
            <a:pPr algn="ctr"/>
            <a:r>
              <a:rPr lang="ru-RU" sz="4800" dirty="0" smtClean="0"/>
              <a:t>определить предмет </a:t>
            </a:r>
          </a:p>
          <a:p>
            <a:pPr algn="ctr"/>
            <a:r>
              <a:rPr lang="ru-RU" sz="4800" dirty="0" smtClean="0"/>
              <a:t>по запаху.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4"/>
            <a:ext cx="7809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Ъ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785926"/>
            <a:ext cx="7072362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/>
              <a:t>Задание:</a:t>
            </a:r>
            <a:r>
              <a:rPr lang="ru-RU" sz="5400" i="1" dirty="0" smtClean="0"/>
              <a:t> </a:t>
            </a:r>
          </a:p>
          <a:p>
            <a:pPr algn="ctr"/>
            <a:r>
              <a:rPr lang="ru-RU" sz="5400" dirty="0" smtClean="0"/>
              <a:t>определить предмет по звуку.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85794"/>
            <a:ext cx="9284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571612"/>
            <a:ext cx="7358114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5400" b="1" i="1" dirty="0" smtClean="0"/>
              <a:t>Задание:</a:t>
            </a:r>
            <a:r>
              <a:rPr lang="ru-RU" sz="5400" i="1" dirty="0" smtClean="0"/>
              <a:t> </a:t>
            </a:r>
          </a:p>
          <a:p>
            <a:pPr lvl="0" algn="ctr"/>
            <a:r>
              <a:rPr lang="ru-RU" sz="5400" dirty="0" smtClean="0"/>
              <a:t>кто дольше </a:t>
            </a:r>
          </a:p>
          <a:p>
            <a:pPr lvl="0" algn="ctr"/>
            <a:r>
              <a:rPr lang="ru-RU" sz="5400" dirty="0" smtClean="0"/>
              <a:t>на одном дыхании </a:t>
            </a:r>
          </a:p>
          <a:p>
            <a:pPr lvl="0" algn="ctr"/>
            <a:r>
              <a:rPr lang="ru-RU" sz="5400" dirty="0" smtClean="0"/>
              <a:t>произнесёт звук.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642918"/>
            <a:ext cx="6591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71438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Это слово переводится с греческого как «повальная болезнь».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6463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86116" y="6143644"/>
            <a:ext cx="321471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ЭПИДЕМИЯ</a:t>
            </a:r>
            <a:endParaRPr lang="ru-RU" sz="2800" b="1" i="1" dirty="0"/>
          </a:p>
        </p:txBody>
      </p:sp>
      <p:pic>
        <p:nvPicPr>
          <p:cNvPr id="4098" name="Picture 2" descr="Картинка 3 из 46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643182"/>
            <a:ext cx="4819684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571612"/>
            <a:ext cx="664373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5400" b="1" i="1" dirty="0" smtClean="0"/>
              <a:t>Задание: </a:t>
            </a:r>
          </a:p>
          <a:p>
            <a:pPr lvl="0" algn="ctr"/>
            <a:r>
              <a:rPr lang="ru-RU" sz="5400" dirty="0" smtClean="0"/>
              <a:t>чей прыжок дальше.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9637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714356"/>
            <a:ext cx="592935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4000" dirty="0" smtClean="0"/>
              <a:t>Если б не было его,</a:t>
            </a:r>
          </a:p>
          <a:p>
            <a:pPr algn="ctr"/>
            <a:r>
              <a:rPr lang="ru-RU" sz="4000" dirty="0" smtClean="0"/>
              <a:t>Не сказал бы ничего.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857232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user\Local Settings\Temporary Internet Files\Content.IE5\NF6V2O06\MP90043178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428868"/>
            <a:ext cx="4000504" cy="4000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57950" y="5929330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ЯЗЫК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Cj04338680000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0"/>
            <a:ext cx="2857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5720" y="428604"/>
            <a:ext cx="7786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/>
              <a:t>Подведём итоги</a:t>
            </a:r>
            <a:endParaRPr lang="ru-RU" sz="6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500438"/>
            <a:ext cx="78838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Будьте  здоровы!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57229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/>
              <a:t>Под мостом – </a:t>
            </a:r>
            <a:r>
              <a:rPr lang="ru-RU" sz="3600" dirty="0" err="1" smtClean="0"/>
              <a:t>мостищем</a:t>
            </a:r>
            <a:r>
              <a:rPr lang="ru-RU" sz="3600" dirty="0" smtClean="0"/>
              <a:t>, </a:t>
            </a:r>
          </a:p>
          <a:p>
            <a:pPr algn="ctr"/>
            <a:r>
              <a:rPr lang="ru-RU" sz="3600" dirty="0" smtClean="0"/>
              <a:t>Под соболем – </a:t>
            </a:r>
            <a:r>
              <a:rPr lang="ru-RU" sz="3600" dirty="0" err="1" smtClean="0"/>
              <a:t>соболищем</a:t>
            </a:r>
            <a:endParaRPr lang="ru-RU" sz="3600" dirty="0" smtClean="0"/>
          </a:p>
          <a:p>
            <a:pPr algn="ctr"/>
            <a:r>
              <a:rPr lang="ru-RU" sz="3600" dirty="0" smtClean="0"/>
              <a:t>Два </a:t>
            </a:r>
            <a:r>
              <a:rPr lang="ru-RU" sz="3600" dirty="0" err="1" smtClean="0"/>
              <a:t>соболька</a:t>
            </a:r>
            <a:r>
              <a:rPr lang="ru-RU" sz="3600" dirty="0" smtClean="0"/>
              <a:t> разыгрались.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642918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ИРИНА\Local Settings\Temporary Internet Files\Content.IE5\VO2SQ8FJ\MP9004096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564904"/>
            <a:ext cx="5004048" cy="33386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6072206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БРОВИ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7151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/>
              <a:t>На одной горе много травы,</a:t>
            </a:r>
          </a:p>
          <a:p>
            <a:pPr algn="ctr"/>
            <a:r>
              <a:rPr lang="ru-RU" sz="3600" dirty="0" smtClean="0"/>
              <a:t>Да скот эту траву не ест.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00042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 descr="Картинка 3 из 3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133600"/>
            <a:ext cx="50038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14744" y="6072206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ВОЛОСЫ</a:t>
            </a:r>
            <a:endParaRPr lang="ru-RU" sz="2800" b="1" i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735811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/>
              <a:t>Брат с братом через дорогу живут,</a:t>
            </a:r>
          </a:p>
          <a:p>
            <a:pPr algn="ctr"/>
            <a:r>
              <a:rPr lang="ru-RU" sz="3600" dirty="0" smtClean="0"/>
              <a:t>А один другого не видят.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71480"/>
            <a:ext cx="5622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14744" y="6072206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ГЛАЗА</a:t>
            </a:r>
            <a:endParaRPr lang="ru-RU" sz="2800" b="1" i="1" dirty="0"/>
          </a:p>
        </p:txBody>
      </p:sp>
      <p:pic>
        <p:nvPicPr>
          <p:cNvPr id="3075" name="Picture 3" descr="C:\Documents and Settings\ИРИНА\Local Settings\Temporary Internet Files\Content.IE5\2QYGINFO\MP90026281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5110177" cy="3364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07236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Предмет, который годится для наложения шины при переломе.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65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6" descr="Картинка 6 из 1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3116"/>
            <a:ext cx="5214974" cy="36005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6072206"/>
            <a:ext cx="17145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ДОСКА</a:t>
            </a:r>
            <a:endParaRPr lang="ru-RU" sz="2800" b="1" i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85794"/>
            <a:ext cx="678661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Задание: </a:t>
            </a:r>
            <a:r>
              <a:rPr lang="ru-RU" sz="3600" dirty="0" smtClean="0"/>
              <a:t>наложить повязку.</a:t>
            </a:r>
            <a:endParaRPr lang="ru-RU" sz="3600" dirty="0"/>
          </a:p>
        </p:txBody>
      </p:sp>
      <p:pic>
        <p:nvPicPr>
          <p:cNvPr id="4" name="Рисунок 3" descr="D:\ФОТО\мой класс\S50001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85791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000240"/>
            <a:ext cx="7500990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Задание: </a:t>
            </a:r>
          </a:p>
          <a:p>
            <a:pPr algn="ctr"/>
            <a:r>
              <a:rPr lang="ru-RU" sz="4400" dirty="0" smtClean="0"/>
              <a:t>кто выпьет быстрее </a:t>
            </a:r>
          </a:p>
          <a:p>
            <a:pPr algn="ctr"/>
            <a:r>
              <a:rPr lang="ru-RU" sz="4400" dirty="0" smtClean="0"/>
              <a:t>стакан воды.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928670"/>
            <a:ext cx="641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500066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56&quot;/&gt;&lt;/object&gt;&lt;object type=&quot;3&quot; unique_id=&quot;10005&quot;&gt;&lt;property id=&quot;20148&quot; value=&quot;5&quot;/&gt;&lt;property id=&quot;20300&quot; value=&quot;Слайд 2&quot;/&gt;&lt;property id=&quot;20307&quot; value=&quot;257&quot;/&gt;&lt;/object&gt;&lt;object type=&quot;3&quot; unique_id=&quot;10006&quot;&gt;&lt;property id=&quot;20148&quot; value=&quot;5&quot;/&gt;&lt;property id=&quot;20300&quot; value=&quot;Слайд 3&quot;/&gt;&lt;property id=&quot;20307&quot; value=&quot;258&quot;/&gt;&lt;/object&gt;&lt;object type=&quot;3&quot; unique_id=&quot;10007&quot;&gt;&lt;property id=&quot;20148&quot; value=&quot;5&quot;/&gt;&lt;property id=&quot;20300&quot; value=&quot;Слайд 4&quot;/&gt;&lt;property id=&quot;20307&quot; value=&quot;259&quot;/&gt;&lt;/object&gt;&lt;object type=&quot;3&quot; unique_id=&quot;10008&quot;&gt;&lt;property id=&quot;20148&quot; value=&quot;5&quot;/&gt;&lt;property id=&quot;20300&quot; value=&quot;Слайд 5&quot;/&gt;&lt;property id=&quot;20307&quot; value=&quot;260&quot;/&gt;&lt;/object&gt;&lt;object type=&quot;3&quot; unique_id=&quot;10009&quot;&gt;&lt;property id=&quot;20148&quot; value=&quot;5&quot;/&gt;&lt;property id=&quot;20300&quot; value=&quot;Слайд 6&quot;/&gt;&lt;property id=&quot;20307&quot; value=&quot;261&quot;/&gt;&lt;/object&gt;&lt;object type=&quot;3&quot; unique_id=&quot;10010&quot;&gt;&lt;property id=&quot;20148&quot; value=&quot;5&quot;/&gt;&lt;property id=&quot;20300&quot; value=&quot;Слайд 7&quot;/&gt;&lt;property id=&quot;20307&quot; value=&quot;262&quot;/&gt;&lt;/object&gt;&lt;object type=&quot;3&quot; unique_id=&quot;10011&quot;&gt;&lt;property id=&quot;20148&quot; value=&quot;5&quot;/&gt;&lt;property id=&quot;20300&quot; value=&quot;Слайд 8&quot;/&gt;&lt;property id=&quot;20307&quot; value=&quot;263&quot;/&gt;&lt;/object&gt;&lt;object type=&quot;3&quot; unique_id=&quot;10012&quot;&gt;&lt;property id=&quot;20148&quot; value=&quot;5&quot;/&gt;&lt;property id=&quot;20300&quot; value=&quot;Слайд 9&quot;/&gt;&lt;property id=&quot;20307&quot; value=&quot;264&quot;/&gt;&lt;/object&gt;&lt;object type=&quot;3&quot; unique_id=&quot;10013&quot;&gt;&lt;property id=&quot;20148&quot; value=&quot;5&quot;/&gt;&lt;property id=&quot;20300&quot; value=&quot;Слайд 10&quot;/&gt;&lt;property id=&quot;20307&quot; value=&quot;265&quot;/&gt;&lt;/object&gt;&lt;object type=&quot;3&quot; unique_id=&quot;10014&quot;&gt;&lt;property id=&quot;20148&quot; value=&quot;5&quot;/&gt;&lt;property id=&quot;20300&quot; value=&quot;Слайд 11&quot;/&gt;&lt;property id=&quot;20307&quot; value=&quot;266&quot;/&gt;&lt;/object&gt;&lt;object type=&quot;3&quot; unique_id=&quot;10015&quot;&gt;&lt;property id=&quot;20148&quot; value=&quot;5&quot;/&gt;&lt;property id=&quot;20300&quot; value=&quot;Слайд 12&quot;/&gt;&lt;property id=&quot;20307&quot; value=&quot;267&quot;/&gt;&lt;/object&gt;&lt;object type=&quot;3&quot; unique_id=&quot;10016&quot;&gt;&lt;property id=&quot;20148&quot; value=&quot;5&quot;/&gt;&lt;property id=&quot;20300&quot; value=&quot;Слайд 13&quot;/&gt;&lt;property id=&quot;20307&quot; value=&quot;268&quot;/&gt;&lt;/object&gt;&lt;object type=&quot;3&quot; unique_id=&quot;10017&quot;&gt;&lt;property id=&quot;20148&quot; value=&quot;5&quot;/&gt;&lt;property id=&quot;20300&quot; value=&quot;Слайд 14&quot;/&gt;&lt;property id=&quot;20307&quot; value=&quot;269&quot;/&gt;&lt;/object&gt;&lt;object type=&quot;3&quot; unique_id=&quot;10018&quot;&gt;&lt;property id=&quot;20148&quot; value=&quot;5&quot;/&gt;&lt;property id=&quot;20300&quot; value=&quot;Слайд 15&quot;/&gt;&lt;property id=&quot;20307&quot; value=&quot;270&quot;/&gt;&lt;/object&gt;&lt;object type=&quot;3&quot; unique_id=&quot;10019&quot;&gt;&lt;property id=&quot;20148&quot; value=&quot;5&quot;/&gt;&lt;property id=&quot;20300&quot; value=&quot;Слайд 16&quot;/&gt;&lt;property id=&quot;20307&quot; value=&quot;271&quot;/&gt;&lt;/object&gt;&lt;object type=&quot;3&quot; unique_id=&quot;10020&quot;&gt;&lt;property id=&quot;20148&quot; value=&quot;5&quot;/&gt;&lt;property id=&quot;20300&quot; value=&quot;Слайд 17&quot;/&gt;&lt;property id=&quot;20307&quot; value=&quot;272&quot;/&gt;&lt;/object&gt;&lt;object type=&quot;3&quot; unique_id=&quot;10021&quot;&gt;&lt;property id=&quot;20148&quot; value=&quot;5&quot;/&gt;&lt;property id=&quot;20300&quot; value=&quot;Слайд 18&quot;/&gt;&lt;property id=&quot;20307&quot; value=&quot;273&quot;/&gt;&lt;/object&gt;&lt;object type=&quot;3&quot; unique_id=&quot;10022&quot;&gt;&lt;property id=&quot;20148&quot; value=&quot;5&quot;/&gt;&lt;property id=&quot;20300&quot; value=&quot;Слайд 19&quot;/&gt;&lt;property id=&quot;20307&quot; value=&quot;274&quot;/&gt;&lt;/object&gt;&lt;object type=&quot;3&quot; unique_id=&quot;10023&quot;&gt;&lt;property id=&quot;20148&quot; value=&quot;5&quot;/&gt;&lt;property id=&quot;20300&quot; value=&quot;Слайд 20&quot;/&gt;&lt;property id=&quot;20307&quot; value=&quot;275&quot;/&gt;&lt;/object&gt;&lt;object type=&quot;3&quot; unique_id=&quot;10024&quot;&gt;&lt;property id=&quot;20148&quot; value=&quot;5&quot;/&gt;&lt;property id=&quot;20300&quot; value=&quot;Слайд 21&quot;/&gt;&lt;property id=&quot;20307&quot; value=&quot;276&quot;/&gt;&lt;/object&gt;&lt;object type=&quot;3&quot; unique_id=&quot;10025&quot;&gt;&lt;property id=&quot;20148&quot; value=&quot;5&quot;/&gt;&lt;property id=&quot;20300&quot; value=&quot;Слайд 22&quot;/&gt;&lt;property id=&quot;20307&quot; value=&quot;277&quot;/&gt;&lt;/object&gt;&lt;object type=&quot;3&quot; unique_id=&quot;10026&quot;&gt;&lt;property id=&quot;20148&quot; value=&quot;5&quot;/&gt;&lt;property id=&quot;20300&quot; value=&quot;Слайд 23&quot;/&gt;&lt;property id=&quot;20307&quot; value=&quot;278&quot;/&gt;&lt;/object&gt;&lt;object type=&quot;3&quot; unique_id=&quot;10027&quot;&gt;&lt;property id=&quot;20148&quot; value=&quot;5&quot;/&gt;&lt;property id=&quot;20300&quot; value=&quot;Слайд 24&quot;/&gt;&lt;property id=&quot;20307&quot; value=&quot;279&quot;/&gt;&lt;/object&gt;&lt;object type=&quot;3&quot; unique_id=&quot;10028&quot;&gt;&lt;property id=&quot;20148&quot; value=&quot;5&quot;/&gt;&lt;property id=&quot;20300&quot; value=&quot;Слайд 25&quot;/&gt;&lt;property id=&quot;20307&quot; value=&quot;280&quot;/&gt;&lt;/object&gt;&lt;object type=&quot;3&quot; unique_id=&quot;10029&quot;&gt;&lt;property id=&quot;20148&quot; value=&quot;5&quot;/&gt;&lt;property id=&quot;20300&quot; value=&quot;Слайд 26&quot;/&gt;&lt;property id=&quot;20307&quot; value=&quot;281&quot;/&gt;&lt;/object&gt;&lt;object type=&quot;3&quot; unique_id=&quot;10030&quot;&gt;&lt;property id=&quot;20148&quot; value=&quot;5&quot;/&gt;&lt;property id=&quot;20300&quot; value=&quot;Слайд 27&quot;/&gt;&lt;property id=&quot;20307&quot; value=&quot;282&quot;/&gt;&lt;/object&gt;&lt;object type=&quot;3&quot; unique_id=&quot;10031&quot;&gt;&lt;property id=&quot;20148&quot; value=&quot;5&quot;/&gt;&lt;property id=&quot;20300&quot; value=&quot;Слайд 28&quot;/&gt;&lt;property id=&quot;20307&quot; value=&quot;283&quot;/&gt;&lt;/object&gt;&lt;object type=&quot;3&quot; unique_id=&quot;10032&quot;&gt;&lt;property id=&quot;20148&quot; value=&quot;5&quot;/&gt;&lt;property id=&quot;20300&quot; value=&quot;Слайд 29&quot;/&gt;&lt;property id=&quot;20307&quot; value=&quot;284&quot;/&gt;&lt;/object&gt;&lt;object type=&quot;3&quot; unique_id=&quot;10033&quot;&gt;&lt;property id=&quot;20148&quot; value=&quot;5&quot;/&gt;&lt;property id=&quot;20300&quot; value=&quot;Слайд 30&quot;/&gt;&lt;property id=&quot;20307&quot; value=&quot;285&quot;/&gt;&lt;/object&gt;&lt;object type=&quot;3&quot; unique_id=&quot;10034&quot;&gt;&lt;property id=&quot;20148&quot; value=&quot;5&quot;/&gt;&lt;property id=&quot;20300&quot; value=&quot;Слайд 31&quot;/&gt;&lt;property id=&quot;20307&quot; value=&quot;286&quot;/&gt;&lt;/object&gt;&lt;object type=&quot;3&quot; unique_id=&quot;10035&quot;&gt;&lt;property id=&quot;20148&quot; value=&quot;5&quot;/&gt;&lt;property id=&quot;20300&quot; value=&quot;Слайд 32&quot;/&gt;&lt;property id=&quot;20307&quot; value=&quot;287&quot;/&gt;&lt;/object&gt;&lt;object type=&quot;3&quot; unique_id=&quot;10036&quot;&gt;&lt;property id=&quot;20148&quot; value=&quot;5&quot;/&gt;&lt;property id=&quot;20300&quot; value=&quot;Слайд 33&quot;/&gt;&lt;property id=&quot;20307&quot; value=&quot;288&quot;/&gt;&lt;/object&gt;&lt;object type=&quot;3&quot; unique_id=&quot;10037&quot;&gt;&lt;property id=&quot;20148&quot; value=&quot;5&quot;/&gt;&lt;property id=&quot;20300&quot; value=&quot;Слайд 34&quot;/&gt;&lt;property id=&quot;20307&quot; value=&quot;289&quot;/&gt;&lt;/object&gt;&lt;object type=&quot;3&quot; unique_id=&quot;10038&quot;&gt;&lt;property id=&quot;20148&quot; value=&quot;5&quot;/&gt;&lt;property id=&quot;20300&quot; value=&quot;Слайд 35&quot;/&gt;&lt;property id=&quot;20307&quot; value=&quot;290&quot;/&gt;&lt;/object&gt;&lt;object type=&quot;3&quot; unique_id=&quot;10039&quot;&gt;&lt;property id=&quot;20148&quot; value=&quot;5&quot;/&gt;&lt;property id=&quot;20300&quot; value=&quot;Слайд 36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D7E3B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515</Words>
  <Application>Microsoft Office PowerPoint</Application>
  <PresentationFormat>Экран (4:3)</PresentationFormat>
  <Paragraphs>190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 №5</dc:creator>
  <cp:lastModifiedBy>Преподаватель</cp:lastModifiedBy>
  <cp:revision>28</cp:revision>
  <dcterms:created xsi:type="dcterms:W3CDTF">2011-01-25T08:52:59Z</dcterms:created>
  <dcterms:modified xsi:type="dcterms:W3CDTF">2015-10-01T09:25:56Z</dcterms:modified>
</cp:coreProperties>
</file>