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257" r:id="rId4"/>
    <p:sldId id="259" r:id="rId5"/>
    <p:sldId id="258" r:id="rId6"/>
    <p:sldId id="260" r:id="rId7"/>
    <p:sldId id="262" r:id="rId8"/>
    <p:sldId id="263" r:id="rId9"/>
    <p:sldId id="264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3399"/>
    <a:srgbClr val="99FF99"/>
    <a:srgbClr val="E8B04A"/>
    <a:srgbClr val="FF6600"/>
    <a:srgbClr val="B57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25" autoAdjust="0"/>
    <p:restoredTop sz="86355" autoAdjust="0"/>
  </p:normalViewPr>
  <p:slideViewPr>
    <p:cSldViewPr>
      <p:cViewPr varScale="1">
        <p:scale>
          <a:sx n="70" d="100"/>
          <a:sy n="70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5E195-12C3-436A-920F-A87EE20C189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E2B5C-569C-4E50-9404-4F1BC156F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44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E2B5C-569C-4E50-9404-4F1BC156F04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0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i="0" u="none" strike="noStrik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E2B5C-569C-4E50-9404-4F1BC156F04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13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latinLnBrk="0" hangingPunct="1"/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E2B5C-569C-4E50-9404-4F1BC156F04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E2B5C-569C-4E50-9404-4F1BC156F04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337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E2B5C-569C-4E50-9404-4F1BC156F04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7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rgbClr val="E8B04A"/>
            </a:gs>
            <a:gs pos="100000">
              <a:srgbClr val="FF66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45FD-3605-41D9-8160-B53DBE724D8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5CE6-10E4-4AFB-842D-A38AE9DB42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25.emf"/><Relationship Id="rId18" Type="http://schemas.openxmlformats.org/officeDocument/2006/relationships/image" Target="../media/image30.emf"/><Relationship Id="rId26" Type="http://schemas.openxmlformats.org/officeDocument/2006/relationships/image" Target="../media/image36.emf"/><Relationship Id="rId39" Type="http://schemas.openxmlformats.org/officeDocument/2006/relationships/image" Target="../media/image47.emf"/><Relationship Id="rId3" Type="http://schemas.openxmlformats.org/officeDocument/2006/relationships/image" Target="../media/image10.emf"/><Relationship Id="rId21" Type="http://schemas.openxmlformats.org/officeDocument/2006/relationships/image" Target="../media/image14.emf"/><Relationship Id="rId34" Type="http://schemas.openxmlformats.org/officeDocument/2006/relationships/image" Target="../media/image17.emf"/><Relationship Id="rId7" Type="http://schemas.openxmlformats.org/officeDocument/2006/relationships/image" Target="../media/image21.emf"/><Relationship Id="rId12" Type="http://schemas.openxmlformats.org/officeDocument/2006/relationships/image" Target="../media/image13.emf"/><Relationship Id="rId17" Type="http://schemas.openxmlformats.org/officeDocument/2006/relationships/image" Target="../media/image29.emf"/><Relationship Id="rId25" Type="http://schemas.openxmlformats.org/officeDocument/2006/relationships/image" Target="../media/image15.emf"/><Relationship Id="rId33" Type="http://schemas.openxmlformats.org/officeDocument/2006/relationships/image" Target="../media/image42.emf"/><Relationship Id="rId38" Type="http://schemas.openxmlformats.org/officeDocument/2006/relationships/image" Target="../media/image46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8.emf"/><Relationship Id="rId20" Type="http://schemas.openxmlformats.org/officeDocument/2006/relationships/image" Target="../media/image32.emf"/><Relationship Id="rId29" Type="http://schemas.openxmlformats.org/officeDocument/2006/relationships/image" Target="../media/image16.emf"/><Relationship Id="rId41" Type="http://schemas.openxmlformats.org/officeDocument/2006/relationships/image" Target="../media/image49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11" Type="http://schemas.openxmlformats.org/officeDocument/2006/relationships/image" Target="../media/image24.emf"/><Relationship Id="rId24" Type="http://schemas.openxmlformats.org/officeDocument/2006/relationships/image" Target="../media/image35.emf"/><Relationship Id="rId32" Type="http://schemas.openxmlformats.org/officeDocument/2006/relationships/image" Target="../media/image41.emf"/><Relationship Id="rId37" Type="http://schemas.openxmlformats.org/officeDocument/2006/relationships/image" Target="../media/image45.emf"/><Relationship Id="rId40" Type="http://schemas.openxmlformats.org/officeDocument/2006/relationships/image" Target="../media/image48.emf"/><Relationship Id="rId5" Type="http://schemas.openxmlformats.org/officeDocument/2006/relationships/image" Target="../media/image19.emf"/><Relationship Id="rId15" Type="http://schemas.openxmlformats.org/officeDocument/2006/relationships/image" Target="../media/image27.emf"/><Relationship Id="rId23" Type="http://schemas.openxmlformats.org/officeDocument/2006/relationships/image" Target="../media/image34.emf"/><Relationship Id="rId28" Type="http://schemas.openxmlformats.org/officeDocument/2006/relationships/image" Target="../media/image38.emf"/><Relationship Id="rId36" Type="http://schemas.openxmlformats.org/officeDocument/2006/relationships/image" Target="../media/image44.emf"/><Relationship Id="rId10" Type="http://schemas.openxmlformats.org/officeDocument/2006/relationships/image" Target="../media/image23.emf"/><Relationship Id="rId19" Type="http://schemas.openxmlformats.org/officeDocument/2006/relationships/image" Target="../media/image31.emf"/><Relationship Id="rId31" Type="http://schemas.openxmlformats.org/officeDocument/2006/relationships/image" Target="../media/image40.emf"/><Relationship Id="rId4" Type="http://schemas.openxmlformats.org/officeDocument/2006/relationships/image" Target="../media/image11.emf"/><Relationship Id="rId9" Type="http://schemas.openxmlformats.org/officeDocument/2006/relationships/image" Target="../media/image22.emf"/><Relationship Id="rId14" Type="http://schemas.openxmlformats.org/officeDocument/2006/relationships/image" Target="../media/image26.emf"/><Relationship Id="rId22" Type="http://schemas.openxmlformats.org/officeDocument/2006/relationships/image" Target="../media/image33.emf"/><Relationship Id="rId27" Type="http://schemas.openxmlformats.org/officeDocument/2006/relationships/image" Target="../media/image37.emf"/><Relationship Id="rId30" Type="http://schemas.openxmlformats.org/officeDocument/2006/relationships/image" Target="../media/image39.emf"/><Relationship Id="rId35" Type="http://schemas.openxmlformats.org/officeDocument/2006/relationships/image" Target="../media/image4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51.emf"/><Relationship Id="rId7" Type="http://schemas.openxmlformats.org/officeDocument/2006/relationships/image" Target="../media/image55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10" Type="http://schemas.openxmlformats.org/officeDocument/2006/relationships/image" Target="../media/image58.emf"/><Relationship Id="rId4" Type="http://schemas.openxmlformats.org/officeDocument/2006/relationships/image" Target="../media/image52.emf"/><Relationship Id="rId9" Type="http://schemas.openxmlformats.org/officeDocument/2006/relationships/image" Target="../media/image5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13" Type="http://schemas.openxmlformats.org/officeDocument/2006/relationships/image" Target="../media/image70.emf"/><Relationship Id="rId18" Type="http://schemas.openxmlformats.org/officeDocument/2006/relationships/image" Target="../media/image75.emf"/><Relationship Id="rId3" Type="http://schemas.openxmlformats.org/officeDocument/2006/relationships/image" Target="../media/image60.emf"/><Relationship Id="rId21" Type="http://schemas.openxmlformats.org/officeDocument/2006/relationships/image" Target="../media/image78.emf"/><Relationship Id="rId7" Type="http://schemas.openxmlformats.org/officeDocument/2006/relationships/image" Target="../media/image64.emf"/><Relationship Id="rId12" Type="http://schemas.openxmlformats.org/officeDocument/2006/relationships/image" Target="../media/image69.emf"/><Relationship Id="rId17" Type="http://schemas.openxmlformats.org/officeDocument/2006/relationships/image" Target="../media/image74.emf"/><Relationship Id="rId2" Type="http://schemas.openxmlformats.org/officeDocument/2006/relationships/image" Target="../media/image59.emf"/><Relationship Id="rId16" Type="http://schemas.openxmlformats.org/officeDocument/2006/relationships/image" Target="../media/image73.emf"/><Relationship Id="rId20" Type="http://schemas.openxmlformats.org/officeDocument/2006/relationships/image" Target="../media/image7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emf"/><Relationship Id="rId11" Type="http://schemas.openxmlformats.org/officeDocument/2006/relationships/image" Target="../media/image68.emf"/><Relationship Id="rId5" Type="http://schemas.openxmlformats.org/officeDocument/2006/relationships/image" Target="../media/image62.emf"/><Relationship Id="rId15" Type="http://schemas.openxmlformats.org/officeDocument/2006/relationships/image" Target="../media/image72.emf"/><Relationship Id="rId10" Type="http://schemas.openxmlformats.org/officeDocument/2006/relationships/image" Target="../media/image67.emf"/><Relationship Id="rId19" Type="http://schemas.openxmlformats.org/officeDocument/2006/relationships/image" Target="../media/image76.emf"/><Relationship Id="rId4" Type="http://schemas.openxmlformats.org/officeDocument/2006/relationships/image" Target="../media/image61.emf"/><Relationship Id="rId9" Type="http://schemas.openxmlformats.org/officeDocument/2006/relationships/image" Target="../media/image66.emf"/><Relationship Id="rId14" Type="http://schemas.openxmlformats.org/officeDocument/2006/relationships/image" Target="../media/image7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7" Type="http://schemas.openxmlformats.org/officeDocument/2006/relationships/image" Target="../media/image84.emf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emf"/><Relationship Id="rId5" Type="http://schemas.openxmlformats.org/officeDocument/2006/relationships/image" Target="../media/image82.emf"/><Relationship Id="rId4" Type="http://schemas.openxmlformats.org/officeDocument/2006/relationships/image" Target="../media/image8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emf"/><Relationship Id="rId3" Type="http://schemas.openxmlformats.org/officeDocument/2006/relationships/image" Target="../media/image86.emf"/><Relationship Id="rId7" Type="http://schemas.openxmlformats.org/officeDocument/2006/relationships/image" Target="../media/image9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emf"/><Relationship Id="rId11" Type="http://schemas.openxmlformats.org/officeDocument/2006/relationships/image" Target="../media/image94.jpeg"/><Relationship Id="rId5" Type="http://schemas.openxmlformats.org/officeDocument/2006/relationships/image" Target="../media/image88.emf"/><Relationship Id="rId10" Type="http://schemas.openxmlformats.org/officeDocument/2006/relationships/image" Target="../media/image93.emf"/><Relationship Id="rId4" Type="http://schemas.openxmlformats.org/officeDocument/2006/relationships/image" Target="../media/image87.emf"/><Relationship Id="rId9" Type="http://schemas.openxmlformats.org/officeDocument/2006/relationships/image" Target="../media/image9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кругленная соединительная линия 16"/>
          <p:cNvCxnSpPr/>
          <p:nvPr/>
        </p:nvCxnSpPr>
        <p:spPr>
          <a:xfrm rot="16200000" flipH="1">
            <a:off x="928662" y="3071810"/>
            <a:ext cx="5572164" cy="1714512"/>
          </a:xfrm>
          <a:prstGeom prst="curvedConnector3">
            <a:avLst>
              <a:gd name="adj1" fmla="val 7448"/>
            </a:avLst>
          </a:prstGeom>
          <a:ln w="19050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4607786" y="-15746"/>
            <a:ext cx="4572000" cy="6858001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1069786">
            <a:off x="5239569" y="2602228"/>
            <a:ext cx="3236863" cy="4868229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flipH="1">
            <a:off x="85032" y="0"/>
            <a:ext cx="4558406" cy="6858000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20530214" flipH="1">
            <a:off x="677452" y="2539221"/>
            <a:ext cx="3217096" cy="492968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19515459">
            <a:off x="2339351" y="731365"/>
            <a:ext cx="3867979" cy="550467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762315"/>
              <a:gd name="connsiteY0" fmla="*/ 0 h 6400800"/>
              <a:gd name="connsiteX1" fmla="*/ 1548245 w 5762315"/>
              <a:gd name="connsiteY1" fmla="*/ 1901536 h 6400800"/>
              <a:gd name="connsiteX2" fmla="*/ 0 w 5762315"/>
              <a:gd name="connsiteY2" fmla="*/ 6400800 h 6400800"/>
              <a:gd name="connsiteX3" fmla="*/ 4787319 w 5762315"/>
              <a:gd name="connsiteY3" fmla="*/ 3275145 h 6400800"/>
              <a:gd name="connsiteX4" fmla="*/ 5600700 w 5762315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720520 w 5600700"/>
              <a:gd name="connsiteY1" fmla="*/ 1905412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2537421 w 5600700"/>
              <a:gd name="connsiteY1" fmla="*/ 2220435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230839"/>
              <a:gd name="connsiteY0" fmla="*/ 0 h 6110584"/>
              <a:gd name="connsiteX1" fmla="*/ 2537421 w 6230839"/>
              <a:gd name="connsiteY1" fmla="*/ 1930219 h 6110584"/>
              <a:gd name="connsiteX2" fmla="*/ 0 w 6230839"/>
              <a:gd name="connsiteY2" fmla="*/ 6110584 h 6110584"/>
              <a:gd name="connsiteX3" fmla="*/ 4787319 w 6230839"/>
              <a:gd name="connsiteY3" fmla="*/ 2984929 h 6110584"/>
              <a:gd name="connsiteX4" fmla="*/ 6169555 w 6230839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6424" h="6110584">
                <a:moveTo>
                  <a:pt x="6169555" y="0"/>
                </a:moveTo>
                <a:cubicBezTo>
                  <a:pt x="4652241" y="411347"/>
                  <a:pt x="4053800" y="854249"/>
                  <a:pt x="2652330" y="2015418"/>
                </a:cubicBezTo>
                <a:cubicBezTo>
                  <a:pt x="1540079" y="3224228"/>
                  <a:pt x="516082" y="4610829"/>
                  <a:pt x="0" y="6110584"/>
                </a:cubicBezTo>
                <a:cubicBezTo>
                  <a:pt x="1530927" y="5348584"/>
                  <a:pt x="3311593" y="4347919"/>
                  <a:pt x="4787319" y="2984929"/>
                </a:cubicBezTo>
                <a:cubicBezTo>
                  <a:pt x="5603717" y="1971870"/>
                  <a:pt x="6316424" y="1130177"/>
                  <a:pt x="616955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29585"/>
            <a:ext cx="7772400" cy="1000132"/>
          </a:xfrm>
          <a:prstGeom prst="roundRect">
            <a:avLst>
              <a:gd name="adj" fmla="val 28963"/>
            </a:avLst>
          </a:prstGeo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Решение уравнений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400800" cy="1214446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txBody>
          <a:bodyPr anchor="ctr" anchorCtr="0"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rot="17646474">
            <a:off x="2990654" y="531353"/>
            <a:ext cx="699121" cy="1214446"/>
          </a:xfrm>
          <a:prstGeom prst="ellipse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30000">
                <a:srgbClr val="FF6600">
                  <a:alpha val="20000"/>
                </a:srgbClr>
              </a:gs>
            </a:gsLst>
            <a:lin ang="5400000" scaled="0"/>
          </a:gradFill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Скругленная соединительная линия 31"/>
          <p:cNvCxnSpPr/>
          <p:nvPr/>
        </p:nvCxnSpPr>
        <p:spPr>
          <a:xfrm rot="5400000">
            <a:off x="2714624" y="3214674"/>
            <a:ext cx="5572140" cy="1714512"/>
          </a:xfrm>
          <a:prstGeom prst="curvedConnector3">
            <a:avLst>
              <a:gd name="adj1" fmla="val 6494"/>
            </a:avLst>
          </a:prstGeom>
          <a:ln w="19050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 rot="2692261" flipH="1">
            <a:off x="5564666" y="618446"/>
            <a:ext cx="699121" cy="1214446"/>
          </a:xfrm>
          <a:prstGeom prst="ellipse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30000">
                <a:srgbClr val="FF6600">
                  <a:alpha val="20000"/>
                </a:srgbClr>
              </a:gs>
            </a:gsLst>
            <a:lin ang="5400000" scaled="0"/>
          </a:gradFill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1069786">
            <a:off x="173387" y="5743620"/>
            <a:ext cx="1010517" cy="1291053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19644323" flipH="1">
            <a:off x="7960098" y="5767279"/>
            <a:ext cx="1010517" cy="1291053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5379">
            <a:off x="756743" y="571480"/>
            <a:ext cx="1860402" cy="99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44660">
            <a:off x="7216749" y="680844"/>
            <a:ext cx="1763125" cy="89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015">
            <a:off x="6613561" y="4639305"/>
            <a:ext cx="1985901" cy="729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8650">
            <a:off x="722859" y="4692522"/>
            <a:ext cx="3282751" cy="52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0315">
            <a:off x="5201676" y="1694751"/>
            <a:ext cx="2392003" cy="65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0574">
            <a:off x="4150018" y="3974517"/>
            <a:ext cx="2279305" cy="76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кругленная соединительная линия 16"/>
          <p:cNvCxnSpPr/>
          <p:nvPr/>
        </p:nvCxnSpPr>
        <p:spPr>
          <a:xfrm rot="16200000" flipH="1">
            <a:off x="928662" y="3071810"/>
            <a:ext cx="5572164" cy="1714512"/>
          </a:xfrm>
          <a:prstGeom prst="curvedConnector3">
            <a:avLst>
              <a:gd name="adj1" fmla="val 7448"/>
            </a:avLst>
          </a:prstGeom>
          <a:ln w="19050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4607786" y="-15746"/>
            <a:ext cx="4572000" cy="6858001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1069786">
            <a:off x="5239569" y="2602228"/>
            <a:ext cx="3236863" cy="4868229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flipH="1">
            <a:off x="97080" y="34478"/>
            <a:ext cx="4558406" cy="6858000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20530214" flipH="1">
            <a:off x="677452" y="2539221"/>
            <a:ext cx="3217096" cy="492968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19515459">
            <a:off x="2393943" y="660917"/>
            <a:ext cx="3867979" cy="550467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762315"/>
              <a:gd name="connsiteY0" fmla="*/ 0 h 6400800"/>
              <a:gd name="connsiteX1" fmla="*/ 1548245 w 5762315"/>
              <a:gd name="connsiteY1" fmla="*/ 1901536 h 6400800"/>
              <a:gd name="connsiteX2" fmla="*/ 0 w 5762315"/>
              <a:gd name="connsiteY2" fmla="*/ 6400800 h 6400800"/>
              <a:gd name="connsiteX3" fmla="*/ 4787319 w 5762315"/>
              <a:gd name="connsiteY3" fmla="*/ 3275145 h 6400800"/>
              <a:gd name="connsiteX4" fmla="*/ 5600700 w 5762315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720520 w 5600700"/>
              <a:gd name="connsiteY1" fmla="*/ 1905412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2537421 w 5600700"/>
              <a:gd name="connsiteY1" fmla="*/ 2220435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230839"/>
              <a:gd name="connsiteY0" fmla="*/ 0 h 6110584"/>
              <a:gd name="connsiteX1" fmla="*/ 2537421 w 6230839"/>
              <a:gd name="connsiteY1" fmla="*/ 1930219 h 6110584"/>
              <a:gd name="connsiteX2" fmla="*/ 0 w 6230839"/>
              <a:gd name="connsiteY2" fmla="*/ 6110584 h 6110584"/>
              <a:gd name="connsiteX3" fmla="*/ 4787319 w 6230839"/>
              <a:gd name="connsiteY3" fmla="*/ 2984929 h 6110584"/>
              <a:gd name="connsiteX4" fmla="*/ 6169555 w 6230839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6424" h="6110584">
                <a:moveTo>
                  <a:pt x="6169555" y="0"/>
                </a:moveTo>
                <a:cubicBezTo>
                  <a:pt x="4652241" y="411347"/>
                  <a:pt x="4053800" y="854249"/>
                  <a:pt x="2652330" y="2015418"/>
                </a:cubicBezTo>
                <a:cubicBezTo>
                  <a:pt x="1540079" y="3224228"/>
                  <a:pt x="516082" y="4610829"/>
                  <a:pt x="0" y="6110584"/>
                </a:cubicBezTo>
                <a:cubicBezTo>
                  <a:pt x="1530927" y="5348584"/>
                  <a:pt x="3311593" y="4347919"/>
                  <a:pt x="4787319" y="2984929"/>
                </a:cubicBezTo>
                <a:cubicBezTo>
                  <a:pt x="5603717" y="1971870"/>
                  <a:pt x="6316424" y="1130177"/>
                  <a:pt x="616955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rot="17646474">
            <a:off x="2990654" y="531353"/>
            <a:ext cx="699121" cy="1214446"/>
          </a:xfrm>
          <a:prstGeom prst="ellipse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30000">
                <a:srgbClr val="FF6600">
                  <a:alpha val="20000"/>
                </a:srgbClr>
              </a:gs>
            </a:gsLst>
            <a:lin ang="5400000" scaled="0"/>
          </a:gradFill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Скругленная соединительная линия 31"/>
          <p:cNvCxnSpPr/>
          <p:nvPr/>
        </p:nvCxnSpPr>
        <p:spPr>
          <a:xfrm rot="5400000">
            <a:off x="2714624" y="3214674"/>
            <a:ext cx="5572140" cy="1714512"/>
          </a:xfrm>
          <a:prstGeom prst="curvedConnector3">
            <a:avLst>
              <a:gd name="adj1" fmla="val 6494"/>
            </a:avLst>
          </a:prstGeom>
          <a:ln w="19050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олилиния 39"/>
          <p:cNvSpPr/>
          <p:nvPr/>
        </p:nvSpPr>
        <p:spPr>
          <a:xfrm rot="19951828">
            <a:off x="4195834" y="5443247"/>
            <a:ext cx="1010517" cy="1291053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19644323" flipH="1">
            <a:off x="5079271" y="640333"/>
            <a:ext cx="1010517" cy="1291053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9592" y="836712"/>
            <a:ext cx="7565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Итоги  урока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541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 rot="13243427">
            <a:off x="6286556" y="1100924"/>
            <a:ext cx="2772456" cy="2397885"/>
            <a:chOff x="85032" y="-2"/>
            <a:chExt cx="9058968" cy="7468908"/>
          </a:xfrm>
        </p:grpSpPr>
        <p:sp>
          <p:nvSpPr>
            <p:cNvPr id="4" name="Полилиния 3"/>
            <p:cNvSpPr/>
            <p:nvPr/>
          </p:nvSpPr>
          <p:spPr>
            <a:xfrm>
              <a:off x="4572000" y="-2"/>
              <a:ext cx="4572000" cy="6858001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олилиния 10"/>
            <p:cNvSpPr/>
            <p:nvPr/>
          </p:nvSpPr>
          <p:spPr>
            <a:xfrm flipH="1">
              <a:off x="85032" y="0"/>
              <a:ext cx="4558406" cy="6858000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rot="20530214" flipH="1">
              <a:off x="677452" y="2539221"/>
              <a:ext cx="3217096" cy="492968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rot="19515459">
              <a:off x="2694996" y="754330"/>
              <a:ext cx="3867979" cy="550467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762315"/>
                <a:gd name="connsiteY0" fmla="*/ 0 h 6400800"/>
                <a:gd name="connsiteX1" fmla="*/ 1548245 w 5762315"/>
                <a:gd name="connsiteY1" fmla="*/ 1901536 h 6400800"/>
                <a:gd name="connsiteX2" fmla="*/ 0 w 5762315"/>
                <a:gd name="connsiteY2" fmla="*/ 6400800 h 6400800"/>
                <a:gd name="connsiteX3" fmla="*/ 4787319 w 5762315"/>
                <a:gd name="connsiteY3" fmla="*/ 3275145 h 6400800"/>
                <a:gd name="connsiteX4" fmla="*/ 5600700 w 5762315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720520 w 5600700"/>
                <a:gd name="connsiteY1" fmla="*/ 1905412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2537421 w 5600700"/>
                <a:gd name="connsiteY1" fmla="*/ 2220435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230839"/>
                <a:gd name="connsiteY0" fmla="*/ 0 h 6110584"/>
                <a:gd name="connsiteX1" fmla="*/ 2537421 w 6230839"/>
                <a:gd name="connsiteY1" fmla="*/ 1930219 h 6110584"/>
                <a:gd name="connsiteX2" fmla="*/ 0 w 6230839"/>
                <a:gd name="connsiteY2" fmla="*/ 6110584 h 6110584"/>
                <a:gd name="connsiteX3" fmla="*/ 4787319 w 6230839"/>
                <a:gd name="connsiteY3" fmla="*/ 2984929 h 6110584"/>
                <a:gd name="connsiteX4" fmla="*/ 6169555 w 6230839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424" h="6110584">
                  <a:moveTo>
                    <a:pt x="6169555" y="0"/>
                  </a:moveTo>
                  <a:cubicBezTo>
                    <a:pt x="4652241" y="411347"/>
                    <a:pt x="4053800" y="854249"/>
                    <a:pt x="2652330" y="2015418"/>
                  </a:cubicBezTo>
                  <a:cubicBezTo>
                    <a:pt x="1540079" y="3224228"/>
                    <a:pt x="516082" y="4610829"/>
                    <a:pt x="0" y="6110584"/>
                  </a:cubicBezTo>
                  <a:cubicBezTo>
                    <a:pt x="1530927" y="5348584"/>
                    <a:pt x="3311593" y="4347919"/>
                    <a:pt x="4787319" y="2984929"/>
                  </a:cubicBezTo>
                  <a:cubicBezTo>
                    <a:pt x="5603717" y="1971870"/>
                    <a:pt x="6316424" y="1130177"/>
                    <a:pt x="6169555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 rot="8331979">
            <a:off x="-79906" y="1128019"/>
            <a:ext cx="2772456" cy="2398383"/>
            <a:chOff x="85032" y="-2"/>
            <a:chExt cx="9058968" cy="7470459"/>
          </a:xfrm>
        </p:grpSpPr>
        <p:sp>
          <p:nvSpPr>
            <p:cNvPr id="16" name="Полилиния 15"/>
            <p:cNvSpPr/>
            <p:nvPr/>
          </p:nvSpPr>
          <p:spPr>
            <a:xfrm>
              <a:off x="4572000" y="-2"/>
              <a:ext cx="4572000" cy="6858001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 rot="1069786">
              <a:off x="5239569" y="2602228"/>
              <a:ext cx="3236863" cy="4868229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 flipH="1">
              <a:off x="85032" y="0"/>
              <a:ext cx="4558406" cy="6858000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 rot="20530214" flipH="1">
              <a:off x="677452" y="2539221"/>
              <a:ext cx="3217096" cy="492968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 rot="19515459">
              <a:off x="2694996" y="754330"/>
              <a:ext cx="3867979" cy="550467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762315"/>
                <a:gd name="connsiteY0" fmla="*/ 0 h 6400800"/>
                <a:gd name="connsiteX1" fmla="*/ 1548245 w 5762315"/>
                <a:gd name="connsiteY1" fmla="*/ 1901536 h 6400800"/>
                <a:gd name="connsiteX2" fmla="*/ 0 w 5762315"/>
                <a:gd name="connsiteY2" fmla="*/ 6400800 h 6400800"/>
                <a:gd name="connsiteX3" fmla="*/ 4787319 w 5762315"/>
                <a:gd name="connsiteY3" fmla="*/ 3275145 h 6400800"/>
                <a:gd name="connsiteX4" fmla="*/ 5600700 w 5762315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720520 w 5600700"/>
                <a:gd name="connsiteY1" fmla="*/ 1905412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2537421 w 5600700"/>
                <a:gd name="connsiteY1" fmla="*/ 2220435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230839"/>
                <a:gd name="connsiteY0" fmla="*/ 0 h 6110584"/>
                <a:gd name="connsiteX1" fmla="*/ 2537421 w 6230839"/>
                <a:gd name="connsiteY1" fmla="*/ 1930219 h 6110584"/>
                <a:gd name="connsiteX2" fmla="*/ 0 w 6230839"/>
                <a:gd name="connsiteY2" fmla="*/ 6110584 h 6110584"/>
                <a:gd name="connsiteX3" fmla="*/ 4787319 w 6230839"/>
                <a:gd name="connsiteY3" fmla="*/ 2984929 h 6110584"/>
                <a:gd name="connsiteX4" fmla="*/ 6169555 w 6230839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424" h="6110584">
                  <a:moveTo>
                    <a:pt x="6169555" y="0"/>
                  </a:moveTo>
                  <a:cubicBezTo>
                    <a:pt x="4652241" y="411347"/>
                    <a:pt x="4053800" y="854249"/>
                    <a:pt x="2652330" y="2015418"/>
                  </a:cubicBezTo>
                  <a:cubicBezTo>
                    <a:pt x="1540079" y="3224228"/>
                    <a:pt x="516082" y="4610829"/>
                    <a:pt x="0" y="6110584"/>
                  </a:cubicBezTo>
                  <a:cubicBezTo>
                    <a:pt x="1530927" y="5348584"/>
                    <a:pt x="3311593" y="4347919"/>
                    <a:pt x="4787319" y="2984929"/>
                  </a:cubicBezTo>
                  <a:cubicBezTo>
                    <a:pt x="5603717" y="1971870"/>
                    <a:pt x="6316424" y="1130177"/>
                    <a:pt x="6169555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Полилиния 24"/>
          <p:cNvSpPr/>
          <p:nvPr/>
        </p:nvSpPr>
        <p:spPr>
          <a:xfrm rot="1005364">
            <a:off x="5111985" y="3040975"/>
            <a:ext cx="2487745" cy="3961300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Приведенные</a:t>
            </a:r>
            <a:endParaRPr lang="ru-RU" dirty="0"/>
          </a:p>
        </p:txBody>
      </p:sp>
      <p:sp>
        <p:nvSpPr>
          <p:cNvPr id="26" name="Полилиния 25"/>
          <p:cNvSpPr/>
          <p:nvPr/>
        </p:nvSpPr>
        <p:spPr>
          <a:xfrm rot="2210519">
            <a:off x="5175316" y="4843000"/>
            <a:ext cx="1761262" cy="2599269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 flipH="1">
            <a:off x="2122326" y="2786058"/>
            <a:ext cx="2480348" cy="3879472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530214" flipH="1">
            <a:off x="2475886" y="4315776"/>
            <a:ext cx="1750506" cy="2711372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Неполные</a:t>
            </a:r>
            <a:endParaRPr lang="ru-RU" dirty="0"/>
          </a:p>
        </p:txBody>
      </p:sp>
      <p:sp>
        <p:nvSpPr>
          <p:cNvPr id="30" name="Полилиния 29"/>
          <p:cNvSpPr/>
          <p:nvPr/>
        </p:nvSpPr>
        <p:spPr>
          <a:xfrm rot="20906884">
            <a:off x="3981223" y="2414025"/>
            <a:ext cx="2233709" cy="3940452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762315"/>
              <a:gd name="connsiteY0" fmla="*/ 0 h 6400800"/>
              <a:gd name="connsiteX1" fmla="*/ 1548245 w 5762315"/>
              <a:gd name="connsiteY1" fmla="*/ 1901536 h 6400800"/>
              <a:gd name="connsiteX2" fmla="*/ 0 w 5762315"/>
              <a:gd name="connsiteY2" fmla="*/ 6400800 h 6400800"/>
              <a:gd name="connsiteX3" fmla="*/ 4787319 w 5762315"/>
              <a:gd name="connsiteY3" fmla="*/ 3275145 h 6400800"/>
              <a:gd name="connsiteX4" fmla="*/ 5600700 w 5762315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720520 w 5600700"/>
              <a:gd name="connsiteY1" fmla="*/ 1905412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2537421 w 5600700"/>
              <a:gd name="connsiteY1" fmla="*/ 2220435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230839"/>
              <a:gd name="connsiteY0" fmla="*/ 0 h 6110584"/>
              <a:gd name="connsiteX1" fmla="*/ 2537421 w 6230839"/>
              <a:gd name="connsiteY1" fmla="*/ 1930219 h 6110584"/>
              <a:gd name="connsiteX2" fmla="*/ 0 w 6230839"/>
              <a:gd name="connsiteY2" fmla="*/ 6110584 h 6110584"/>
              <a:gd name="connsiteX3" fmla="*/ 4787319 w 6230839"/>
              <a:gd name="connsiteY3" fmla="*/ 2984929 h 6110584"/>
              <a:gd name="connsiteX4" fmla="*/ 6169555 w 6230839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6424" h="6110584">
                <a:moveTo>
                  <a:pt x="6169555" y="0"/>
                </a:moveTo>
                <a:cubicBezTo>
                  <a:pt x="4652241" y="411347"/>
                  <a:pt x="4053800" y="854249"/>
                  <a:pt x="2652330" y="2015418"/>
                </a:cubicBezTo>
                <a:cubicBezTo>
                  <a:pt x="1540079" y="3224228"/>
                  <a:pt x="516082" y="4610829"/>
                  <a:pt x="0" y="6110584"/>
                </a:cubicBezTo>
                <a:cubicBezTo>
                  <a:pt x="1530927" y="5348584"/>
                  <a:pt x="3311593" y="4347919"/>
                  <a:pt x="4787319" y="2984929"/>
                </a:cubicBezTo>
                <a:cubicBezTo>
                  <a:pt x="5603717" y="1971870"/>
                  <a:pt x="6316424" y="1130177"/>
                  <a:pt x="616955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иррациональные</a:t>
            </a:r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dirty="0" smtClean="0"/>
              <a:t>Повторение теории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79252" y="1535373"/>
            <a:ext cx="4038600" cy="4525963"/>
          </a:xfrm>
        </p:spPr>
        <p:txBody>
          <a:bodyPr/>
          <a:lstStyle/>
          <a:p>
            <a:r>
              <a:rPr lang="ru-RU" dirty="0" smtClean="0"/>
              <a:t>1) Определение уравнения.</a:t>
            </a:r>
          </a:p>
          <a:p>
            <a:r>
              <a:rPr lang="ru-RU" dirty="0" smtClean="0"/>
              <a:t>2)Что называется корнем уравнения?</a:t>
            </a:r>
          </a:p>
          <a:p>
            <a:r>
              <a:rPr lang="ru-RU" dirty="0" smtClean="0"/>
              <a:t>3)Какое уравнение называется квадратным?</a:t>
            </a:r>
            <a:endParaRPr lang="ru-RU" dirty="0"/>
          </a:p>
        </p:txBody>
      </p:sp>
      <p:pic>
        <p:nvPicPr>
          <p:cNvPr id="2050" name="Picture 2" descr="C:\Users\1\AppData\Local\Microsoft\Windows\Temporary Internet Files\Content.IE5\Q6WFZ68P\MM900354499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7385">
            <a:off x="570348" y="5055166"/>
            <a:ext cx="1919622" cy="146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олилиния 34">
            <a:hlinkClick r:id="" action="ppaction://hlinkshowjump?jump=nextslide"/>
          </p:cNvPr>
          <p:cNvSpPr/>
          <p:nvPr/>
        </p:nvSpPr>
        <p:spPr>
          <a:xfrm rot="3705096">
            <a:off x="8168781" y="6209461"/>
            <a:ext cx="288899" cy="58555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rgbClr val="00B050">
              <a:alpha val="22000"/>
            </a:srgb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>
            <a:hlinkClick r:id="" action="ppaction://hlinkshowjump?jump=previousslide"/>
          </p:cNvPr>
          <p:cNvSpPr/>
          <p:nvPr/>
        </p:nvSpPr>
        <p:spPr>
          <a:xfrm rot="17921578" flipH="1">
            <a:off x="7522833" y="5656674"/>
            <a:ext cx="300225" cy="56346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rgbClr val="FFC000">
              <a:alpha val="22000"/>
            </a:srgb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>
            <a:hlinkClick r:id="" action="ppaction://hlinkshowjump?jump=endshow"/>
          </p:cNvPr>
          <p:cNvSpPr/>
          <p:nvPr/>
        </p:nvSpPr>
        <p:spPr>
          <a:xfrm rot="18568474">
            <a:off x="630521" y="6228966"/>
            <a:ext cx="249588" cy="50971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rgbClr val="FF0000">
              <a:alpha val="22000"/>
            </a:srgb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6927">
            <a:off x="5508599" y="2213603"/>
            <a:ext cx="2922072" cy="61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4158">
            <a:off x="5751947" y="3044871"/>
            <a:ext cx="1116141" cy="49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40000">
              <a:srgbClr val="E8B04A"/>
            </a:gs>
            <a:gs pos="100000">
              <a:srgbClr val="FF66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794" y="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Устные упражнения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3" y="1541682"/>
            <a:ext cx="1087312" cy="54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81513" y="1666105"/>
            <a:ext cx="4038600" cy="4525963"/>
          </a:xfrm>
        </p:spPr>
        <p:txBody>
          <a:bodyPr/>
          <a:lstStyle/>
          <a:p>
            <a:r>
              <a:rPr lang="ru-RU" dirty="0" smtClean="0"/>
              <a:t>1)  3;  -3.</a:t>
            </a:r>
          </a:p>
          <a:p>
            <a:r>
              <a:rPr lang="ru-RU" dirty="0" smtClean="0"/>
              <a:t>2)  0;  </a:t>
            </a:r>
          </a:p>
          <a:p>
            <a:r>
              <a:rPr lang="ru-RU" dirty="0" smtClean="0"/>
              <a:t>3) нет корней</a:t>
            </a:r>
          </a:p>
          <a:p>
            <a:r>
              <a:rPr lang="ru-RU" dirty="0" smtClean="0"/>
              <a:t>4) 1;   -2</a:t>
            </a:r>
          </a:p>
          <a:p>
            <a:r>
              <a:rPr lang="ru-RU" dirty="0" smtClean="0"/>
              <a:t>5)  3,3</a:t>
            </a:r>
          </a:p>
          <a:p>
            <a:r>
              <a:rPr lang="ru-RU" dirty="0" smtClean="0"/>
              <a:t>6) 25</a:t>
            </a:r>
          </a:p>
          <a:p>
            <a:r>
              <a:rPr lang="ru-RU" dirty="0" smtClean="0"/>
              <a:t>7) -2</a:t>
            </a:r>
          </a:p>
          <a:p>
            <a:r>
              <a:rPr lang="ru-RU" dirty="0" smtClean="0"/>
              <a:t>8) 4; -4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21" y="1998271"/>
            <a:ext cx="2389404" cy="67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6942" y="3260317"/>
            <a:ext cx="80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91" y="2573391"/>
            <a:ext cx="1861970" cy="59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0" y="3169222"/>
            <a:ext cx="3014098" cy="54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4" y="3718392"/>
            <a:ext cx="184403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74" y="4191090"/>
            <a:ext cx="1154371" cy="57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70" y="4768276"/>
            <a:ext cx="226825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45" y="5272332"/>
            <a:ext cx="1861969" cy="52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7991" y="1628851"/>
            <a:ext cx="49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31770" y="2757100"/>
            <a:ext cx="63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31770" y="2171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6942" y="3821758"/>
            <a:ext cx="101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5)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00047" y="4362611"/>
            <a:ext cx="80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6)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37989" y="4903000"/>
            <a:ext cx="80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7)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56839" y="5425658"/>
            <a:ext cx="80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8)</a:t>
            </a:r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37" y="2171016"/>
            <a:ext cx="557093" cy="52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ертикальный свиток 8"/>
          <p:cNvSpPr/>
          <p:nvPr/>
        </p:nvSpPr>
        <p:spPr>
          <a:xfrm>
            <a:off x="4448015" y="960732"/>
            <a:ext cx="3024336" cy="4968501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/>
          <p:nvPr/>
        </p:nvGrpSpPr>
        <p:grpSpPr>
          <a:xfrm rot="13243427">
            <a:off x="6466754" y="86410"/>
            <a:ext cx="2772456" cy="2398383"/>
            <a:chOff x="85032" y="-2"/>
            <a:chExt cx="9058968" cy="7470459"/>
          </a:xfrm>
        </p:grpSpPr>
        <p:sp>
          <p:nvSpPr>
            <p:cNvPr id="4" name="Полилиния 3"/>
            <p:cNvSpPr/>
            <p:nvPr/>
          </p:nvSpPr>
          <p:spPr>
            <a:xfrm>
              <a:off x="4572000" y="-2"/>
              <a:ext cx="4572000" cy="6858001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1069786">
              <a:off x="5239569" y="2602228"/>
              <a:ext cx="3236863" cy="4868229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 flipH="1">
              <a:off x="85032" y="0"/>
              <a:ext cx="4558406" cy="6858000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rot="20530214" flipH="1">
              <a:off x="677452" y="2539221"/>
              <a:ext cx="3217096" cy="492968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 rot="19515459">
              <a:off x="2694996" y="754330"/>
              <a:ext cx="3867979" cy="550467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762315"/>
                <a:gd name="connsiteY0" fmla="*/ 0 h 6400800"/>
                <a:gd name="connsiteX1" fmla="*/ 1548245 w 5762315"/>
                <a:gd name="connsiteY1" fmla="*/ 1901536 h 6400800"/>
                <a:gd name="connsiteX2" fmla="*/ 0 w 5762315"/>
                <a:gd name="connsiteY2" fmla="*/ 6400800 h 6400800"/>
                <a:gd name="connsiteX3" fmla="*/ 4787319 w 5762315"/>
                <a:gd name="connsiteY3" fmla="*/ 3275145 h 6400800"/>
                <a:gd name="connsiteX4" fmla="*/ 5600700 w 5762315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720520 w 5600700"/>
                <a:gd name="connsiteY1" fmla="*/ 1905412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2537421 w 5600700"/>
                <a:gd name="connsiteY1" fmla="*/ 2220435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230839"/>
                <a:gd name="connsiteY0" fmla="*/ 0 h 6110584"/>
                <a:gd name="connsiteX1" fmla="*/ 2537421 w 6230839"/>
                <a:gd name="connsiteY1" fmla="*/ 1930219 h 6110584"/>
                <a:gd name="connsiteX2" fmla="*/ 0 w 6230839"/>
                <a:gd name="connsiteY2" fmla="*/ 6110584 h 6110584"/>
                <a:gd name="connsiteX3" fmla="*/ 4787319 w 6230839"/>
                <a:gd name="connsiteY3" fmla="*/ 2984929 h 6110584"/>
                <a:gd name="connsiteX4" fmla="*/ 6169555 w 6230839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424" h="6110584">
                  <a:moveTo>
                    <a:pt x="6169555" y="0"/>
                  </a:moveTo>
                  <a:cubicBezTo>
                    <a:pt x="4652241" y="411347"/>
                    <a:pt x="4053800" y="854249"/>
                    <a:pt x="2652330" y="2015418"/>
                  </a:cubicBezTo>
                  <a:cubicBezTo>
                    <a:pt x="1540079" y="3224228"/>
                    <a:pt x="516082" y="4610829"/>
                    <a:pt x="0" y="6110584"/>
                  </a:cubicBezTo>
                  <a:cubicBezTo>
                    <a:pt x="1530927" y="5348584"/>
                    <a:pt x="3311593" y="4347919"/>
                    <a:pt x="4787319" y="2984929"/>
                  </a:cubicBezTo>
                  <a:cubicBezTo>
                    <a:pt x="5603717" y="1971870"/>
                    <a:pt x="6316424" y="1130177"/>
                    <a:pt x="6169555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4"/>
          <p:cNvGrpSpPr/>
          <p:nvPr/>
        </p:nvGrpSpPr>
        <p:grpSpPr>
          <a:xfrm rot="8331979">
            <a:off x="56035" y="4134730"/>
            <a:ext cx="2772456" cy="2398383"/>
            <a:chOff x="85032" y="-2"/>
            <a:chExt cx="9058968" cy="7470459"/>
          </a:xfrm>
        </p:grpSpPr>
        <p:sp>
          <p:nvSpPr>
            <p:cNvPr id="16" name="Полилиния 15"/>
            <p:cNvSpPr/>
            <p:nvPr/>
          </p:nvSpPr>
          <p:spPr>
            <a:xfrm>
              <a:off x="4572000" y="-2"/>
              <a:ext cx="4572000" cy="6858001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 rot="1069786">
              <a:off x="5239569" y="2602228"/>
              <a:ext cx="3236863" cy="4868229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 flipH="1">
              <a:off x="85032" y="0"/>
              <a:ext cx="4558406" cy="6858000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 rot="20530214" flipH="1">
              <a:off x="677452" y="2539221"/>
              <a:ext cx="3217096" cy="492968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 rot="19515459">
              <a:off x="2694996" y="754330"/>
              <a:ext cx="3867979" cy="550467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762315"/>
                <a:gd name="connsiteY0" fmla="*/ 0 h 6400800"/>
                <a:gd name="connsiteX1" fmla="*/ 1548245 w 5762315"/>
                <a:gd name="connsiteY1" fmla="*/ 1901536 h 6400800"/>
                <a:gd name="connsiteX2" fmla="*/ 0 w 5762315"/>
                <a:gd name="connsiteY2" fmla="*/ 6400800 h 6400800"/>
                <a:gd name="connsiteX3" fmla="*/ 4787319 w 5762315"/>
                <a:gd name="connsiteY3" fmla="*/ 3275145 h 6400800"/>
                <a:gd name="connsiteX4" fmla="*/ 5600700 w 5762315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720520 w 5600700"/>
                <a:gd name="connsiteY1" fmla="*/ 1905412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2537421 w 5600700"/>
                <a:gd name="connsiteY1" fmla="*/ 2220435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230839"/>
                <a:gd name="connsiteY0" fmla="*/ 0 h 6110584"/>
                <a:gd name="connsiteX1" fmla="*/ 2537421 w 6230839"/>
                <a:gd name="connsiteY1" fmla="*/ 1930219 h 6110584"/>
                <a:gd name="connsiteX2" fmla="*/ 0 w 6230839"/>
                <a:gd name="connsiteY2" fmla="*/ 6110584 h 6110584"/>
                <a:gd name="connsiteX3" fmla="*/ 4787319 w 6230839"/>
                <a:gd name="connsiteY3" fmla="*/ 2984929 h 6110584"/>
                <a:gd name="connsiteX4" fmla="*/ 6169555 w 6230839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424" h="6110584">
                  <a:moveTo>
                    <a:pt x="6169555" y="0"/>
                  </a:moveTo>
                  <a:cubicBezTo>
                    <a:pt x="4652241" y="411347"/>
                    <a:pt x="4053800" y="854249"/>
                    <a:pt x="2652330" y="2015418"/>
                  </a:cubicBezTo>
                  <a:cubicBezTo>
                    <a:pt x="1540079" y="3224228"/>
                    <a:pt x="516082" y="4610829"/>
                    <a:pt x="0" y="6110584"/>
                  </a:cubicBezTo>
                  <a:cubicBezTo>
                    <a:pt x="1530927" y="5348584"/>
                    <a:pt x="3311593" y="4347919"/>
                    <a:pt x="4787319" y="2984929"/>
                  </a:cubicBezTo>
                  <a:cubicBezTo>
                    <a:pt x="5603717" y="1971870"/>
                    <a:pt x="6316424" y="1130177"/>
                    <a:pt x="6169555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Полилиния 24"/>
          <p:cNvSpPr/>
          <p:nvPr/>
        </p:nvSpPr>
        <p:spPr>
          <a:xfrm>
            <a:off x="4563803" y="2714620"/>
            <a:ext cx="2487745" cy="3961300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1003538">
            <a:off x="6590377" y="4217012"/>
            <a:ext cx="1761262" cy="2599269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flipH="1">
            <a:off x="2110321" y="2862703"/>
            <a:ext cx="2480348" cy="3879472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530214" flipH="1">
            <a:off x="6323462" y="2160504"/>
            <a:ext cx="1750506" cy="2711372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674627" y="-1455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23" name="Содержимое 22"/>
          <p:cNvSpPr>
            <a:spLocks noGrp="1"/>
          </p:cNvSpPr>
          <p:nvPr>
            <p:ph type="body" idx="1"/>
          </p:nvPr>
        </p:nvSpPr>
        <p:spPr>
          <a:xfrm>
            <a:off x="527518" y="110516"/>
            <a:ext cx="7740664" cy="906462"/>
          </a:xfrm>
          <a:prstGeom prst="roundRect">
            <a:avLst/>
          </a:prstGeom>
          <a:solidFill>
            <a:srgbClr val="FF0000">
              <a:alpha val="18000"/>
            </a:srgb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дискриминант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5" name="Полилиния 34">
            <a:hlinkClick r:id="" action="ppaction://hlinkshowjump?jump=nextslide"/>
          </p:cNvPr>
          <p:cNvSpPr/>
          <p:nvPr/>
        </p:nvSpPr>
        <p:spPr>
          <a:xfrm rot="3705096">
            <a:off x="8168781" y="6209461"/>
            <a:ext cx="288899" cy="58555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rgbClr val="00B050">
              <a:alpha val="22000"/>
            </a:srgb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>
            <a:hlinkClick r:id="" action="ppaction://hlinkshowjump?jump=previousslide"/>
          </p:cNvPr>
          <p:cNvSpPr/>
          <p:nvPr/>
        </p:nvSpPr>
        <p:spPr>
          <a:xfrm rot="17921578" flipH="1">
            <a:off x="7455739" y="6222686"/>
            <a:ext cx="300225" cy="56346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rgbClr val="FFC000">
              <a:alpha val="22000"/>
            </a:srgb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>
            <a:hlinkClick r:id="" action="ppaction://hlinkshowjump?jump=endshow"/>
          </p:cNvPr>
          <p:cNvSpPr/>
          <p:nvPr/>
        </p:nvSpPr>
        <p:spPr>
          <a:xfrm rot="18568474">
            <a:off x="630521" y="6228966"/>
            <a:ext cx="249588" cy="50971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rgbClr val="FF0000">
              <a:alpha val="22000"/>
            </a:srgb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47" y="1378980"/>
            <a:ext cx="1087312" cy="54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Группа 14"/>
          <p:cNvGrpSpPr/>
          <p:nvPr/>
        </p:nvGrpSpPr>
        <p:grpSpPr>
          <a:xfrm rot="8331979">
            <a:off x="-123279" y="78582"/>
            <a:ext cx="2772456" cy="2398383"/>
            <a:chOff x="85032" y="-2"/>
            <a:chExt cx="9058968" cy="7470459"/>
          </a:xfrm>
        </p:grpSpPr>
        <p:sp>
          <p:nvSpPr>
            <p:cNvPr id="32" name="Полилиния 31"/>
            <p:cNvSpPr/>
            <p:nvPr/>
          </p:nvSpPr>
          <p:spPr>
            <a:xfrm>
              <a:off x="4572000" y="-2"/>
              <a:ext cx="4572000" cy="6858001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 rot="1069786">
              <a:off x="5239569" y="2602228"/>
              <a:ext cx="3236863" cy="4868229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 flipH="1">
              <a:off x="85032" y="0"/>
              <a:ext cx="4558406" cy="6858000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 rot="20530214" flipH="1">
              <a:off x="677452" y="2539221"/>
              <a:ext cx="3217096" cy="492968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 rot="19515459">
              <a:off x="2694996" y="754330"/>
              <a:ext cx="3867979" cy="550467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762315"/>
                <a:gd name="connsiteY0" fmla="*/ 0 h 6400800"/>
                <a:gd name="connsiteX1" fmla="*/ 1548245 w 5762315"/>
                <a:gd name="connsiteY1" fmla="*/ 1901536 h 6400800"/>
                <a:gd name="connsiteX2" fmla="*/ 0 w 5762315"/>
                <a:gd name="connsiteY2" fmla="*/ 6400800 h 6400800"/>
                <a:gd name="connsiteX3" fmla="*/ 4787319 w 5762315"/>
                <a:gd name="connsiteY3" fmla="*/ 3275145 h 6400800"/>
                <a:gd name="connsiteX4" fmla="*/ 5600700 w 5762315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720520 w 5600700"/>
                <a:gd name="connsiteY1" fmla="*/ 1905412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2537421 w 5600700"/>
                <a:gd name="connsiteY1" fmla="*/ 2220435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230839"/>
                <a:gd name="connsiteY0" fmla="*/ 0 h 6110584"/>
                <a:gd name="connsiteX1" fmla="*/ 2537421 w 6230839"/>
                <a:gd name="connsiteY1" fmla="*/ 1930219 h 6110584"/>
                <a:gd name="connsiteX2" fmla="*/ 0 w 6230839"/>
                <a:gd name="connsiteY2" fmla="*/ 6110584 h 6110584"/>
                <a:gd name="connsiteX3" fmla="*/ 4787319 w 6230839"/>
                <a:gd name="connsiteY3" fmla="*/ 2984929 h 6110584"/>
                <a:gd name="connsiteX4" fmla="*/ 6169555 w 6230839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424" h="6110584">
                  <a:moveTo>
                    <a:pt x="6169555" y="0"/>
                  </a:moveTo>
                  <a:cubicBezTo>
                    <a:pt x="4652241" y="411347"/>
                    <a:pt x="4053800" y="854249"/>
                    <a:pt x="2652330" y="2015418"/>
                  </a:cubicBezTo>
                  <a:cubicBezTo>
                    <a:pt x="1540079" y="3224228"/>
                    <a:pt x="516082" y="4610829"/>
                    <a:pt x="0" y="6110584"/>
                  </a:cubicBezTo>
                  <a:cubicBezTo>
                    <a:pt x="1530927" y="5348584"/>
                    <a:pt x="3311593" y="4347919"/>
                    <a:pt x="4787319" y="2984929"/>
                  </a:cubicBezTo>
                  <a:cubicBezTo>
                    <a:pt x="5603717" y="1971870"/>
                    <a:pt x="6316424" y="1130177"/>
                    <a:pt x="6169555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4"/>
          <p:cNvGrpSpPr/>
          <p:nvPr/>
        </p:nvGrpSpPr>
        <p:grpSpPr>
          <a:xfrm rot="8331979">
            <a:off x="2959673" y="1020423"/>
            <a:ext cx="2772456" cy="2398383"/>
            <a:chOff x="85032" y="-2"/>
            <a:chExt cx="9058968" cy="7470459"/>
          </a:xfrm>
        </p:grpSpPr>
        <p:sp>
          <p:nvSpPr>
            <p:cNvPr id="41" name="Полилиния 40"/>
            <p:cNvSpPr/>
            <p:nvPr/>
          </p:nvSpPr>
          <p:spPr>
            <a:xfrm>
              <a:off x="4572000" y="-2"/>
              <a:ext cx="4572000" cy="6858001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олилиния 41"/>
            <p:cNvSpPr/>
            <p:nvPr/>
          </p:nvSpPr>
          <p:spPr>
            <a:xfrm rot="1069786">
              <a:off x="5239569" y="2602228"/>
              <a:ext cx="3236863" cy="4868229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олилиния 42"/>
            <p:cNvSpPr/>
            <p:nvPr/>
          </p:nvSpPr>
          <p:spPr>
            <a:xfrm flipH="1">
              <a:off x="85032" y="0"/>
              <a:ext cx="4558406" cy="6858000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олилиния 43"/>
            <p:cNvSpPr/>
            <p:nvPr/>
          </p:nvSpPr>
          <p:spPr>
            <a:xfrm rot="20530214" flipH="1">
              <a:off x="677452" y="2539221"/>
              <a:ext cx="3217096" cy="492968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00" h="6400800">
                  <a:moveTo>
                    <a:pt x="5600700" y="0"/>
                  </a:moveTo>
                  <a:cubicBezTo>
                    <a:pt x="4249882" y="633845"/>
                    <a:pt x="2949715" y="740367"/>
                    <a:pt x="1548245" y="1901536"/>
                  </a:cubicBezTo>
                  <a:cubicBezTo>
                    <a:pt x="435994" y="3110346"/>
                    <a:pt x="516082" y="4901045"/>
                    <a:pt x="0" y="6400800"/>
                  </a:cubicBezTo>
                  <a:cubicBezTo>
                    <a:pt x="1530927" y="5638800"/>
                    <a:pt x="3469693" y="5641820"/>
                    <a:pt x="4592782" y="4114800"/>
                  </a:cubicBezTo>
                  <a:cubicBezTo>
                    <a:pt x="5567778" y="3136760"/>
                    <a:pt x="5264727" y="1371600"/>
                    <a:pt x="5600700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 rot="19515459">
              <a:off x="2694996" y="754330"/>
              <a:ext cx="3867979" cy="5504675"/>
            </a:xfrm>
            <a:custGeom>
              <a:avLst/>
              <a:gdLst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592782 w 5600700"/>
                <a:gd name="connsiteY3" fmla="*/ 4114800 h 6400800"/>
                <a:gd name="connsiteX4" fmla="*/ 5600700 w 5600700"/>
                <a:gd name="connsiteY4" fmla="*/ 0 h 6400800"/>
                <a:gd name="connsiteX0" fmla="*/ 5600700 w 5762315"/>
                <a:gd name="connsiteY0" fmla="*/ 0 h 6400800"/>
                <a:gd name="connsiteX1" fmla="*/ 1548245 w 5762315"/>
                <a:gd name="connsiteY1" fmla="*/ 1901536 h 6400800"/>
                <a:gd name="connsiteX2" fmla="*/ 0 w 5762315"/>
                <a:gd name="connsiteY2" fmla="*/ 6400800 h 6400800"/>
                <a:gd name="connsiteX3" fmla="*/ 4787319 w 5762315"/>
                <a:gd name="connsiteY3" fmla="*/ 3275145 h 6400800"/>
                <a:gd name="connsiteX4" fmla="*/ 5600700 w 5762315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548245 w 5600700"/>
                <a:gd name="connsiteY1" fmla="*/ 1901536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1720520 w 5600700"/>
                <a:gd name="connsiteY1" fmla="*/ 1905412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5600700 w 5600700"/>
                <a:gd name="connsiteY0" fmla="*/ 0 h 6400800"/>
                <a:gd name="connsiteX1" fmla="*/ 2537421 w 5600700"/>
                <a:gd name="connsiteY1" fmla="*/ 2220435 h 6400800"/>
                <a:gd name="connsiteX2" fmla="*/ 0 w 5600700"/>
                <a:gd name="connsiteY2" fmla="*/ 6400800 h 6400800"/>
                <a:gd name="connsiteX3" fmla="*/ 4787319 w 5600700"/>
                <a:gd name="connsiteY3" fmla="*/ 3275145 h 6400800"/>
                <a:gd name="connsiteX4" fmla="*/ 5600700 w 5600700"/>
                <a:gd name="connsiteY4" fmla="*/ 0 h 6400800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169555"/>
                <a:gd name="connsiteY0" fmla="*/ 0 h 6110584"/>
                <a:gd name="connsiteX1" fmla="*/ 2537421 w 6169555"/>
                <a:gd name="connsiteY1" fmla="*/ 1930219 h 6110584"/>
                <a:gd name="connsiteX2" fmla="*/ 0 w 6169555"/>
                <a:gd name="connsiteY2" fmla="*/ 6110584 h 6110584"/>
                <a:gd name="connsiteX3" fmla="*/ 4787319 w 6169555"/>
                <a:gd name="connsiteY3" fmla="*/ 2984929 h 6110584"/>
                <a:gd name="connsiteX4" fmla="*/ 6169555 w 6169555"/>
                <a:gd name="connsiteY4" fmla="*/ 0 h 6110584"/>
                <a:gd name="connsiteX0" fmla="*/ 6169555 w 6230839"/>
                <a:gd name="connsiteY0" fmla="*/ 0 h 6110584"/>
                <a:gd name="connsiteX1" fmla="*/ 2537421 w 6230839"/>
                <a:gd name="connsiteY1" fmla="*/ 1930219 h 6110584"/>
                <a:gd name="connsiteX2" fmla="*/ 0 w 6230839"/>
                <a:gd name="connsiteY2" fmla="*/ 6110584 h 6110584"/>
                <a:gd name="connsiteX3" fmla="*/ 4787319 w 6230839"/>
                <a:gd name="connsiteY3" fmla="*/ 2984929 h 6110584"/>
                <a:gd name="connsiteX4" fmla="*/ 6169555 w 6230839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537421 w 6316424"/>
                <a:gd name="connsiteY1" fmla="*/ 1930219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  <a:gd name="connsiteX0" fmla="*/ 6169555 w 6316424"/>
                <a:gd name="connsiteY0" fmla="*/ 0 h 6110584"/>
                <a:gd name="connsiteX1" fmla="*/ 2652330 w 6316424"/>
                <a:gd name="connsiteY1" fmla="*/ 2015418 h 6110584"/>
                <a:gd name="connsiteX2" fmla="*/ 0 w 6316424"/>
                <a:gd name="connsiteY2" fmla="*/ 6110584 h 6110584"/>
                <a:gd name="connsiteX3" fmla="*/ 4787319 w 6316424"/>
                <a:gd name="connsiteY3" fmla="*/ 2984929 h 6110584"/>
                <a:gd name="connsiteX4" fmla="*/ 6169555 w 6316424"/>
                <a:gd name="connsiteY4" fmla="*/ 0 h 611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424" h="6110584">
                  <a:moveTo>
                    <a:pt x="6169555" y="0"/>
                  </a:moveTo>
                  <a:cubicBezTo>
                    <a:pt x="4652241" y="411347"/>
                    <a:pt x="4053800" y="854249"/>
                    <a:pt x="2652330" y="2015418"/>
                  </a:cubicBezTo>
                  <a:cubicBezTo>
                    <a:pt x="1540079" y="3224228"/>
                    <a:pt x="516082" y="4610829"/>
                    <a:pt x="0" y="6110584"/>
                  </a:cubicBezTo>
                  <a:cubicBezTo>
                    <a:pt x="1530927" y="5348584"/>
                    <a:pt x="3311593" y="4347919"/>
                    <a:pt x="4787319" y="2984929"/>
                  </a:cubicBezTo>
                  <a:cubicBezTo>
                    <a:pt x="5603717" y="1971870"/>
                    <a:pt x="6316424" y="1130177"/>
                    <a:pt x="6169555" y="0"/>
                  </a:cubicBez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solidFill>
                <a:schemeClr val="bg1"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79531" y="2062307"/>
            <a:ext cx="1317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Х=3, х=-3.</a:t>
            </a:r>
            <a:endParaRPr lang="ru-RU" dirty="0">
              <a:effectLst/>
            </a:endParaRPr>
          </a:p>
        </p:txBody>
      </p:sp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91" y="1285603"/>
            <a:ext cx="2389404" cy="67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187" y="2429744"/>
            <a:ext cx="2274882" cy="52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14" y="1900070"/>
            <a:ext cx="2117374" cy="59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2912088"/>
            <a:ext cx="1439582" cy="58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057" y="1301742"/>
            <a:ext cx="1861970" cy="59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69223"/>
            <a:ext cx="1110698" cy="44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820" y="2294275"/>
            <a:ext cx="1320419" cy="5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239" y="2359383"/>
            <a:ext cx="831643" cy="38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7880">
            <a:off x="794706" y="2962618"/>
            <a:ext cx="3014098" cy="54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8099">
            <a:off x="691554" y="3232524"/>
            <a:ext cx="1142793" cy="38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771">
            <a:off x="2074369" y="3588425"/>
            <a:ext cx="1180451" cy="37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7898">
            <a:off x="659043" y="3667570"/>
            <a:ext cx="781730" cy="42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6948">
            <a:off x="1775547" y="3909932"/>
            <a:ext cx="985823" cy="40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00" y="1454143"/>
            <a:ext cx="397865" cy="53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378" y="1510873"/>
            <a:ext cx="426716" cy="48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328" y="1450179"/>
            <a:ext cx="421952" cy="5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935">
            <a:off x="81972" y="2416048"/>
            <a:ext cx="535414" cy="611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9948">
            <a:off x="5663041" y="3146066"/>
            <a:ext cx="184403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5785">
            <a:off x="6615051" y="3331674"/>
            <a:ext cx="1306123" cy="43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0676">
            <a:off x="7588935" y="3408013"/>
            <a:ext cx="1024931" cy="44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8466">
            <a:off x="5176810" y="3667096"/>
            <a:ext cx="421952" cy="51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95" y="4585026"/>
            <a:ext cx="1154371" cy="57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58" y="5206979"/>
            <a:ext cx="1477477" cy="51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1" y="5823416"/>
            <a:ext cx="1005569" cy="41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25" y="4601255"/>
            <a:ext cx="502214" cy="57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91" y="4555287"/>
            <a:ext cx="226825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28" y="5059343"/>
            <a:ext cx="1711037" cy="53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44" y="5590355"/>
            <a:ext cx="1237584" cy="39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44" y="6017992"/>
            <a:ext cx="1007761" cy="41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975" y="4569712"/>
            <a:ext cx="518438" cy="5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1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161" y="4481311"/>
            <a:ext cx="1861969" cy="52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766" y="4930338"/>
            <a:ext cx="1683523" cy="48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766" y="5420090"/>
            <a:ext cx="1163161" cy="48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664" y="5900771"/>
            <a:ext cx="867378" cy="43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736" y="5900770"/>
            <a:ext cx="1053245" cy="43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67" y="4580433"/>
            <a:ext cx="394501" cy="48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40" y="307912"/>
            <a:ext cx="1954054" cy="53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250" y="232828"/>
            <a:ext cx="2393632" cy="8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8" y="260648"/>
            <a:ext cx="8291264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коэффициенты квадратного уравнения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77961"/>
              </p:ext>
            </p:extLst>
          </p:nvPr>
        </p:nvGraphicFramePr>
        <p:xfrm>
          <a:off x="539552" y="1916832"/>
          <a:ext cx="8136905" cy="4205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672408"/>
                <a:gridCol w="1152128"/>
                <a:gridCol w="1224136"/>
                <a:gridCol w="1296145"/>
              </a:tblGrid>
              <a:tr h="1152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55691"/>
            <a:ext cx="2376264" cy="52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08" y="3933056"/>
            <a:ext cx="2313257" cy="52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110" y="4461800"/>
            <a:ext cx="2304255" cy="9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14" y="5354930"/>
            <a:ext cx="2309646" cy="883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407192" y="3092660"/>
            <a:ext cx="648642" cy="56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36" y="3867651"/>
            <a:ext cx="653040" cy="56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04" y="4676262"/>
            <a:ext cx="575493" cy="49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868" y="4572793"/>
            <a:ext cx="455290" cy="70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165" y="4522062"/>
            <a:ext cx="268411" cy="75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92" y="5400469"/>
            <a:ext cx="639057" cy="55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263" y="5345180"/>
            <a:ext cx="455290" cy="70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Горизонтальный свиток 8"/>
          <p:cNvSpPr/>
          <p:nvPr/>
        </p:nvSpPr>
        <p:spPr>
          <a:xfrm>
            <a:off x="4643753" y="2592573"/>
            <a:ext cx="4138502" cy="39604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5103" y="156796"/>
            <a:ext cx="8229600" cy="114300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03" y="1471066"/>
            <a:ext cx="2621253" cy="58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00952"/>
            <a:ext cx="1813300" cy="58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815" y="1466303"/>
            <a:ext cx="2686786" cy="58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982" y="3026756"/>
            <a:ext cx="2761647" cy="61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20" y="3717032"/>
            <a:ext cx="2012018" cy="59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0" y="4737572"/>
            <a:ext cx="2843408" cy="62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5455042"/>
            <a:ext cx="1656184" cy="60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81128"/>
            <a:ext cx="2952662" cy="64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21" y="5361734"/>
            <a:ext cx="2276180" cy="58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38" y="2061991"/>
            <a:ext cx="1666412" cy="60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555" y="1570379"/>
            <a:ext cx="1244622" cy="4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321" y="2139052"/>
            <a:ext cx="819090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3293555" y="1530663"/>
            <a:ext cx="1278849" cy="1110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2" y="1515204"/>
            <a:ext cx="811338" cy="51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261" y="1934252"/>
            <a:ext cx="753510" cy="753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787601" y="1515204"/>
            <a:ext cx="1356399" cy="1172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51" y="3064391"/>
            <a:ext cx="480278" cy="51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43" y="3492653"/>
            <a:ext cx="632981" cy="82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131851" y="3064391"/>
            <a:ext cx="912199" cy="124879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0" y="4808858"/>
            <a:ext cx="752484" cy="48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31" y="5502412"/>
            <a:ext cx="793669" cy="4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Равнобедренный треугольник 10"/>
          <p:cNvSpPr/>
          <p:nvPr/>
        </p:nvSpPr>
        <p:spPr>
          <a:xfrm>
            <a:off x="2873943" y="4515406"/>
            <a:ext cx="2012018" cy="14277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54" y="4658844"/>
            <a:ext cx="926946" cy="57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926" y="5398560"/>
            <a:ext cx="477052" cy="51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Блок-схема: данные 12"/>
          <p:cNvSpPr/>
          <p:nvPr/>
        </p:nvSpPr>
        <p:spPr>
          <a:xfrm>
            <a:off x="8172386" y="4515406"/>
            <a:ext cx="971614" cy="186592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59983" y="260648"/>
            <a:ext cx="5800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Решите уравнение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5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1" y="188640"/>
            <a:ext cx="8229600" cy="1116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ТЕОРЕМА ВИЕТА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87958"/>
              </p:ext>
            </p:extLst>
          </p:nvPr>
        </p:nvGraphicFramePr>
        <p:xfrm>
          <a:off x="467544" y="2204864"/>
          <a:ext cx="820892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808312"/>
                <a:gridCol w="1584176"/>
                <a:gridCol w="1656186"/>
                <a:gridCol w="1440166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ПРОИЗВЕДЕНИЕ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КОРНИ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r>
                        <a:rPr lang="ru-RU" sz="2800" baseline="0" dirty="0" smtClean="0"/>
                        <a:t> и 3</a:t>
                      </a:r>
                      <a:endParaRPr lang="ru-RU" sz="28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-2</a:t>
                      </a:r>
                      <a:r>
                        <a:rPr lang="ru-RU" sz="2800" baseline="0" dirty="0" smtClean="0"/>
                        <a:t> и -1</a:t>
                      </a:r>
                      <a:endParaRPr lang="ru-RU" sz="24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и 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98865"/>
            <a:ext cx="2503143" cy="55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084" y="4005064"/>
            <a:ext cx="2575149" cy="57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084" y="4892320"/>
            <a:ext cx="2582605" cy="53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2" y="1340768"/>
            <a:ext cx="2798202" cy="680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590" y="1338984"/>
            <a:ext cx="1610469" cy="60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19267"/>
            <a:ext cx="1774567" cy="52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5182" y="5949280"/>
            <a:ext cx="8427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Найдите подбором корни уравнения.</a:t>
            </a:r>
            <a:endParaRPr lang="ru-RU" sz="2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248458" y="4588030"/>
            <a:ext cx="4466336" cy="840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248458" y="3785262"/>
            <a:ext cx="439248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318429" y="2879062"/>
            <a:ext cx="4489256" cy="90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0" y="367188"/>
            <a:ext cx="9322867" cy="6662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Когда уравненье решаешь, дружок,     </a:t>
            </a:r>
          </a:p>
          <a:p>
            <a:r>
              <a:rPr lang="ru-RU" dirty="0" smtClean="0"/>
              <a:t> </a:t>
            </a:r>
            <a:r>
              <a:rPr lang="ru-RU" dirty="0"/>
              <a:t>Т</a:t>
            </a:r>
            <a:r>
              <a:rPr lang="ru-RU" dirty="0" smtClean="0"/>
              <a:t>ы должен найти у него корешок.</a:t>
            </a:r>
          </a:p>
          <a:p>
            <a:r>
              <a:rPr lang="ru-RU" dirty="0" smtClean="0"/>
              <a:t> Значение буквы проверить несложно, </a:t>
            </a:r>
          </a:p>
          <a:p>
            <a:r>
              <a:rPr lang="ru-RU" dirty="0" smtClean="0"/>
              <a:t> Поставь в уравненье его осторожно.</a:t>
            </a:r>
          </a:p>
          <a:p>
            <a:r>
              <a:rPr lang="ru-RU" dirty="0" smtClean="0"/>
              <a:t> Коль верное равенство выйдет у вас,</a:t>
            </a:r>
          </a:p>
          <a:p>
            <a:r>
              <a:rPr lang="ru-RU" dirty="0" smtClean="0"/>
              <a:t> То корнем значенье зовите тотчас.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61" y="-99393"/>
            <a:ext cx="9142340" cy="71287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24000" y="917104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Когда уравненье решаешь, дружок,  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ы должен найти у него корешок.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Значение буквы проверить несложно,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Поставь в уравненье его осторожно.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Коль верное равенство выйдет у вас,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То корнем значенье зовите тотчас.   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7903" y="529823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Обезьянок резвых стая,                            </a:t>
            </a:r>
          </a:p>
          <a:p>
            <a:r>
              <a:rPr lang="ru-RU" sz="2400" dirty="0" smtClean="0"/>
              <a:t>Всласть поевши, развлекалась.</a:t>
            </a:r>
          </a:p>
          <a:p>
            <a:r>
              <a:rPr lang="ru-RU" sz="2400" dirty="0" smtClean="0"/>
              <a:t>Их в квадрате часть восьмая</a:t>
            </a:r>
          </a:p>
          <a:p>
            <a:r>
              <a:rPr lang="ru-RU" sz="2400" dirty="0" smtClean="0"/>
              <a:t>На поляне забавлялась,</a:t>
            </a:r>
          </a:p>
          <a:p>
            <a:r>
              <a:rPr lang="ru-RU" sz="2400" dirty="0" smtClean="0"/>
              <a:t>А двенадцать по лианам </a:t>
            </a:r>
          </a:p>
          <a:p>
            <a:r>
              <a:rPr lang="ru-RU" sz="2400" dirty="0" smtClean="0"/>
              <a:t>Стали прыгать, повисая…</a:t>
            </a:r>
          </a:p>
          <a:p>
            <a:r>
              <a:rPr lang="ru-RU" sz="2400" dirty="0" smtClean="0"/>
              <a:t>Сколько ж было обезьянок,</a:t>
            </a:r>
          </a:p>
          <a:p>
            <a:r>
              <a:rPr lang="ru-RU" sz="2400" dirty="0" smtClean="0"/>
              <a:t>Ты скажи мне, в этой стае?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219248" y="418837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Пусть х обезьян всего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41" y="1128861"/>
            <a:ext cx="1992011" cy="8697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41" y="2192248"/>
            <a:ext cx="2412857" cy="86975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00" y="3232197"/>
            <a:ext cx="2453850" cy="43624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414" y="4429672"/>
            <a:ext cx="1993125" cy="11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636" y="4429671"/>
            <a:ext cx="2014102" cy="59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756" y="5184343"/>
            <a:ext cx="1142245" cy="57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87" y="5184343"/>
            <a:ext cx="1111006" cy="52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48464" y="5841771"/>
            <a:ext cx="3809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16 </a:t>
            </a:r>
            <a:r>
              <a:rPr lang="ru-RU" sz="2000" dirty="0" smtClean="0"/>
              <a:t>или</a:t>
            </a:r>
            <a:r>
              <a:rPr lang="ru-RU" dirty="0" smtClean="0"/>
              <a:t> 48 обезьян.</a:t>
            </a:r>
            <a:endParaRPr lang="ru-RU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53" y="3668437"/>
            <a:ext cx="6757266" cy="91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32" y="4923457"/>
            <a:ext cx="2099072" cy="157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D53AC0-0936-4FE6-92B1-8D4D31E3A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685</TotalTime>
  <Words>285</Words>
  <Application>Microsoft Office PowerPoint</Application>
  <PresentationFormat>Экран (4:3)</PresentationFormat>
  <Paragraphs>89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CSC</vt:lpstr>
      <vt:lpstr>Решение уравнений</vt:lpstr>
      <vt:lpstr>Повторение теории</vt:lpstr>
      <vt:lpstr>Устные упражнения</vt:lpstr>
      <vt:lpstr>Проверь себя</vt:lpstr>
      <vt:lpstr>Запишите коэффициенты квадратного уравнения</vt:lpstr>
      <vt:lpstr>   </vt:lpstr>
      <vt:lpstr>ТЕОРЕМА ВИЕТА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</dc:title>
  <dc:creator>1</dc:creator>
  <cp:lastModifiedBy>1</cp:lastModifiedBy>
  <cp:revision>69</cp:revision>
  <dcterms:created xsi:type="dcterms:W3CDTF">2012-11-25T13:14:37Z</dcterms:created>
  <dcterms:modified xsi:type="dcterms:W3CDTF">2012-12-04T15:07:50Z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TC300090739990</vt:lpwstr>
  </property>
</Properties>
</file>