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DD19-BF89-45BC-BBB3-4699A4E5AB67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BD93-8B1F-4B30-A2F9-FFE1D4227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02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DD19-BF89-45BC-BBB3-4699A4E5AB67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BD93-8B1F-4B30-A2F9-FFE1D4227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62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DD19-BF89-45BC-BBB3-4699A4E5AB67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BD93-8B1F-4B30-A2F9-FFE1D4227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68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DD19-BF89-45BC-BBB3-4699A4E5AB67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BD93-8B1F-4B30-A2F9-FFE1D4227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08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DD19-BF89-45BC-BBB3-4699A4E5AB67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BD93-8B1F-4B30-A2F9-FFE1D4227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9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DD19-BF89-45BC-BBB3-4699A4E5AB67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BD93-8B1F-4B30-A2F9-FFE1D4227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5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DD19-BF89-45BC-BBB3-4699A4E5AB67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BD93-8B1F-4B30-A2F9-FFE1D4227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94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DD19-BF89-45BC-BBB3-4699A4E5AB67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BD93-8B1F-4B30-A2F9-FFE1D4227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09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DD19-BF89-45BC-BBB3-4699A4E5AB67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BD93-8B1F-4B30-A2F9-FFE1D4227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1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DD19-BF89-45BC-BBB3-4699A4E5AB67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BD93-8B1F-4B30-A2F9-FFE1D4227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152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DD19-BF89-45BC-BBB3-4699A4E5AB67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BD93-8B1F-4B30-A2F9-FFE1D4227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87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0DD19-BF89-45BC-BBB3-4699A4E5AB67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6BD93-8B1F-4B30-A2F9-FFE1D4227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5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 МИР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90" b="3011"/>
          <a:stretch/>
        </p:blipFill>
        <p:spPr bwMode="auto">
          <a:xfrm>
            <a:off x="980" y="0"/>
            <a:ext cx="914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76672"/>
            <a:ext cx="7848872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 кружка 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вокально-хоровой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еятельности детей</a:t>
            </a:r>
          </a:p>
          <a:p>
            <a:pPr algn="ctr"/>
            <a:r>
              <a:rPr lang="ru-RU" sz="40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40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 4 до 7 лет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«СОЛНЕЧНАЯ КАПЕЛЬ»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221088"/>
            <a:ext cx="6937121" cy="2281476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Подготовила :</a:t>
            </a:r>
          </a:p>
          <a:p>
            <a:r>
              <a:rPr lang="ru-RU" sz="3200" dirty="0"/>
              <a:t>м</a:t>
            </a:r>
            <a:r>
              <a:rPr lang="ru-RU" sz="3200" smtClean="0"/>
              <a:t>узыкальный </a:t>
            </a:r>
            <a:r>
              <a:rPr lang="ru-RU" sz="3200" dirty="0" smtClean="0"/>
              <a:t>руководитель </a:t>
            </a:r>
          </a:p>
          <a:p>
            <a:r>
              <a:rPr lang="ru-RU" sz="3200" dirty="0"/>
              <a:t>в</a:t>
            </a:r>
            <a:r>
              <a:rPr lang="ru-RU" sz="3200" dirty="0" smtClean="0"/>
              <a:t>окального кружка </a:t>
            </a:r>
            <a:r>
              <a:rPr lang="ru-RU" sz="2800" i="1" dirty="0" smtClean="0"/>
              <a:t>МБДОУ № 41</a:t>
            </a:r>
          </a:p>
          <a:p>
            <a:r>
              <a:rPr lang="ru-RU" sz="3200" b="1" i="1" dirty="0" err="1" smtClean="0">
                <a:solidFill>
                  <a:srgbClr val="002060"/>
                </a:solidFill>
              </a:rPr>
              <a:t>Бадукшанова</a:t>
            </a:r>
            <a:r>
              <a:rPr lang="ru-RU" sz="3200" b="1" i="1" dirty="0" smtClean="0">
                <a:solidFill>
                  <a:srgbClr val="002060"/>
                </a:solidFill>
              </a:rPr>
              <a:t> Елена Александровна 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2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В МИР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90" b="3011"/>
          <a:stretch/>
        </p:blipFill>
        <p:spPr bwMode="auto">
          <a:xfrm>
            <a:off x="980" y="0"/>
            <a:ext cx="914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73880" y="980728"/>
            <a:ext cx="504176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</a:t>
            </a:r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</a:t>
            </a:r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нимание!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466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В МИР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90" b="3011"/>
          <a:stretch/>
        </p:blipFill>
        <p:spPr bwMode="auto">
          <a:xfrm>
            <a:off x="1960" y="0"/>
            <a:ext cx="914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65527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b="1" u="sng" dirty="0">
                <a:solidFill>
                  <a:srgbClr val="FF3300"/>
                </a:solidFill>
              </a:rPr>
              <a:t>Обучение пению </a:t>
            </a:r>
            <a:r>
              <a:rPr lang="ru-RU" sz="2800" dirty="0"/>
              <a:t>— </a:t>
            </a:r>
            <a:r>
              <a:rPr lang="ru-RU" sz="2800" b="1" dirty="0">
                <a:solidFill>
                  <a:srgbClr val="002060"/>
                </a:solidFill>
              </a:rPr>
              <a:t>процесс достаточно сложный и длительный, требующий от педагогов большого терпения и умения строить учебный процесс так, чтобы ни одна минутка занятия не была потрачена зря. Вспомним слова Протагора: </a:t>
            </a:r>
            <a:r>
              <a:rPr lang="ru-RU" sz="2800" b="1" dirty="0" smtClean="0">
                <a:solidFill>
                  <a:srgbClr val="002060"/>
                </a:solidFill>
              </a:rPr>
              <a:t>   </a:t>
            </a:r>
            <a:r>
              <a:rPr lang="ru-RU" sz="2800" b="1" i="1" dirty="0" smtClean="0">
                <a:solidFill>
                  <a:srgbClr val="FF00FF"/>
                </a:solidFill>
              </a:rPr>
              <a:t>«</a:t>
            </a:r>
            <a:r>
              <a:rPr lang="ru-RU" sz="2800" b="1" i="1" dirty="0">
                <a:solidFill>
                  <a:srgbClr val="FF00FF"/>
                </a:solidFill>
              </a:rPr>
              <a:t>Нет ни искусства </a:t>
            </a:r>
            <a:r>
              <a:rPr lang="ru-RU" sz="2800" b="1" i="1" dirty="0" smtClean="0">
                <a:solidFill>
                  <a:srgbClr val="FF00FF"/>
                </a:solidFill>
              </a:rPr>
              <a:t>			          без </a:t>
            </a:r>
            <a:r>
              <a:rPr lang="ru-RU" sz="2800" b="1" i="1" dirty="0">
                <a:solidFill>
                  <a:srgbClr val="FF00FF"/>
                </a:solidFill>
              </a:rPr>
              <a:t>упражнения, </a:t>
            </a:r>
          </a:p>
          <a:p>
            <a:pPr algn="just">
              <a:buNone/>
            </a:pPr>
            <a:r>
              <a:rPr lang="ru-RU" sz="2800" b="1" i="1" dirty="0">
                <a:solidFill>
                  <a:srgbClr val="FF00FF"/>
                </a:solidFill>
              </a:rPr>
              <a:t> </a:t>
            </a:r>
            <a:r>
              <a:rPr lang="ru-RU" sz="2800" b="1" i="1" dirty="0" smtClean="0">
                <a:solidFill>
                  <a:srgbClr val="FF00FF"/>
                </a:solidFill>
              </a:rPr>
              <a:t>  			      ни </a:t>
            </a:r>
            <a:r>
              <a:rPr lang="ru-RU" sz="2800" b="1" i="1" dirty="0">
                <a:solidFill>
                  <a:srgbClr val="FF00FF"/>
                </a:solidFill>
              </a:rPr>
              <a:t>упражнения </a:t>
            </a:r>
            <a:endParaRPr lang="ru-RU" sz="2800" b="1" i="1" dirty="0" smtClean="0">
              <a:solidFill>
                <a:srgbClr val="FF00FF"/>
              </a:solidFill>
            </a:endParaRPr>
          </a:p>
          <a:p>
            <a:pPr algn="just">
              <a:buNone/>
            </a:pPr>
            <a:r>
              <a:rPr lang="ru-RU" sz="2800" b="1" i="1" dirty="0">
                <a:solidFill>
                  <a:srgbClr val="FF00FF"/>
                </a:solidFill>
              </a:rPr>
              <a:t>	</a:t>
            </a:r>
            <a:r>
              <a:rPr lang="ru-RU" sz="2800" b="1" i="1" dirty="0" smtClean="0">
                <a:solidFill>
                  <a:srgbClr val="FF00FF"/>
                </a:solidFill>
              </a:rPr>
              <a:t>		          без </a:t>
            </a:r>
            <a:r>
              <a:rPr lang="ru-RU" sz="2800" b="1" i="1" dirty="0">
                <a:solidFill>
                  <a:srgbClr val="FF00FF"/>
                </a:solidFill>
              </a:rPr>
              <a:t>искусства».</a:t>
            </a:r>
          </a:p>
          <a:p>
            <a:pPr>
              <a:buNone/>
            </a:pPr>
            <a:endParaRPr lang="ru-RU" sz="2800" i="1" dirty="0"/>
          </a:p>
        </p:txBody>
      </p:sp>
      <p:pic>
        <p:nvPicPr>
          <p:cNvPr id="6" name="Picture 4" descr="J034332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791" y="3429000"/>
            <a:ext cx="2880320" cy="283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Картинки РМО\ae9700505132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8392C9"/>
              </a:clrFrom>
              <a:clrTo>
                <a:srgbClr val="8392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01" t="4978" r="15126" b="18103"/>
          <a:stretch/>
        </p:blipFill>
        <p:spPr bwMode="auto">
          <a:xfrm>
            <a:off x="6948264" y="548680"/>
            <a:ext cx="2089129" cy="2492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38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В МИР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90" b="3011"/>
          <a:stretch/>
        </p:blipFill>
        <p:spPr bwMode="auto">
          <a:xfrm>
            <a:off x="980" y="0"/>
            <a:ext cx="914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825" y="404664"/>
            <a:ext cx="856895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Актуальность и новизна программы</a:t>
            </a:r>
          </a:p>
          <a:p>
            <a:pPr marL="365760" indent="-283464" algn="just">
              <a:buFont typeface="Wingdings 2"/>
              <a:buChar char=""/>
              <a:defRPr/>
            </a:pPr>
            <a:r>
              <a:rPr lang="ru-RU" sz="2600" dirty="0"/>
              <a:t>Программа рассчитана на воспитанников разного уровня музыкальных способностей и первоначальной подготовки</a:t>
            </a:r>
            <a:r>
              <a:rPr lang="ru-RU" sz="2600" dirty="0" smtClean="0"/>
              <a:t>.</a:t>
            </a:r>
            <a:endParaRPr lang="ru-RU" sz="2600" dirty="0"/>
          </a:p>
          <a:p>
            <a:pPr marL="365760" indent="-283464" algn="just">
              <a:buFont typeface="Wingdings 2"/>
              <a:buChar char=""/>
              <a:defRPr/>
            </a:pPr>
            <a:r>
              <a:rPr lang="ru-RU" sz="2600" dirty="0"/>
              <a:t>Связана с поиском новых путей эстетического воспитания ребенка средствами художественной </a:t>
            </a:r>
            <a:r>
              <a:rPr lang="ru-RU" sz="2600" dirty="0" smtClean="0"/>
              <a:t>дидактики (</a:t>
            </a:r>
            <a:r>
              <a:rPr lang="ru-RU" sz="2600" dirty="0"/>
              <a:t>художественное движение, музыкальные игры, элементарное </a:t>
            </a:r>
            <a:r>
              <a:rPr lang="ru-RU" sz="2600" dirty="0" err="1"/>
              <a:t>музицирование</a:t>
            </a:r>
            <a:r>
              <a:rPr lang="ru-RU" sz="2600" dirty="0"/>
              <a:t>) и через самый доступный вид музыкальной деятельности, каковым является пение.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600878"/>
            <a:ext cx="8686102" cy="17235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65760" indent="-283464"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Цель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программы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365760" indent="-283464">
              <a:buFont typeface="Wingdings 2"/>
              <a:buChar char=""/>
              <a:defRPr/>
            </a:pPr>
            <a:r>
              <a:rPr lang="ru-RU" sz="2600" dirty="0"/>
              <a:t>Формирование качественного звучания детского голоса во время пения в дошкольном возрасте через различные виды </a:t>
            </a:r>
            <a:r>
              <a:rPr lang="ru-RU" sz="2600" dirty="0" smtClean="0"/>
              <a:t>музыкально-эстетической деятельности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35127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В МИР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90" b="3011"/>
          <a:stretch/>
        </p:blipFill>
        <p:spPr bwMode="auto">
          <a:xfrm>
            <a:off x="980" y="0"/>
            <a:ext cx="914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6139" y="260648"/>
            <a:ext cx="84917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Задачи программы</a:t>
            </a:r>
          </a:p>
          <a:p>
            <a:pPr marL="365760" indent="-283464" algn="just">
              <a:buFont typeface="Wingdings 2"/>
              <a:buChar char=""/>
              <a:defRPr/>
            </a:pPr>
            <a:r>
              <a:rPr lang="ru-RU" sz="2400" dirty="0"/>
              <a:t>Обучение </a:t>
            </a:r>
            <a:r>
              <a:rPr lang="ru-RU" sz="2400" b="1" dirty="0"/>
              <a:t>основам вокального мастерства </a:t>
            </a:r>
            <a:r>
              <a:rPr lang="ru-RU" sz="2400" dirty="0"/>
              <a:t>и формирование навыков вокально-хорового исполнительства</a:t>
            </a:r>
          </a:p>
          <a:p>
            <a:pPr marL="365760" indent="-283464" algn="just">
              <a:buFont typeface="Wingdings 2"/>
              <a:buChar char=""/>
              <a:defRPr/>
            </a:pPr>
            <a:r>
              <a:rPr lang="ru-RU" sz="2400" dirty="0"/>
              <a:t>Развитие </a:t>
            </a:r>
            <a:r>
              <a:rPr lang="ru-RU" sz="2400" b="1" dirty="0"/>
              <a:t>музыкально-творческих способностей </a:t>
            </a:r>
            <a:r>
              <a:rPr lang="ru-RU" sz="2400" dirty="0"/>
              <a:t>и эмоциональной отзывчивости</a:t>
            </a:r>
          </a:p>
          <a:p>
            <a:pPr marL="365760" indent="-283464" algn="just">
              <a:buFont typeface="Wingdings 2"/>
              <a:buChar char=""/>
              <a:defRPr/>
            </a:pPr>
            <a:r>
              <a:rPr lang="ru-RU" sz="2400" dirty="0"/>
              <a:t>Воспитание </a:t>
            </a:r>
            <a:r>
              <a:rPr lang="ru-RU" sz="2400" b="1" dirty="0"/>
              <a:t>художественного вкуса </a:t>
            </a:r>
            <a:r>
              <a:rPr lang="ru-RU" sz="2400" dirty="0"/>
              <a:t>средствами музыкального искусства </a:t>
            </a:r>
          </a:p>
          <a:p>
            <a:pPr marL="365760" indent="-283464" algn="just">
              <a:buFont typeface="Wingdings 2"/>
              <a:buChar char=""/>
              <a:defRPr/>
            </a:pPr>
            <a:r>
              <a:rPr lang="ru-RU" sz="2400" dirty="0"/>
              <a:t>Включение музыки </a:t>
            </a:r>
            <a:r>
              <a:rPr lang="ru-RU" sz="2400" b="1" dirty="0"/>
              <a:t>в систему ценностных приоритетов</a:t>
            </a:r>
            <a:r>
              <a:rPr lang="ru-RU" sz="2400" dirty="0"/>
              <a:t> воспитанников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0414" y="3695623"/>
            <a:ext cx="8491722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65760" indent="-283464"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Программа включает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три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ступени обучения</a:t>
            </a:r>
          </a:p>
          <a:p>
            <a:pPr marL="365760" indent="-283464">
              <a:defRPr/>
            </a:pPr>
            <a:r>
              <a:rPr lang="en-US" sz="2400" dirty="0"/>
              <a:t>I</a:t>
            </a:r>
            <a:r>
              <a:rPr lang="ru-RU" sz="2400" dirty="0"/>
              <a:t> ступень – один год обучения (возраст 4-5 лет),</a:t>
            </a:r>
          </a:p>
          <a:p>
            <a:pPr marL="365760" indent="-283464">
              <a:defRPr/>
            </a:pPr>
            <a:r>
              <a:rPr lang="en-US" sz="2400" dirty="0"/>
              <a:t>II</a:t>
            </a:r>
            <a:r>
              <a:rPr lang="ru-RU" sz="2400" dirty="0"/>
              <a:t> ступень – один год обучения (возраст 5-6 лет),</a:t>
            </a:r>
            <a:endParaRPr lang="en-US" sz="2400" dirty="0"/>
          </a:p>
          <a:p>
            <a:pPr marL="365760" indent="-283464">
              <a:defRPr/>
            </a:pPr>
            <a:r>
              <a:rPr lang="en-US" sz="2400" dirty="0"/>
              <a:t>III</a:t>
            </a:r>
            <a:r>
              <a:rPr lang="ru-RU" sz="2400" dirty="0"/>
              <a:t> ступень – один год обучения (возраст </a:t>
            </a:r>
            <a:r>
              <a:rPr lang="ru-RU" sz="2400" dirty="0" smtClean="0"/>
              <a:t>6-7 </a:t>
            </a:r>
            <a:r>
              <a:rPr lang="ru-RU" sz="2400" dirty="0"/>
              <a:t>лет).</a:t>
            </a:r>
          </a:p>
          <a:p>
            <a:pPr marL="365760" indent="-283464">
              <a:defRPr/>
            </a:pPr>
            <a:endParaRPr lang="ru-RU" sz="2400" dirty="0"/>
          </a:p>
          <a:p>
            <a:pPr marL="365760" indent="-283464">
              <a:defRPr/>
            </a:pPr>
            <a:r>
              <a:rPr lang="ru-RU" sz="2400" i="1" dirty="0"/>
              <a:t>Таким образом дети могут начинать обучение с </a:t>
            </a:r>
            <a:r>
              <a:rPr lang="ru-RU" sz="2400" i="1" dirty="0" smtClean="0"/>
              <a:t>любой ступени</a:t>
            </a:r>
            <a:r>
              <a:rPr lang="ru-RU" sz="2400" i="1" dirty="0"/>
              <a:t>, соответствующей их возрасту.</a:t>
            </a:r>
          </a:p>
        </p:txBody>
      </p:sp>
    </p:spTree>
    <p:extLst>
      <p:ext uri="{BB962C8B-B14F-4D97-AF65-F5344CB8AC3E}">
        <p14:creationId xmlns:p14="http://schemas.microsoft.com/office/powerpoint/2010/main" val="117215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В МИР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90" b="3011"/>
          <a:stretch/>
        </p:blipFill>
        <p:spPr bwMode="auto">
          <a:xfrm>
            <a:off x="1960" y="-10364"/>
            <a:ext cx="914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ВОКАЛЬНО-ХОРОВАЯ РАБОТА </a:t>
            </a:r>
            <a:r>
              <a:rPr lang="ru-RU" sz="2800" b="1" dirty="0" smtClean="0">
                <a:solidFill>
                  <a:srgbClr val="002060"/>
                </a:solidFill>
              </a:rPr>
              <a:t>ВКЛЮЧАЕТ </a:t>
            </a:r>
            <a:r>
              <a:rPr lang="ru-RU" sz="2800" b="1" dirty="0">
                <a:solidFill>
                  <a:srgbClr val="002060"/>
                </a:solidFill>
              </a:rPr>
              <a:t>: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6757" y="809709"/>
            <a:ext cx="81811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вокальные упражнения;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работу над певческой установкой;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над певческим дыханием;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над звукообразованием и динамикой;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над артикуляцией и дикцией;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над ритмом и темпом;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работа над расширением диапазона;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над интонацией и выразительностью.</a:t>
            </a:r>
          </a:p>
          <a:p>
            <a:pPr>
              <a:buFont typeface="Wingdings" pitchFamily="2" charset="2"/>
              <a:buChar char="v"/>
            </a:pP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пк\Desktop\фото вокал\DSCF391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76" r="3425" b="-2173"/>
          <a:stretch/>
        </p:blipFill>
        <p:spPr bwMode="auto">
          <a:xfrm>
            <a:off x="673145" y="3990277"/>
            <a:ext cx="3732278" cy="2524466"/>
          </a:xfrm>
          <a:prstGeom prst="roundRect">
            <a:avLst>
              <a:gd name="adj" fmla="val 20757"/>
            </a:avLst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esktop\фото вокал\DSCF392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34" t="21411" r="7311"/>
          <a:stretch/>
        </p:blipFill>
        <p:spPr bwMode="auto">
          <a:xfrm>
            <a:off x="4870476" y="3967316"/>
            <a:ext cx="3732278" cy="2547427"/>
          </a:xfrm>
          <a:prstGeom prst="roundRect">
            <a:avLst>
              <a:gd name="adj" fmla="val 25486"/>
            </a:avLst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к\Desktop\фото вокал\DSCF3938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60" y="880434"/>
            <a:ext cx="2779931" cy="2424063"/>
          </a:xfrm>
          <a:prstGeom prst="roundRect">
            <a:avLst>
              <a:gd name="adj" fmla="val 16667"/>
            </a:avLst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2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В МИР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90" b="3011"/>
          <a:stretch/>
        </p:blipFill>
        <p:spPr bwMode="auto">
          <a:xfrm>
            <a:off x="980" y="0"/>
            <a:ext cx="914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к\Desktop\фото вокал\DSCF394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09" t="8894" r="5661"/>
          <a:stretch/>
        </p:blipFill>
        <p:spPr bwMode="auto">
          <a:xfrm>
            <a:off x="345272" y="3429000"/>
            <a:ext cx="3997310" cy="3124007"/>
          </a:xfrm>
          <a:prstGeom prst="roundRect">
            <a:avLst>
              <a:gd name="adj" fmla="val 16667"/>
            </a:avLst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к\Desktop\фото вокал\DSCF3949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0" t="15754" r="16812"/>
          <a:stretch/>
        </p:blipFill>
        <p:spPr bwMode="auto">
          <a:xfrm>
            <a:off x="4712202" y="3400819"/>
            <a:ext cx="3997310" cy="3124007"/>
          </a:xfrm>
          <a:prstGeom prst="roundRect">
            <a:avLst>
              <a:gd name="adj" fmla="val 16667"/>
            </a:avLst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к\Desktop\фото вокал\DSCF3965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531" r="6963"/>
          <a:stretch/>
        </p:blipFill>
        <p:spPr bwMode="auto">
          <a:xfrm>
            <a:off x="4712202" y="384433"/>
            <a:ext cx="3997310" cy="2818811"/>
          </a:xfrm>
          <a:prstGeom prst="roundRect">
            <a:avLst>
              <a:gd name="adj" fmla="val 16667"/>
            </a:avLst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к\Desktop\фото вокал\DSCF3972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71" t="22785" r="7214" b="-933"/>
          <a:stretch/>
        </p:blipFill>
        <p:spPr bwMode="auto">
          <a:xfrm>
            <a:off x="345252" y="384433"/>
            <a:ext cx="3997310" cy="2818811"/>
          </a:xfrm>
          <a:prstGeom prst="roundRect">
            <a:avLst>
              <a:gd name="adj" fmla="val 16667"/>
            </a:avLst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9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В МИР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90" b="3011"/>
          <a:stretch/>
        </p:blipFill>
        <p:spPr bwMode="auto">
          <a:xfrm>
            <a:off x="1960" y="0"/>
            <a:ext cx="914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к\Desktop\фото вокал\DSCF398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456" r="2536"/>
          <a:stretch/>
        </p:blipFill>
        <p:spPr bwMode="auto">
          <a:xfrm>
            <a:off x="250900" y="241037"/>
            <a:ext cx="5058519" cy="3096344"/>
          </a:xfrm>
          <a:prstGeom prst="roundRect">
            <a:avLst>
              <a:gd name="adj" fmla="val 16667"/>
            </a:avLst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к\Desktop\фото вокал\DSCF3988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4" t="21999" r="6"/>
          <a:stretch/>
        </p:blipFill>
        <p:spPr bwMode="auto">
          <a:xfrm>
            <a:off x="3881577" y="3578990"/>
            <a:ext cx="5044886" cy="3036262"/>
          </a:xfrm>
          <a:prstGeom prst="roundRect">
            <a:avLst>
              <a:gd name="adj" fmla="val 16667"/>
            </a:avLst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к\Desktop\фото вокал\DSCF3929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56" r="27262"/>
          <a:stretch/>
        </p:blipFill>
        <p:spPr bwMode="auto">
          <a:xfrm>
            <a:off x="5547550" y="273603"/>
            <a:ext cx="3391713" cy="3124545"/>
          </a:xfrm>
          <a:prstGeom prst="roundRect">
            <a:avLst>
              <a:gd name="adj" fmla="val 16667"/>
            </a:avLst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esktop\фото вокал\DSCF3954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06" t="24833" r="17855" b="13105"/>
          <a:stretch/>
        </p:blipFill>
        <p:spPr bwMode="auto">
          <a:xfrm>
            <a:off x="256939" y="3578990"/>
            <a:ext cx="3359587" cy="3034109"/>
          </a:xfrm>
          <a:prstGeom prst="roundRect">
            <a:avLst>
              <a:gd name="adj" fmla="val 16667"/>
            </a:avLst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42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В МИР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90" b="3011"/>
          <a:stretch/>
        </p:blipFill>
        <p:spPr bwMode="auto">
          <a:xfrm>
            <a:off x="980" y="0"/>
            <a:ext cx="914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Декада Родного языка 19.02.2015\DSCF462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40"/>
          <a:stretch/>
        </p:blipFill>
        <p:spPr bwMode="auto">
          <a:xfrm>
            <a:off x="335410" y="3635738"/>
            <a:ext cx="4092574" cy="2927018"/>
          </a:xfrm>
          <a:prstGeom prst="roundRect">
            <a:avLst>
              <a:gd name="adj" fmla="val 16667"/>
            </a:avLst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5410" y="188640"/>
            <a:ext cx="848506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Итоги реализации программы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/>
              <a:t> выступление детей на утренниках (</a:t>
            </a:r>
            <a:r>
              <a:rPr lang="ru-RU" sz="2200" i="1" dirty="0" smtClean="0"/>
              <a:t>осень, новый год, 8 марта, весна)</a:t>
            </a:r>
            <a:endParaRPr lang="ru-RU" sz="2200" i="1" dirty="0"/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/>
              <a:t> выступление детей на концерте посвящённый Дню матери</a:t>
            </a:r>
            <a:endParaRPr lang="ru-RU" sz="2400" dirty="0"/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/>
              <a:t> выступление детей на общем родительском собрании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/>
              <a:t> </a:t>
            </a:r>
            <a:r>
              <a:rPr lang="ru-RU" sz="2400" dirty="0" smtClean="0"/>
              <a:t>выступление детей на мероприятиях школы № 20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/>
              <a:t> </a:t>
            </a:r>
            <a:r>
              <a:rPr lang="ru-RU" sz="2400" dirty="0" smtClean="0"/>
              <a:t>выступление детей с концертной программой в Милосердии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/>
              <a:t> </a:t>
            </a:r>
            <a:r>
              <a:rPr lang="ru-RU" sz="2400" dirty="0" smtClean="0"/>
              <a:t>выступление детей на празднике Родного языка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/>
              <a:t> </a:t>
            </a:r>
            <a:r>
              <a:rPr lang="ru-RU" sz="2400" dirty="0" smtClean="0"/>
              <a:t>участие детей на фестивале детского творчества</a:t>
            </a:r>
            <a:endParaRPr lang="ru-RU" sz="2400" dirty="0"/>
          </a:p>
        </p:txBody>
      </p:sp>
      <p:pic>
        <p:nvPicPr>
          <p:cNvPr id="8" name="Picture 2" descr="F:\70летие Победы 2015\DSCF0899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66" t="13634" r="12998" b="24359"/>
          <a:stretch/>
        </p:blipFill>
        <p:spPr bwMode="auto">
          <a:xfrm>
            <a:off x="4704735" y="3624936"/>
            <a:ext cx="4115737" cy="2924944"/>
          </a:xfrm>
          <a:prstGeom prst="roundRect">
            <a:avLst>
              <a:gd name="adj" fmla="val 16667"/>
            </a:avLst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74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В МИР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90" b="3011"/>
          <a:stretch/>
        </p:blipFill>
        <p:spPr bwMode="auto">
          <a:xfrm>
            <a:off x="980" y="0"/>
            <a:ext cx="914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70летие Победы 2015\IMG_06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93" t="8954" r="8928" b="9977"/>
          <a:stretch/>
        </p:blipFill>
        <p:spPr bwMode="auto">
          <a:xfrm>
            <a:off x="4544297" y="305195"/>
            <a:ext cx="4380271" cy="2938018"/>
          </a:xfrm>
          <a:prstGeom prst="roundRect">
            <a:avLst>
              <a:gd name="adj" fmla="val 16667"/>
            </a:avLst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ФОТО семинар логоритмика, школа 9 мая\DSCF834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26" t="19455" r="11392"/>
          <a:stretch/>
        </p:blipFill>
        <p:spPr bwMode="auto">
          <a:xfrm>
            <a:off x="323528" y="3375265"/>
            <a:ext cx="3937820" cy="3180913"/>
          </a:xfrm>
          <a:prstGeom prst="roundRect">
            <a:avLst>
              <a:gd name="adj" fmla="val 16667"/>
            </a:avLst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фото\День МАТЕРИ\DSCF3107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2" t="3861"/>
          <a:stretch/>
        </p:blipFill>
        <p:spPr bwMode="auto">
          <a:xfrm>
            <a:off x="323528" y="323272"/>
            <a:ext cx="3948000" cy="2901863"/>
          </a:xfrm>
          <a:prstGeom prst="roundRect">
            <a:avLst>
              <a:gd name="adj" fmla="val 16667"/>
            </a:avLst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Встреча с Миннихановым\DSCF4491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32" t="20388" r="10379"/>
          <a:stretch/>
        </p:blipFill>
        <p:spPr bwMode="auto">
          <a:xfrm>
            <a:off x="4525263" y="3406061"/>
            <a:ext cx="4380271" cy="3178298"/>
          </a:xfrm>
          <a:prstGeom prst="roundRect">
            <a:avLst>
              <a:gd name="adj" fmla="val 16667"/>
            </a:avLst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52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327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23</cp:revision>
  <dcterms:created xsi:type="dcterms:W3CDTF">2015-06-25T10:48:05Z</dcterms:created>
  <dcterms:modified xsi:type="dcterms:W3CDTF">2015-10-23T16:49:33Z</dcterms:modified>
</cp:coreProperties>
</file>