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4" r:id="rId11"/>
    <p:sldId id="275" r:id="rId12"/>
    <p:sldId id="286" r:id="rId13"/>
    <p:sldId id="277" r:id="rId14"/>
    <p:sldId id="287" r:id="rId15"/>
    <p:sldId id="278" r:id="rId16"/>
    <p:sldId id="265" r:id="rId17"/>
    <p:sldId id="267" r:id="rId18"/>
    <p:sldId id="268" r:id="rId19"/>
    <p:sldId id="289" r:id="rId20"/>
    <p:sldId id="270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E3500"/>
    <a:srgbClr val="C80000"/>
    <a:srgbClr val="FFD1D1"/>
    <a:srgbClr val="FFA3A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185D-E92E-4459-A575-9655E07C0719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0A4A-093A-4EE7-A693-72C17053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7507-10A5-4CE8-BA87-EC3919F8A454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55AF-BC39-4CA0-92A8-8DAA7C8F7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4D98-0BBF-4C2B-A310-6E52FC6593F2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0743-6222-4A96-B2C7-01A19B87B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28CE-152E-4DC3-83D4-CDFD08295AC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4846-B911-44CC-920A-5E10554D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FF24-2716-4762-B028-DA5E7F65121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394E-CBD0-4C56-BCFC-EBBDB6F9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84A7-0B9D-401F-91CD-7BF5F29630BF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06F9-24BD-486B-9332-12F2828F7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B94A-398D-4B12-9417-07231F120C7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F43-823E-46CA-9B38-3D9EB6DB2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AD4D-225F-4D5D-8C3D-960E3C1E2724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F699-1611-46E6-82DD-99E4821D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C3EE-CA3C-4D89-8B2A-9F37156F7C2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9DF1-AECA-4F73-B367-81143E877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F44E-DE2C-4EA3-87A8-C20A6B33308E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5714-D553-4CC2-912B-75C084A76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11A2-E400-4370-B169-C46397333FF6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AA4C-AAAA-45D1-AF24-8F51347C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D5B84E-33A6-4D34-A12C-83E9E2566763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75B048-6B19-4953-83DB-DD532025C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" name="TextBox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438150"/>
            <a:ext cx="2726581" cy="1618268"/>
          </a:xfrm>
          <a:prstGeom prst="rect">
            <a:avLst/>
          </a:prstGeom>
          <a:noFill/>
        </p:spPr>
      </p:pic>
      <p:pic>
        <p:nvPicPr>
          <p:cNvPr id="1034" name="Picture 10" descr="C:\Users\Natali\Downloads\29635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480" y="5534805"/>
            <a:ext cx="433717" cy="305607"/>
          </a:xfrm>
          <a:prstGeom prst="rect">
            <a:avLst/>
          </a:prstGeom>
          <a:noFill/>
        </p:spPr>
      </p:pic>
      <p:pic>
        <p:nvPicPr>
          <p:cNvPr id="1036" name="Picture 12" descr="http://www.teremoc.ru/pravila/pravila_dvigen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4002285"/>
            <a:ext cx="240109" cy="173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84213" y="260350"/>
            <a:ext cx="7991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Правила безопасного обращения с газовыми приборами.</a:t>
            </a:r>
            <a:r>
              <a:rPr lang="ru-RU" sz="2600" i="1">
                <a:latin typeface="Arial Black" pitchFamily="34" charset="0"/>
              </a:rPr>
              <a:t/>
            </a:r>
            <a:br>
              <a:rPr lang="ru-RU" sz="2600" i="1">
                <a:latin typeface="Arial Black" pitchFamily="34" charset="0"/>
              </a:rPr>
            </a:br>
            <a:endParaRPr lang="ru-RU" sz="260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863" y="1279525"/>
            <a:ext cx="8310562" cy="3811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Утечка газа может привести к отравлению человека и взрыву помещения. Чтобы предотвратить это, необходимо соблюдать правила безопасности при пользовании бытовым газом. 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правила:</a:t>
            </a: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зажечь газовую горелку, сначала поднесите зажженную спичку, а затем плавно и осторожно откройте газовый кран;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оставляйте включенные газовые горелки без присмотра;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следите за тем, чтобы нагреваемая на газовой плите жидкость не залила пламя горелки;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заметив потухшую горелку, не пытайтесь ее зажечь вновь - это может привести к взрыву. Перекройте кран подачи газа, распахните окна и как следует проветрите кухню. Сообщите о случившемся взрослым.</a:t>
            </a:r>
          </a:p>
        </p:txBody>
      </p:sp>
      <p:pic>
        <p:nvPicPr>
          <p:cNvPr id="23559" name="Picture 4" descr="Газовые балл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8970" y="4799806"/>
            <a:ext cx="273440" cy="2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Ремонт и подключение газовых пл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074" y="4864100"/>
            <a:ext cx="431132" cy="290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258888" y="458788"/>
            <a:ext cx="7056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Что нужно делать при появлении запаха газа?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900113" y="1773238"/>
            <a:ext cx="4319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5" descr="628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1" y="3284985"/>
            <a:ext cx="291001" cy="279822"/>
          </a:xfrm>
          <a:prstGeom prst="rect">
            <a:avLst/>
          </a:prstGeom>
          <a:noFill/>
        </p:spPr>
      </p:pic>
      <p:pic>
        <p:nvPicPr>
          <p:cNvPr id="9" name="Picture 5" descr="628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6192" y="2116832"/>
            <a:ext cx="270862" cy="16004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2452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7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603375" y="354013"/>
            <a:ext cx="6677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При обнаружении источника возгорания: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258888" y="1187450"/>
            <a:ext cx="73453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1.Не бойся позвать на помощь взрослых, даже если ты являешься виновником пожара.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2. Немедленно покидай горящее помещение, проверив, не остались ли в квартире те, кто не сможет выбраться сам (маленькие дети, больные старики).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3. Позвони в пожарную аварийно-спасательную службу МЧС  по телефону « 01». При этом сообщи точный адрес, что и где горит, свою фамилию и номер телефона.</a:t>
            </a:r>
          </a:p>
        </p:txBody>
      </p:sp>
      <p:pic>
        <p:nvPicPr>
          <p:cNvPr id="8" name="Picture 9" descr="06469_pojar_reben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4330" y="6379028"/>
            <a:ext cx="303035" cy="23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0017-022-Pravila-bezopasnogo-povedenija-v-zone-lesnogo-pozhara-i-ego-tushenie"/>
          <p:cNvPicPr>
            <a:picLocks noChangeAspect="1" noChangeArrowheads="1"/>
          </p:cNvPicPr>
          <p:nvPr/>
        </p:nvPicPr>
        <p:blipFill>
          <a:blip r:embed="rId3"/>
          <a:srcRect l="-267" b="39337"/>
          <a:stretch>
            <a:fillRect/>
          </a:stretch>
        </p:blipFill>
        <p:spPr bwMode="auto">
          <a:xfrm>
            <a:off x="2843809" y="4869160"/>
            <a:ext cx="203010" cy="1957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40427"/>
            <a:ext cx="280255" cy="323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770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088" y="377825"/>
            <a:ext cx="7848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Соблюдай правила пожарной безопасности!</a:t>
            </a:r>
            <a:endParaRPr lang="ru-RU" sz="26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9" descr="to_pup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339753" y="3823147"/>
            <a:ext cx="222988" cy="32213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7" descr="1064482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128" y="2271266"/>
            <a:ext cx="149605" cy="21041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71550" y="404813"/>
            <a:ext cx="7345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Правила пользования системой водоснабжения.</a:t>
            </a:r>
            <a:endParaRPr lang="ru-RU" sz="2600" i="1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88" y="1954213"/>
            <a:ext cx="51133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бросай в канализацию посторонние предметы.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засоряй раковину отходами продуктов питания.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Уходя из дома, проверяй все ли краны закрыты.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 за состоянием труб для своевременного устранения в них протечек.</a:t>
            </a:r>
          </a:p>
        </p:txBody>
      </p:sp>
      <p:pic>
        <p:nvPicPr>
          <p:cNvPr id="1026" name="Picture 2" descr="http://www.odintsovo.info/img/2009/10/apicturepicture5129_98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80088" y="5781675"/>
            <a:ext cx="406051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0" name="Picture 6" descr="Как очистить водопроводную воду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914" y="3501008"/>
            <a:ext cx="201073" cy="16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55650" y="431800"/>
            <a:ext cx="720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Если обнаружил протечку: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1450975"/>
            <a:ext cx="51133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Сразу сообщи родителям на работу или позови соседей.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Позвони в диспетчерскую, расскажи о том, что случилось, и попроси прислать специалиста – сантехника.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Отключи электричество и перекрой воду.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местах протечек поставь тазы, ведра, кастрюли или другие емкости, скорее убирай скопившуюся на полу воду.</a:t>
            </a:r>
          </a:p>
        </p:txBody>
      </p:sp>
      <p:pic>
        <p:nvPicPr>
          <p:cNvPr id="2050" name="Picture 2" descr="Потоп в кварт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6354" y="2348880"/>
            <a:ext cx="215149" cy="16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7" descr="%D0%A7%D1%80%D0%B5%D0%B7%D0%B2%D1%8B%D1%87%D0%B0%D0%B9%D0%BD%D1%8B%D0%B5%20%D1%81%D0%B8%D1%82%D1%83%D0%B0%D1%86%D0%B8%D0%B8%20%D0%B2%20%D0%B4%D0%BE%D0%BC%D0%B5%D0%B1%D0%BE%D0%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252" y="6182146"/>
            <a:ext cx="283680" cy="24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63" y="409575"/>
            <a:ext cx="74168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Правила работы с компьютером:</a:t>
            </a:r>
            <a:endParaRPr lang="ru-RU" sz="2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471613"/>
            <a:ext cx="62642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располагайтесь за компьютером так, чтобы расстояние до дисплея было не менее 50 см;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следите за осанкой: не сутультесь и сильно не наклоняйтесь к экрану, клавиатуре;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продолжительность работы школьника за компьютером не должна превышать 25мин;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ancingchair.ru/upload/medialibrary/c90/c909099bfc7455cfc72648b8735f2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528" y="2430736"/>
            <a:ext cx="216253" cy="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227763" y="1150938"/>
            <a:ext cx="2455862" cy="2436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57900" y="1195388"/>
            <a:ext cx="2671763" cy="2519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://krasnoyarsk.lubino.omskedu.ru/wp-content/uploads/igro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8743" y="5445224"/>
            <a:ext cx="211393" cy="17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5580063" y="4000500"/>
            <a:ext cx="2543175" cy="2470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92725" y="3970338"/>
            <a:ext cx="2951163" cy="2500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3" name="Picture 9" descr="http://www.edu.cap.ru/home/5503/tehnika%20bezopasn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975" y="4365625"/>
            <a:ext cx="55265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47" y="2442217"/>
            <a:ext cx="248174" cy="19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4213" y="404813"/>
            <a:ext cx="5543550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2600" i="1" dirty="0">
                <a:solidFill>
                  <a:srgbClr val="FF0000"/>
                </a:solidFill>
                <a:latin typeface="Arial Black" pitchFamily="34" charset="0"/>
              </a:rPr>
              <a:t>Цели и 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безопасности жизни  и жизнедеятельности обучающихся образовательного учреждения;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информирование и предупреждение  о риске и мерах необходимой безопасности;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сохранение, укрепление и защита здоровья обучающихся  школы в условиях опасных и чрезвычайных ситуациях;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защиты обучающихся, формирование умений и навыков безопасного поведения в быту и в школе.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508125" y="317500"/>
            <a:ext cx="720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Правила безопасности в ИНТЕРНЕТЕ: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395288" y="1323975"/>
            <a:ext cx="59769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когда ты регистрируешься на сайтах, старайся не указывать личную информацию (номер мобильного телефона, адрес электронной почты, свое фото);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нежелательные письма от незнакомых людей называются «Спам», если ты получил такое письмо, не отвечай на него;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если тебе пришло сообщение с незнакомого адреса, его лучше не открывать, подобные письма могут содержать вирусы;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если рядом с тобой нет взрослых, не встречайся в реальной жизни с людьми, с которыми ты познакомился в Интернете. </a:t>
            </a:r>
          </a:p>
        </p:txBody>
      </p:sp>
      <p:pic>
        <p:nvPicPr>
          <p:cNvPr id="2052" name="Picture 4" descr="http://i.family.booknik.ru/_img/255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49" y="6254205"/>
            <a:ext cx="157957" cy="17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8063" y="333375"/>
            <a:ext cx="7056437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Пользование опасными веществами и бытовой химией.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827088" y="1524000"/>
            <a:ext cx="78486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	К средствам бытовой химии относятся моющие, чистящие, дезинфицирующие средства, средства для борьбы с бытовыми насекомыми и защиты растений, клеи, лакокрасочные материалы.</a:t>
            </a:r>
          </a:p>
        </p:txBody>
      </p:sp>
      <p:pic>
        <p:nvPicPr>
          <p:cNvPr id="9218" name="Picture 2" descr="http://www.mvmplant.com/lib-img/byth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5818577"/>
            <a:ext cx="261947" cy="19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220" name="Picture 4" descr="http://vpleny.ru/wp-content/uploads/2012/02/%D0%91%D1%8B%D1%82%D0%BE%D0%B2%D0%B0%D1%8F-%D1%85%D0%B8%D0%BC%D0%B8%D1%8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5854366"/>
            <a:ext cx="234262" cy="1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2813" y="377825"/>
            <a:ext cx="7416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Как избежать отравлений препаратами бытовой химии?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11188" y="1301750"/>
            <a:ext cx="7993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Никогда не пользуйся незнакомыми препаратами бытовой     химии.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Не пей жидкости из незнакомых бутылок и банок.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Не пользуйся спичками и открытым огнем рядом с банками или бутылками с резким запахом.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Не распыляй их содержимое вблизи открытого огня.</a:t>
            </a:r>
            <a:br>
              <a:rPr lang="ru-RU" sz="2200" b="1">
                <a:solidFill>
                  <a:srgbClr val="002060"/>
                </a:solidFill>
                <a:cs typeface="Arial" charset="0"/>
              </a:rPr>
            </a:br>
            <a:r>
              <a:rPr lang="ru-RU" sz="2200" b="1">
                <a:latin typeface="Calibri" pitchFamily="34" charset="0"/>
              </a:rPr>
              <a:t/>
            </a:r>
            <a:br>
              <a:rPr lang="ru-RU" sz="2200" b="1">
                <a:latin typeface="Calibri" pitchFamily="34" charset="0"/>
              </a:rPr>
            </a:br>
            <a:endParaRPr lang="ru-RU" sz="2200" b="1">
              <a:latin typeface="Calibri" pitchFamily="34" charset="0"/>
            </a:endParaRPr>
          </a:p>
        </p:txBody>
      </p:sp>
      <p:pic>
        <p:nvPicPr>
          <p:cNvPr id="10242" name="Picture 2" descr="http://youfeelgood.ru/sites/default/files/styles/large/public/field/image/090808797867868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223250" y="4065058"/>
            <a:ext cx="381000" cy="228037"/>
          </a:xfrm>
          <a:prstGeom prst="rect">
            <a:avLst/>
          </a:prstGeom>
          <a:noFill/>
        </p:spPr>
      </p:pic>
      <p:pic>
        <p:nvPicPr>
          <p:cNvPr id="32775" name="Picture 4" descr="Про бытовую хим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799" y="4134357"/>
            <a:ext cx="206337" cy="13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2988" y="404813"/>
            <a:ext cx="669766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безопасного поведения в жизни и быту.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5" descr="1323000438_pb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378" y="4287961"/>
            <a:ext cx="563178" cy="3766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4213" y="1484313"/>
            <a:ext cx="79200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человек должен знать и выполнять общие правила в повседневной жизни, чтобы чрезвычайные ситуации не застали врасплох.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опасная и чрезвычайная ситуация имеет свою специфику и требует конкретных действий человека с учетом складывающейся обстановки.</a:t>
            </a:r>
          </a:p>
        </p:txBody>
      </p:sp>
      <p:sp>
        <p:nvSpPr>
          <p:cNvPr id="16391" name="AutoShape 2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AutoShape 4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4" name="Picture 8" descr="http://pddt.ru/upload/image/news/p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614738"/>
            <a:ext cx="543198" cy="470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6013" y="549275"/>
            <a:ext cx="70564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Чем опасны электроприборы?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412875"/>
            <a:ext cx="56165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определенных условиях при использовании хорошо знакомого оборудования и приборов могут возникнуть опасные ситуации для вас, для ваших близких и для дома.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первом случае вы сами можете создать опасную ситуацию, нарушив правила использования оборудования и бытовых приборов.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другом случае независимо от вас может возникнуть опасная ситуация: резко возросло </a:t>
            </a:r>
            <a:r>
              <a:rPr lang="ru-RU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электронапряжение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сети.</a:t>
            </a:r>
          </a:p>
        </p:txBody>
      </p:sp>
      <p:pic>
        <p:nvPicPr>
          <p:cNvPr id="3080" name="Picture 8" descr="http://ro3etka.ru/images/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2708920"/>
            <a:ext cx="143937" cy="14401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417" name="Picture 2" descr="http://www.kodutuleohutuks.ee/UserFiles/kodutuleohutuks/A_Kodutuleohutuks/meelespea_elekte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513" y="5563283"/>
            <a:ext cx="638507" cy="24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8313" y="476250"/>
            <a:ext cx="83518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пользования электроприборами: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1268413"/>
            <a:ext cx="5113337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Электрический ток при прохождении через человеческое тело вызывает его нагрев и может привести к ожогу. При электрических ожогах могут быть серьезно повреждены внутренние ткани тела человека.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Кроме того, поражение электрическим током может привести к остановке сердца или к остановке дыхания. </a:t>
            </a:r>
          </a:p>
        </p:txBody>
      </p:sp>
      <p:pic>
        <p:nvPicPr>
          <p:cNvPr id="6148" name="Picture 4" descr="http://photoshopdb.ru/3dmodels/images/img/1244797582.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303" y="5750520"/>
            <a:ext cx="357386" cy="358180"/>
          </a:xfrm>
          <a:prstGeom prst="rect">
            <a:avLst/>
          </a:prstGeom>
          <a:noFill/>
        </p:spPr>
      </p:pic>
      <p:pic>
        <p:nvPicPr>
          <p:cNvPr id="6150" name="Picture 6" descr="http://sascha.ru/files/images/items/2780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6191" y="6068582"/>
            <a:ext cx="192552" cy="25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088" y="331788"/>
            <a:ext cx="73818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электричеством.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827088" y="1628775"/>
            <a:ext cx="770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88" y="1484313"/>
            <a:ext cx="8280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пользуйтесь неисправными электроприборами, никогда не оставляйте включенный электроприбор без присмотра;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включайте в одну розетку несколько электроприборов;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соблюдайте порядок включения электроприбора в сеть: сначала подключается шнур к прибору, а затем - шнур к сети;</a:t>
            </a:r>
          </a:p>
        </p:txBody>
      </p:sp>
      <p:pic>
        <p:nvPicPr>
          <p:cNvPr id="7172" name="Picture 4" descr="http://aifudm.net/upload/iblock/142/1422a96abf70f7233fe79224203cac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0430" y="5938638"/>
            <a:ext cx="224859" cy="2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www.ozerskadm.ru/upload/iblock/3c0/1prav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6421" y="6349404"/>
            <a:ext cx="239634" cy="2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550" y="404813"/>
            <a:ext cx="748823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электричеством.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12875"/>
            <a:ext cx="591026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отключение прибора производится в обратном порядке;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прикасайтесь к включенному электроприбору мокрыми руками;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помните: нельзя пользоваться электрическими устройствами, находясь в воде;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обнаруженных неисправностях в электроприборах, об оголенных и плохо изолированных проводах немедленно сообщайте родителям или старшим.</a:t>
            </a:r>
          </a:p>
        </p:txBody>
      </p:sp>
      <p:pic>
        <p:nvPicPr>
          <p:cNvPr id="2060" name="Picture 12" descr="Не тяни вилку из розетки за про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518" y="5856336"/>
            <a:ext cx="297860" cy="411113"/>
          </a:xfrm>
          <a:prstGeom prst="rect">
            <a:avLst/>
          </a:prstGeom>
          <a:noFill/>
        </p:spPr>
      </p:pic>
      <p:pic>
        <p:nvPicPr>
          <p:cNvPr id="2064" name="Picture 16" descr="Не включай все электроприборы одновремен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21849" y="4365104"/>
            <a:ext cx="256958" cy="2280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225425"/>
            <a:ext cx="7327900" cy="1262063"/>
          </a:xfrm>
          <a:prstGeom prst="rect">
            <a:avLst/>
          </a:prstGeom>
          <a:noFill/>
        </p:spPr>
      </p:pic>
      <p:pic>
        <p:nvPicPr>
          <p:cNvPr id="9" name="Picture 5" descr="PM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558700"/>
            <a:ext cx="288032" cy="2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24" y="4221088"/>
            <a:ext cx="350610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6375" y="549275"/>
            <a:ext cx="62642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cs typeface="Arial"/>
              </a:rPr>
              <a:t>Бытовой газ и его свойства.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1401763"/>
            <a:ext cx="43211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Газ, используемый для бытовых целей, может быть двух видов: сжиженный газ в баллонах и городской магистральный газ.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Бытовой газ не имеет ни цвета, ни запаха, но, для того чтобы можно было обнаружить его утечку, в него добавляют специальные вещества, имеющие специфический запах.</a:t>
            </a:r>
          </a:p>
        </p:txBody>
      </p:sp>
      <p:pic>
        <p:nvPicPr>
          <p:cNvPr id="3076" name="Picture 4" descr="http://irvispress.ru/pics/397/1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0298" y="6120667"/>
            <a:ext cx="319526" cy="261082"/>
          </a:xfrm>
          <a:prstGeom prst="rect">
            <a:avLst/>
          </a:prstGeom>
          <a:noFill/>
        </p:spPr>
      </p:pic>
      <p:pic>
        <p:nvPicPr>
          <p:cNvPr id="3078" name="Picture 6" descr="Представители общественности подали жалобы в департамент Росприроднадзора по ДФО, городскую администрацию и территориальный орган ГО и ЧС на &quot;дочку&quot; &quot;Роснефти&quot; - ООО &quot;РН - Комсомольский нефтеперерабатывающий завод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5622" y="1471116"/>
            <a:ext cx="231676" cy="169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669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tigrica</cp:lastModifiedBy>
  <cp:revision>91</cp:revision>
  <dcterms:created xsi:type="dcterms:W3CDTF">2013-04-26T17:46:40Z</dcterms:created>
  <dcterms:modified xsi:type="dcterms:W3CDTF">2015-10-24T17:25:20Z</dcterms:modified>
</cp:coreProperties>
</file>