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74" r:id="rId1"/>
    <p:sldMasterId id="2147483986" r:id="rId2"/>
  </p:sldMasterIdLst>
  <p:notesMasterIdLst>
    <p:notesMasterId r:id="rId36"/>
  </p:notesMasterIdLst>
  <p:sldIdLst>
    <p:sldId id="284" r:id="rId3"/>
    <p:sldId id="282" r:id="rId4"/>
    <p:sldId id="257" r:id="rId5"/>
    <p:sldId id="277" r:id="rId6"/>
    <p:sldId id="285" r:id="rId7"/>
    <p:sldId id="286" r:id="rId8"/>
    <p:sldId id="256" r:id="rId9"/>
    <p:sldId id="287" r:id="rId10"/>
    <p:sldId id="297" r:id="rId11"/>
    <p:sldId id="298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288" r:id="rId20"/>
    <p:sldId id="293" r:id="rId21"/>
    <p:sldId id="307" r:id="rId22"/>
    <p:sldId id="268" r:id="rId23"/>
    <p:sldId id="308" r:id="rId24"/>
    <p:sldId id="311" r:id="rId25"/>
    <p:sldId id="312" r:id="rId26"/>
    <p:sldId id="315" r:id="rId27"/>
    <p:sldId id="296" r:id="rId28"/>
    <p:sldId id="313" r:id="rId29"/>
    <p:sldId id="270" r:id="rId30"/>
    <p:sldId id="281" r:id="rId31"/>
    <p:sldId id="279" r:id="rId32"/>
    <p:sldId id="273" r:id="rId33"/>
    <p:sldId id="317" r:id="rId34"/>
    <p:sldId id="275" r:id="rId35"/>
  </p:sldIdLst>
  <p:sldSz cx="10080625" cy="7559675"/>
  <p:notesSz cx="7559675" cy="10691813"/>
  <p:defaultTextStyle>
    <a:defPPr>
      <a:defRPr lang="en-GB"/>
    </a:defPPr>
    <a:lvl1pPr algn="l" defTabSz="4476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741363" indent="-284163" algn="l" defTabSz="4476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1141413" indent="-227013" algn="l" defTabSz="4476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598613" indent="-227013" algn="l" defTabSz="4476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2055813" indent="-227013" algn="l" defTabSz="4476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54" autoAdjust="0"/>
  </p:normalViewPr>
  <p:slideViewPr>
    <p:cSldViewPr>
      <p:cViewPr varScale="1">
        <p:scale>
          <a:sx n="77" d="100"/>
          <a:sy n="77" d="100"/>
        </p:scale>
        <p:origin x="-108" y="-534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0" y="-16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-3978"/>
    </p:cViewPr>
  </p:sorterViewPr>
  <p:notesViewPr>
    <p:cSldViewPr>
      <p:cViewPr varScale="1">
        <p:scale>
          <a:sx n="49" d="100"/>
          <a:sy n="49" d="100"/>
        </p:scale>
        <p:origin x="1938" y="3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12" Type="http://schemas.openxmlformats.org/officeDocument/2006/relationships/image" Target="../media/image85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11" Type="http://schemas.openxmlformats.org/officeDocument/2006/relationships/image" Target="../media/image84.wmf"/><Relationship Id="rId5" Type="http://schemas.openxmlformats.org/officeDocument/2006/relationships/image" Target="../media/image78.wmf"/><Relationship Id="rId10" Type="http://schemas.openxmlformats.org/officeDocument/2006/relationships/image" Target="../media/image83.wmf"/><Relationship Id="rId4" Type="http://schemas.openxmlformats.org/officeDocument/2006/relationships/image" Target="../media/image77.wmf"/><Relationship Id="rId9" Type="http://schemas.openxmlformats.org/officeDocument/2006/relationships/image" Target="../media/image8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9123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9123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9123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9EF2FB8-AA5E-4AFD-8726-9755ECF3D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023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289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47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05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D4D0A7B-9F2E-4948-9D0A-1E35D6128BC3}" type="slidenum">
              <a:rPr lang="ru-RU" sz="1400" smtClean="0"/>
              <a:pPr>
                <a:spcBef>
                  <a:spcPct val="0"/>
                </a:spcBef>
              </a:pPr>
              <a:t>3</a:t>
            </a:fld>
            <a:endParaRPr lang="ru-RU" sz="1400" smtClean="0"/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323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3013" indent="-227013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0213" indent="-227013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7413" indent="-227013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4613" indent="-227013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5000"/>
              </a:lnSpc>
            </a:pPr>
            <a:fld id="{B43A5B3E-727F-43E4-96FF-9ADE4ACF2F5E}" type="slidenum"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4</a:t>
            </a:fld>
            <a:endParaRPr lang="ru-RU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559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8877DDC-C9C0-4FFD-9FF6-A995B31E2020}" type="slidenum">
              <a:rPr lang="ru-RU" sz="1400" smtClean="0"/>
              <a:pPr>
                <a:spcBef>
                  <a:spcPct val="0"/>
                </a:spcBef>
              </a:pPr>
              <a:t>7</a:t>
            </a:fld>
            <a:endParaRPr lang="ru-RU" sz="1400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29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3013" indent="-227013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0213" indent="-227013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7413" indent="-227013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4613" indent="-227013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5000"/>
              </a:lnSpc>
            </a:pPr>
            <a:fld id="{1AE48E6B-C874-495A-850E-BCD3B4429DF4}" type="slidenum"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9</a:t>
            </a:fld>
            <a:endParaRPr lang="ru-RU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>
                <a:latin typeface="Times New Roman" panose="02020603050405020304" pitchFamily="18" charset="0"/>
              </a:rPr>
              <a:t>Рисунок Ослиной И.В.</a:t>
            </a:r>
          </a:p>
        </p:txBody>
      </p:sp>
    </p:spTree>
    <p:extLst>
      <p:ext uri="{BB962C8B-B14F-4D97-AF65-F5344CB8AC3E}">
        <p14:creationId xmlns:p14="http://schemas.microsoft.com/office/powerpoint/2010/main" val="1638828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77D4930-3AED-4D07-AADE-69B84B2DB4CB}" type="slidenum">
              <a:rPr lang="ru-RU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ru-RU" sz="14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>
                <a:latin typeface="Times New Roman" panose="02020603050405020304" pitchFamily="18" charset="0"/>
              </a:rPr>
              <a:t>Рисунок Ослиной И.В.</a:t>
            </a:r>
          </a:p>
        </p:txBody>
      </p:sp>
    </p:spTree>
    <p:extLst>
      <p:ext uri="{BB962C8B-B14F-4D97-AF65-F5344CB8AC3E}">
        <p14:creationId xmlns:p14="http://schemas.microsoft.com/office/powerpoint/2010/main" val="2691663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078" y="1237197"/>
            <a:ext cx="7560469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9EF14-B4C9-4DB5-BC53-C42011136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613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52FC4-A73A-45EB-BE5D-5F70396A6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99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1205F-47DC-4A5B-8B81-0A7785010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788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FFEB923-FE81-45AA-95B0-541CA22B73FF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F45D6D-F870-48B4-BBA7-0D07E3670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171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FD52B0-5535-4D75-96F1-D55713E73BED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1F16EC5-7728-4C39-9139-211198E03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771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C4DF1D0-8C33-4268-BCB1-D69A2AF1F621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5C28407-0288-4552-AD9F-8FD457085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621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F6FF089-E3D8-4ECF-877C-5A77660407D7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09D3079-75D6-4BF5-ADEF-AA63B2666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233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CA6416-E058-4887-B480-AB2E26D3C3D3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F230A1A-4FCE-4F7C-A17C-445E77DC1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5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F85E382-FF57-4F87-A7C3-E6C4D966CB92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269D595-A995-49BE-86E1-7A72D5C54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199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7E93A0B-73B2-4F07-896C-C4678CA9585C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EEE3D7C-62AD-4822-B096-276F72FED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429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4F4F940-B679-4D1E-9B43-1702257563FD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B88D687-CFCA-4EEF-9F66-994B24362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16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9C307-F344-408A-B11C-6A2C50C12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604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E9AA14-5BAE-435D-8DAC-B0BB4F42BC79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F547C51-577F-4064-A439-97B6879E8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44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9DBE3CF-C211-4652-8CAF-59DFD0BD8094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0C44EC-7A93-4904-B8C3-02C65E7D8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40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816487-14A9-4146-8EF1-D6C56D7371A1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56E7DD5-3EF1-41CC-8529-CB15E791D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5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793" y="1884670"/>
            <a:ext cx="869453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793" y="5059034"/>
            <a:ext cx="8694539" cy="1653678"/>
          </a:xfrm>
        </p:spPr>
        <p:txBody>
          <a:bodyPr/>
          <a:lstStyle>
            <a:lvl1pPr marL="0" indent="0">
              <a:buNone/>
              <a:defRPr sz="2646"/>
            </a:lvl1pPr>
            <a:lvl2pPr marL="503972" indent="0">
              <a:buNone/>
              <a:defRPr sz="2205"/>
            </a:lvl2pPr>
            <a:lvl3pPr marL="1007943" indent="0">
              <a:buNone/>
              <a:defRPr sz="198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83B64-8C8C-4A49-9776-EBC7113B0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05684-6E90-4435-8E46-6818AEFCC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023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794" y="402483"/>
            <a:ext cx="869453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4794" y="1853171"/>
            <a:ext cx="426501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4794" y="2761381"/>
            <a:ext cx="4265014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317" y="1853171"/>
            <a:ext cx="4286016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317" y="2761381"/>
            <a:ext cx="4286016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0F926-5032-41B7-8D9E-2F762EAB7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97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E09E-7311-49E6-98E4-CCA163990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71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FD274-207C-40F6-8C5E-77FD584FD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02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794" y="503978"/>
            <a:ext cx="3251702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016" y="1088454"/>
            <a:ext cx="510331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4794" y="2267902"/>
            <a:ext cx="3251702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2E9D4-A309-4565-B4CB-CCF77B86E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416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794" y="503978"/>
            <a:ext cx="3251702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016" y="1088454"/>
            <a:ext cx="5103316" cy="5372269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4794" y="2267902"/>
            <a:ext cx="3251702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5B0DD-E8F1-4BC4-A0AD-C5BF9022E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99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3213"/>
            <a:ext cx="9074150" cy="12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3713"/>
            <a:ext cx="9074150" cy="498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38" y="6884988"/>
            <a:ext cx="2352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543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875" y="6884988"/>
            <a:ext cx="31908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543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6884988"/>
            <a:ext cx="2352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543" smtClean="0"/>
            </a:lvl1pPr>
          </a:lstStyle>
          <a:p>
            <a:pPr>
              <a:defRPr/>
            </a:pPr>
            <a:fld id="{4DDFC8CA-DC12-4518-BEB0-44FDD9A5B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503972" algn="ctr" rtl="0" eaLnBrk="1" fontAlgn="base" hangingPunct="1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1007943" algn="ctr" rtl="0" eaLnBrk="1" fontAlgn="base" hangingPunct="1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511915" algn="ctr" rtl="0" eaLnBrk="1" fontAlgn="base" hangingPunct="1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2015886" algn="ctr" rtl="0" eaLnBrk="1" fontAlgn="base" hangingPunct="1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77825" indent="-377825" algn="l" rtl="0" fontAlgn="base">
        <a:spcBef>
          <a:spcPct val="20000"/>
        </a:spcBef>
        <a:spcAft>
          <a:spcPct val="0"/>
        </a:spcAft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4325" algn="l" rtl="0" fontAlgn="base">
        <a:spcBef>
          <a:spcPct val="20000"/>
        </a:spcBef>
        <a:spcAft>
          <a:spcPct val="0"/>
        </a:spcAft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rtl="0" fontAlgn="base">
        <a:spcBef>
          <a:spcPct val="20000"/>
        </a:spcBef>
        <a:spcAft>
          <a:spcPct val="0"/>
        </a:spcAft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rtl="0" fontAlgn="base">
        <a:spcBef>
          <a:spcPct val="20000"/>
        </a:spcBef>
        <a:spcAft>
          <a:spcPct val="0"/>
        </a:spcAft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rtl="0" fontAlgn="base">
        <a:spcBef>
          <a:spcPct val="20000"/>
        </a:spcBef>
        <a:spcAft>
          <a:spcPct val="0"/>
        </a:spcAft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4150" cy="1258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238" y="1763713"/>
            <a:ext cx="9074150" cy="498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3238" y="7007225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07943" eaLnBrk="1" fontAlgn="auto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 sz="1323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7FCEC30-4184-4185-88F8-0512C01861B9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07943" eaLnBrk="1" fontAlgn="auto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 sz="1323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007943" eaLnBrk="1" fontAlgn="auto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 sz="1323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5970DC4-6134-4624-AC6D-3B398803C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xStyles>
    <p:titleStyle>
      <a:lvl1pPr algn="ctr" defTabSz="1006475" rtl="0" fontAlgn="base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06475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defTabSz="1006475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defTabSz="1006475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defTabSz="1006475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1006475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1006475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1006475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1006475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77825" indent="-377825" algn="l" defTabSz="100647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4325" algn="l" defTabSz="100647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647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defTabSz="100647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defTabSz="100647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3;&#1072;&#1090;&#1072;&#1083;&#1100;&#1103;\Desktop\5&#1082;&#1083;&#1072;&#1089;&#1089;\&#1044;&#1086;&#1082;&#1091;&#1084;&#1077;&#1085;&#1090;5!OLE_LINK2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1.pn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1.bin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oleObject" Target="../embeddings/_____Microsoft_Excel_97-20032.xls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oleObject" Target="../embeddings/_____Microsoft_Excel_97-20033.xls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11" Type="http://schemas.openxmlformats.org/officeDocument/2006/relationships/image" Target="../media/image17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3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5.png"/><Relationship Id="rId7" Type="http://schemas.openxmlformats.org/officeDocument/2006/relationships/image" Target="../media/image3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49.emf"/><Relationship Id="rId4" Type="http://schemas.openxmlformats.org/officeDocument/2006/relationships/image" Target="../media/image46.png"/><Relationship Id="rId9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4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53.png"/><Relationship Id="rId10" Type="http://schemas.openxmlformats.org/officeDocument/2006/relationships/image" Target="../media/image17.png"/><Relationship Id="rId4" Type="http://schemas.openxmlformats.org/officeDocument/2006/relationships/image" Target="../media/image52.png"/><Relationship Id="rId9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81.wmf"/><Relationship Id="rId26" Type="http://schemas.openxmlformats.org/officeDocument/2006/relationships/image" Target="../media/image85.wmf"/><Relationship Id="rId3" Type="http://schemas.openxmlformats.org/officeDocument/2006/relationships/oleObject" Target="../embeddings/oleObject5.bin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78.wmf"/><Relationship Id="rId17" Type="http://schemas.openxmlformats.org/officeDocument/2006/relationships/oleObject" Target="../embeddings/oleObject12.bin"/><Relationship Id="rId25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80.wmf"/><Relationship Id="rId20" Type="http://schemas.openxmlformats.org/officeDocument/2006/relationships/image" Target="../media/image82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9.bin"/><Relationship Id="rId24" Type="http://schemas.openxmlformats.org/officeDocument/2006/relationships/image" Target="../media/image84.wmf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5.bin"/><Relationship Id="rId10" Type="http://schemas.openxmlformats.org/officeDocument/2006/relationships/image" Target="../media/image77.w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74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79.wmf"/><Relationship Id="rId22" Type="http://schemas.openxmlformats.org/officeDocument/2006/relationships/image" Target="../media/image83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&#1053;&#1072;&#1090;&#1072;&#1083;&#1100;&#1103;\Downloads\Apelsin_1976.avi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gif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emf"/><Relationship Id="rId4" Type="http://schemas.openxmlformats.org/officeDocument/2006/relationships/image" Target="../media/image6.jpeg"/><Relationship Id="rId9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808" y="2339677"/>
            <a:ext cx="9074150" cy="1258887"/>
          </a:xfrm>
        </p:spPr>
        <p:txBody>
          <a:bodyPr/>
          <a:lstStyle/>
          <a:p>
            <a:pPr>
              <a:defRPr/>
            </a:pPr>
            <a:r>
              <a:rPr lang="ru-RU" sz="9600" b="1" dirty="0" smtClean="0">
                <a:solidFill>
                  <a:srgbClr val="FF0000"/>
                </a:solidFill>
              </a:rPr>
              <a:t>ДОЛИ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47875" y="787400"/>
            <a:ext cx="5599113" cy="838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007943" eaLnBrk="1" fontAlgn="auto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r>
              <a:rPr lang="ru-RU" sz="4850" b="1" dirty="0">
                <a:solidFill>
                  <a:srgbClr val="0000FF"/>
                </a:solidFill>
                <a:latin typeface="Century Gothic" pitchFamily="34" charset="0"/>
              </a:rPr>
              <a:t>Что такое доля?</a:t>
            </a:r>
            <a:r>
              <a:rPr lang="ru-RU" sz="4850" dirty="0">
                <a:solidFill>
                  <a:srgbClr val="0000FF"/>
                </a:solidFill>
                <a:latin typeface="Century Gothic" pitchFamily="34" charset="0"/>
              </a:rPr>
              <a:t> </a:t>
            </a:r>
            <a:endParaRPr lang="ru-RU" sz="48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9613" y="2125663"/>
            <a:ext cx="8818562" cy="28067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r>
              <a:rPr lang="ru-RU" sz="3527" b="1" dirty="0">
                <a:solidFill>
                  <a:srgbClr val="FF0000"/>
                </a:solidFill>
                <a:latin typeface="Century Gothic" pitchFamily="34" charset="0"/>
              </a:rPr>
              <a:t>Доля </a:t>
            </a:r>
            <a:r>
              <a:rPr lang="ru-RU" sz="3527" b="1" dirty="0">
                <a:solidFill>
                  <a:prstClr val="black"/>
                </a:solidFill>
                <a:latin typeface="Calibri"/>
              </a:rPr>
              <a:t>– каждая из равных частей единицы. </a:t>
            </a:r>
            <a:r>
              <a:rPr lang="ru-RU" sz="3527" dirty="0">
                <a:solidFill>
                  <a:prstClr val="black"/>
                </a:solidFill>
                <a:latin typeface="Calibri"/>
              </a:rPr>
              <a:t>Так как апельсин разделили на 5 равных частей (долей), то каждый получил «одну пятую» долю апельсина, или, короче  «одну пятую апельсина».</a:t>
            </a:r>
          </a:p>
        </p:txBody>
      </p:sp>
      <p:pic>
        <p:nvPicPr>
          <p:cNvPr id="32772" name="Picture 5" descr="E:\Уч.года\karanda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5825"/>
            <a:ext cx="15049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9" descr="E:\Уч.года\Lento4ki\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236538"/>
            <a:ext cx="236378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3313" y="866775"/>
            <a:ext cx="7573962" cy="1008063"/>
          </a:xfrm>
        </p:spPr>
        <p:txBody>
          <a:bodyPr/>
          <a:lstStyle/>
          <a:p>
            <a:pPr defTabSz="1007943" fontAlgn="auto">
              <a:spcAft>
                <a:spcPts val="0"/>
              </a:spcAft>
              <a:defRPr/>
            </a:pPr>
            <a:r>
              <a:rPr lang="ru-RU" sz="4850" b="1" dirty="0">
                <a:solidFill>
                  <a:srgbClr val="0000FF"/>
                </a:solidFill>
                <a:latin typeface="Century Gothic" pitchFamily="34" charset="0"/>
              </a:rPr>
              <a:t>Как записывают доли?</a:t>
            </a:r>
            <a:r>
              <a:rPr lang="ru-RU" sz="4850" dirty="0">
                <a:solidFill>
                  <a:srgbClr val="0000FF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757238" y="2047875"/>
            <a:ext cx="8483600" cy="4924425"/>
          </a:xfrm>
        </p:spPr>
        <p:txBody>
          <a:bodyPr>
            <a:normAutofit lnSpcReduction="10000"/>
          </a:bodyPr>
          <a:lstStyle/>
          <a:p>
            <a:pPr marL="377979" indent="-377979" defTabSz="1007943" fontAlgn="auto">
              <a:spcAft>
                <a:spcPts val="0"/>
              </a:spcAft>
              <a:buFontTx/>
              <a:buNone/>
              <a:defRPr/>
            </a:pPr>
            <a:r>
              <a:rPr lang="ru-RU" sz="3527" dirty="0" smtClean="0"/>
              <a:t>	</a:t>
            </a:r>
          </a:p>
          <a:p>
            <a:pPr marL="377979" indent="-377979" defTabSz="1007943" fontAlgn="auto">
              <a:spcAft>
                <a:spcPts val="0"/>
              </a:spcAft>
              <a:buFontTx/>
              <a:buNone/>
              <a:defRPr/>
            </a:pPr>
            <a:r>
              <a:rPr lang="ru-RU" sz="3527" dirty="0"/>
              <a:t>	</a:t>
            </a:r>
            <a:r>
              <a:rPr lang="ru-RU" sz="3527" dirty="0" smtClean="0"/>
              <a:t>Для </a:t>
            </a:r>
            <a:r>
              <a:rPr lang="ru-RU" sz="3527" dirty="0"/>
              <a:t>записи любой доли используют горизонтальную чёрточку. </a:t>
            </a:r>
            <a:endParaRPr lang="ru-RU" sz="3527" dirty="0" smtClean="0"/>
          </a:p>
          <a:p>
            <a:pPr marL="377979" indent="-377979" defTabSz="1007943" fontAlgn="auto">
              <a:spcAft>
                <a:spcPts val="0"/>
              </a:spcAft>
              <a:buFontTx/>
              <a:buNone/>
              <a:defRPr/>
            </a:pPr>
            <a:r>
              <a:rPr lang="ru-RU" sz="3527" dirty="0"/>
              <a:t>	</a:t>
            </a:r>
            <a:r>
              <a:rPr lang="ru-RU" sz="3527" dirty="0" smtClean="0"/>
              <a:t>Её </a:t>
            </a:r>
            <a:r>
              <a:rPr lang="ru-RU" sz="3527" dirty="0"/>
              <a:t>называют </a:t>
            </a:r>
            <a:r>
              <a:rPr lang="ru-RU" sz="3527" b="1" dirty="0">
                <a:solidFill>
                  <a:srgbClr val="FF0000"/>
                </a:solidFill>
                <a:latin typeface="Century Gothic" pitchFamily="34" charset="0"/>
              </a:rPr>
              <a:t>дробной чертой </a:t>
            </a:r>
          </a:p>
          <a:p>
            <a:pPr marL="377979" indent="-377979" defTabSz="1007943" fontAlgn="auto">
              <a:spcAft>
                <a:spcPts val="0"/>
              </a:spcAft>
              <a:buFontTx/>
              <a:buNone/>
              <a:defRPr/>
            </a:pPr>
            <a:r>
              <a:rPr lang="ru-RU" sz="3527" dirty="0"/>
              <a:t>  </a:t>
            </a:r>
          </a:p>
          <a:p>
            <a:pPr marL="377979" indent="-377979" defTabSz="1007943" fontAlgn="auto">
              <a:spcAft>
                <a:spcPts val="0"/>
              </a:spcAft>
              <a:buFontTx/>
              <a:buNone/>
              <a:defRPr/>
            </a:pPr>
            <a:r>
              <a:rPr lang="ru-RU" sz="3527" dirty="0"/>
              <a:t>  </a:t>
            </a:r>
            <a:r>
              <a:rPr lang="ru-RU" sz="3527" dirty="0" smtClean="0"/>
              <a:t>	Пишут:</a:t>
            </a:r>
            <a:endParaRPr lang="ru-RU" sz="3527" dirty="0"/>
          </a:p>
          <a:p>
            <a:pPr marL="377979" indent="-377979" defTabSz="1007943" fontAlgn="auto">
              <a:spcAft>
                <a:spcPts val="0"/>
              </a:spcAft>
              <a:buFontTx/>
              <a:buNone/>
              <a:defRPr/>
            </a:pPr>
            <a:endParaRPr lang="ru-RU" sz="3527" dirty="0"/>
          </a:p>
          <a:p>
            <a:pPr marL="377979" indent="-377979" defTabSz="1007943" fontAlgn="auto">
              <a:spcAft>
                <a:spcPts val="0"/>
              </a:spcAft>
              <a:buFontTx/>
              <a:buNone/>
              <a:defRPr/>
            </a:pPr>
            <a:r>
              <a:rPr lang="ru-RU" sz="3527" dirty="0"/>
              <a:t> </a:t>
            </a:r>
          </a:p>
          <a:p>
            <a:pPr marL="377979" indent="-377979" defTabSz="1007943" fontAlgn="auto">
              <a:spcAft>
                <a:spcPts val="0"/>
              </a:spcAft>
              <a:buFontTx/>
              <a:buNone/>
              <a:defRPr/>
            </a:pPr>
            <a:endParaRPr lang="ru-RU" sz="3527" dirty="0">
              <a:solidFill>
                <a:schemeClr val="folHlink"/>
              </a:solidFill>
            </a:endParaRPr>
          </a:p>
          <a:p>
            <a:pPr marL="377979" indent="-377979" defTabSz="1007943" fontAlgn="auto">
              <a:spcAft>
                <a:spcPts val="0"/>
              </a:spcAft>
              <a:buFontTx/>
              <a:buNone/>
              <a:defRPr/>
            </a:pPr>
            <a:endParaRPr lang="ru-RU" sz="3527" dirty="0"/>
          </a:p>
        </p:txBody>
      </p:sp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0" y="-188913"/>
            <a:ext cx="204788" cy="3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6" tIns="50398" rIns="100796" bIns="50398" anchor="ctr">
            <a:spAutoFit/>
          </a:bodyPr>
          <a:lstStyle>
            <a:lvl1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30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02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74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46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</a:pPr>
            <a:endParaRPr 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-188913"/>
            <a:ext cx="204788" cy="3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6" tIns="50398" rIns="100796" bIns="50398" anchor="ctr">
            <a:spAutoFit/>
          </a:bodyPr>
          <a:lstStyle>
            <a:lvl1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30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02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74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46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</a:pPr>
            <a:endParaRPr 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379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729034"/>
              </p:ext>
            </p:extLst>
          </p:nvPr>
        </p:nvGraphicFramePr>
        <p:xfrm>
          <a:off x="2835275" y="4803775"/>
          <a:ext cx="6532563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Документ" r:id="rId3" imgW="5925852" imgH="904320" progId="Word.Document.12">
                  <p:link updateAutomatic="1"/>
                </p:oleObj>
              </mc:Choice>
              <mc:Fallback>
                <p:oleObj name="Документ" r:id="rId3" imgW="5925852" imgH="904320" progId="Word.Document.12">
                  <p:link updateAutomatic="1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5275" y="4803775"/>
                        <a:ext cx="6532563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799" name="Picture 5" descr="E:\Уч.года\karanda7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5825"/>
            <a:ext cx="15049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9" descr="E:\Уч.года\Lento4ki\1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236538"/>
            <a:ext cx="236378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630238"/>
            <a:ext cx="9070975" cy="1258887"/>
          </a:xfrm>
        </p:spPr>
        <p:txBody>
          <a:bodyPr>
            <a:noAutofit/>
          </a:bodyPr>
          <a:lstStyle/>
          <a:p>
            <a:pPr defTabSz="1007943" fontAlgn="auto">
              <a:spcAft>
                <a:spcPts val="0"/>
              </a:spcAft>
              <a:defRPr/>
            </a:pPr>
            <a:r>
              <a:rPr lang="ru-RU" sz="4850" b="1" dirty="0">
                <a:solidFill>
                  <a:srgbClr val="0000FF"/>
                </a:solidFill>
                <a:latin typeface="Century Gothic" pitchFamily="34" charset="0"/>
              </a:rPr>
              <a:t>Что показывает число </a:t>
            </a:r>
            <a:r>
              <a:rPr lang="ru-RU" sz="4850" b="1" dirty="0" smtClean="0">
                <a:solidFill>
                  <a:srgbClr val="0000FF"/>
                </a:solidFill>
                <a:latin typeface="Century Gothic" pitchFamily="34" charset="0"/>
              </a:rPr>
              <a:t/>
            </a:r>
            <a:br>
              <a:rPr lang="ru-RU" sz="4850" b="1" dirty="0" smtClean="0">
                <a:solidFill>
                  <a:srgbClr val="0000FF"/>
                </a:solidFill>
                <a:latin typeface="Century Gothic" pitchFamily="34" charset="0"/>
              </a:rPr>
            </a:br>
            <a:r>
              <a:rPr lang="ru-RU" sz="4850" b="1" dirty="0" smtClean="0">
                <a:solidFill>
                  <a:srgbClr val="0000FF"/>
                </a:solidFill>
                <a:latin typeface="Century Gothic" pitchFamily="34" charset="0"/>
              </a:rPr>
              <a:t>под </a:t>
            </a:r>
            <a:r>
              <a:rPr lang="ru-RU" sz="4850" b="1" dirty="0">
                <a:solidFill>
                  <a:srgbClr val="0000FF"/>
                </a:solidFill>
                <a:latin typeface="Century Gothic" pitchFamily="34" charset="0"/>
              </a:rPr>
              <a:t>чертой?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2284413"/>
            <a:ext cx="9293225" cy="4030662"/>
          </a:xfrm>
        </p:spPr>
        <p:txBody>
          <a:bodyPr/>
          <a:lstStyle/>
          <a:p>
            <a:pPr marL="377979" indent="-377979" defTabSz="1007943" fontAlgn="auto">
              <a:lnSpc>
                <a:spcPts val="4409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527" dirty="0" smtClean="0"/>
              <a:t>	Число </a:t>
            </a:r>
            <a:r>
              <a:rPr lang="ru-RU" sz="3527" u="sng" dirty="0">
                <a:solidFill>
                  <a:srgbClr val="C00000"/>
                </a:solidFill>
              </a:rPr>
              <a:t>под чертой</a:t>
            </a:r>
            <a:r>
              <a:rPr lang="ru-RU" sz="3527" dirty="0">
                <a:solidFill>
                  <a:srgbClr val="C00000"/>
                </a:solidFill>
              </a:rPr>
              <a:t> </a:t>
            </a:r>
            <a:r>
              <a:rPr lang="ru-RU" sz="3527" dirty="0"/>
              <a:t>показывает </a:t>
            </a:r>
            <a:r>
              <a:rPr lang="ru-RU" sz="3527" dirty="0">
                <a:solidFill>
                  <a:srgbClr val="C00000"/>
                </a:solidFill>
              </a:rPr>
              <a:t>на сколько </a:t>
            </a:r>
            <a:r>
              <a:rPr lang="ru-RU" sz="3527" dirty="0"/>
              <a:t>равных частей (долей) </a:t>
            </a:r>
            <a:r>
              <a:rPr lang="ru-RU" sz="3527" dirty="0">
                <a:solidFill>
                  <a:srgbClr val="C00000"/>
                </a:solidFill>
              </a:rPr>
              <a:t>разделили единицу</a:t>
            </a:r>
          </a:p>
          <a:p>
            <a:pPr marL="377979" indent="-377979" defTabSz="1007943" fontAlgn="auto">
              <a:lnSpc>
                <a:spcPts val="4409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527" dirty="0"/>
              <a:t>   </a:t>
            </a:r>
            <a:r>
              <a:rPr lang="ru-RU" sz="3527" dirty="0" smtClean="0"/>
              <a:t>         	Например:</a:t>
            </a:r>
          </a:p>
          <a:p>
            <a:pPr marL="377979" indent="-377979" algn="ctr" defTabSz="1007943" fontAlgn="auto">
              <a:lnSpc>
                <a:spcPts val="4409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527" dirty="0" smtClean="0"/>
              <a:t>Единицу </a:t>
            </a:r>
            <a:r>
              <a:rPr lang="ru-RU" sz="3527" dirty="0"/>
              <a:t>разделили на </a:t>
            </a:r>
            <a:r>
              <a:rPr lang="ru-RU" sz="3527" dirty="0" smtClean="0"/>
              <a:t>5 </a:t>
            </a:r>
            <a:r>
              <a:rPr lang="ru-RU" sz="3527" dirty="0"/>
              <a:t>равных </a:t>
            </a:r>
            <a:r>
              <a:rPr lang="ru-RU" sz="3527" dirty="0" smtClean="0"/>
              <a:t>частей </a:t>
            </a:r>
            <a:r>
              <a:rPr lang="ru-RU" sz="3527" dirty="0"/>
              <a:t>(долей)</a:t>
            </a:r>
            <a:endParaRPr lang="ru-RU" sz="3527" b="1" dirty="0"/>
          </a:p>
        </p:txBody>
      </p:sp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0" y="61913"/>
            <a:ext cx="20478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6" tIns="50398" rIns="100796" bIns="50398" anchor="ctr">
            <a:spAutoFit/>
          </a:bodyPr>
          <a:lstStyle>
            <a:lvl1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30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02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74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46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</a:pPr>
            <a:endParaRPr 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284288"/>
            <a:ext cx="3302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6" tIns="50398" rIns="100796" bIns="50398" anchor="ctr">
            <a:spAutoFit/>
          </a:bodyPr>
          <a:lstStyle/>
          <a:p>
            <a:pPr defTabSz="1007943" eaLnBrk="1" hangingPunct="1">
              <a:buFont typeface="Times New Roman" panose="02020603050405020304" pitchFamily="18" charset="0"/>
              <a:buNone/>
              <a:defRPr/>
            </a:pPr>
            <a:r>
              <a:rPr lang="ru-RU" sz="3527" b="1">
                <a:solidFill>
                  <a:srgbClr val="FF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solidFill>
                <a:prstClr val="black"/>
              </a:solidFill>
            </a:endParaRPr>
          </a:p>
        </p:txBody>
      </p:sp>
      <p:pic>
        <p:nvPicPr>
          <p:cNvPr id="34822" name="Picture 5" descr="E:\Уч.года\karanda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5825"/>
            <a:ext cx="15049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9" descr="E:\Уч.года\Lento4ki\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236538"/>
            <a:ext cx="236378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3465513"/>
            <a:ext cx="377825" cy="808037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7238" y="168275"/>
            <a:ext cx="7572375" cy="1343025"/>
          </a:xfrm>
        </p:spPr>
        <p:txBody>
          <a:bodyPr/>
          <a:lstStyle/>
          <a:p>
            <a:pPr defTabSz="1007943" fontAlgn="auto">
              <a:spcAft>
                <a:spcPts val="0"/>
              </a:spcAft>
              <a:defRPr/>
            </a:pPr>
            <a:r>
              <a:rPr lang="ru-RU" sz="4850" b="1" dirty="0">
                <a:solidFill>
                  <a:srgbClr val="0000FF"/>
                </a:solidFill>
                <a:latin typeface="Century Gothic" pitchFamily="34" charset="0"/>
              </a:rPr>
              <a:t>Половина.</a:t>
            </a:r>
            <a:r>
              <a:rPr lang="ru-RU" sz="4850" b="1" dirty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74800"/>
            <a:ext cx="9844088" cy="4451350"/>
          </a:xfrm>
        </p:spPr>
        <p:txBody>
          <a:bodyPr/>
          <a:lstStyle/>
          <a:p>
            <a:pPr marL="377979" indent="-377979" defTabSz="1007943" fontAlgn="auto">
              <a:lnSpc>
                <a:spcPts val="4409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527" dirty="0">
                <a:solidFill>
                  <a:schemeClr val="accent2"/>
                </a:solidFill>
              </a:rPr>
              <a:t> </a:t>
            </a:r>
            <a:r>
              <a:rPr lang="ru-RU" sz="3527" dirty="0" smtClean="0">
                <a:solidFill>
                  <a:schemeClr val="accent2"/>
                </a:solidFill>
              </a:rPr>
              <a:t>	</a:t>
            </a:r>
            <a:r>
              <a:rPr lang="ru-RU" sz="3527" dirty="0" smtClean="0"/>
              <a:t>Самая </a:t>
            </a:r>
            <a:r>
              <a:rPr lang="ru-RU" sz="3527" dirty="0"/>
              <a:t>известная доля – </a:t>
            </a:r>
            <a:r>
              <a:rPr lang="ru-RU" sz="3527" dirty="0" smtClean="0"/>
              <a:t>это</a:t>
            </a:r>
            <a:r>
              <a:rPr lang="ru-RU" sz="3527" dirty="0"/>
              <a:t>, конечно, половина. Слова с приставкой «пол» можно услышать часто: полчаса, </a:t>
            </a:r>
            <a:r>
              <a:rPr lang="ru-RU" sz="3527" dirty="0" smtClean="0"/>
              <a:t>полкилометра, полведра… </a:t>
            </a:r>
          </a:p>
          <a:p>
            <a:pPr marL="377979" indent="-377979" defTabSz="1007943" fontAlgn="auto">
              <a:lnSpc>
                <a:spcPts val="4409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527" dirty="0"/>
              <a:t>	</a:t>
            </a:r>
            <a:r>
              <a:rPr lang="ru-RU" sz="3527" dirty="0" smtClean="0"/>
              <a:t>Разделили единицу </a:t>
            </a:r>
            <a:r>
              <a:rPr lang="ru-RU" sz="3527" dirty="0"/>
              <a:t>на </a:t>
            </a:r>
            <a:r>
              <a:rPr lang="ru-RU" sz="3527" b="1" dirty="0" smtClean="0"/>
              <a:t>2</a:t>
            </a:r>
            <a:r>
              <a:rPr lang="ru-RU" sz="3527" dirty="0" smtClean="0"/>
              <a:t> </a:t>
            </a:r>
            <a:r>
              <a:rPr lang="ru-RU" sz="3527" dirty="0"/>
              <a:t>части – </a:t>
            </a:r>
            <a:r>
              <a:rPr lang="ru-RU" sz="3527" dirty="0" smtClean="0"/>
              <a:t>половина. </a:t>
            </a:r>
            <a:endParaRPr lang="ru-RU" sz="3527" dirty="0"/>
          </a:p>
          <a:p>
            <a:pPr marL="377979" indent="-377979" defTabSz="1007943" fontAlgn="auto">
              <a:lnSpc>
                <a:spcPts val="4409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527" b="1" dirty="0" smtClean="0"/>
              <a:t>     </a:t>
            </a:r>
            <a:r>
              <a:rPr lang="ru-RU" sz="3527" b="1" dirty="0"/>
              <a:t>Долю     называют </a:t>
            </a:r>
            <a:r>
              <a:rPr lang="ru-RU" sz="3527" b="1" dirty="0" smtClean="0">
                <a:solidFill>
                  <a:srgbClr val="FF0000"/>
                </a:solidFill>
                <a:latin typeface="Century Gothic" pitchFamily="34" charset="0"/>
              </a:rPr>
              <a:t>половиной.</a:t>
            </a:r>
            <a:endParaRPr lang="ru-RU" sz="3527" b="1" dirty="0">
              <a:solidFill>
                <a:srgbClr val="FF0000"/>
              </a:solidFill>
              <a:latin typeface="Century Gothic" pitchFamily="34" charset="0"/>
            </a:endParaRPr>
          </a:p>
          <a:p>
            <a:pPr marL="377979" indent="-377979" defTabSz="1007943" fontAlgn="auto">
              <a:spcAft>
                <a:spcPts val="0"/>
              </a:spcAft>
              <a:buFontTx/>
              <a:buNone/>
              <a:defRPr/>
            </a:pPr>
            <a:endParaRPr lang="ru-RU" sz="3527" b="1" dirty="0">
              <a:solidFill>
                <a:schemeClr val="accent2"/>
              </a:solidFill>
            </a:endParaRPr>
          </a:p>
        </p:txBody>
      </p:sp>
      <p:sp>
        <p:nvSpPr>
          <p:cNvPr id="35844" name="Rectangle 2"/>
          <p:cNvSpPr>
            <a:spLocks noChangeArrowheads="1"/>
          </p:cNvSpPr>
          <p:nvPr/>
        </p:nvSpPr>
        <p:spPr bwMode="auto">
          <a:xfrm>
            <a:off x="0" y="61913"/>
            <a:ext cx="20478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6" tIns="50398" rIns="100796" bIns="50398" anchor="ctr">
            <a:spAutoFit/>
          </a:bodyPr>
          <a:lstStyle>
            <a:lvl1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30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02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74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46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</a:pPr>
            <a:endParaRPr 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584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3859213"/>
            <a:ext cx="3667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ectangle 3"/>
          <p:cNvSpPr>
            <a:spLocks noChangeArrowheads="1"/>
          </p:cNvSpPr>
          <p:nvPr/>
        </p:nvSpPr>
        <p:spPr bwMode="auto">
          <a:xfrm>
            <a:off x="0" y="1574800"/>
            <a:ext cx="2047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6" tIns="50398" rIns="100796" bIns="50398" anchor="ctr">
            <a:spAutoFit/>
          </a:bodyPr>
          <a:lstStyle>
            <a:lvl1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30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02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74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46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3584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88" y="5905500"/>
            <a:ext cx="4714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848" name="Диаграмма 8"/>
          <p:cNvGraphicFramePr>
            <a:graphicFrameLocks/>
          </p:cNvGraphicFramePr>
          <p:nvPr/>
        </p:nvGraphicFramePr>
        <p:xfrm>
          <a:off x="6407150" y="4437063"/>
          <a:ext cx="2857500" cy="254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4" name="Диаграмма" r:id="rId5" imgW="2859272" imgH="2554445" progId="Excel.Chart.8">
                  <p:embed/>
                </p:oleObj>
              </mc:Choice>
              <mc:Fallback>
                <p:oleObj name="Диаграмма" r:id="rId5" imgW="2859272" imgH="2554445" progId="Excel.Char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7150" y="4437063"/>
                        <a:ext cx="2857500" cy="2543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9" name="Picture 5" descr="E:\Уч.года\karanda7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5825"/>
            <a:ext cx="15049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9" descr="E:\Уч.года\Lento4ki\1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236538"/>
            <a:ext cx="236378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130800"/>
            <a:ext cx="328295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23938" y="157163"/>
            <a:ext cx="7573962" cy="1370012"/>
          </a:xfrm>
        </p:spPr>
        <p:txBody>
          <a:bodyPr/>
          <a:lstStyle/>
          <a:p>
            <a:pPr defTabSz="1007943" fontAlgn="auto">
              <a:spcAft>
                <a:spcPts val="0"/>
              </a:spcAft>
              <a:defRPr/>
            </a:pPr>
            <a:r>
              <a:rPr lang="ru-RU" sz="4850" b="1" dirty="0">
                <a:solidFill>
                  <a:srgbClr val="0000FF"/>
                </a:solidFill>
                <a:latin typeface="Century Gothic" pitchFamily="34" charset="0"/>
              </a:rPr>
              <a:t>Треть.</a:t>
            </a:r>
            <a:r>
              <a:rPr lang="ru-RU" sz="4850" dirty="0">
                <a:solidFill>
                  <a:srgbClr val="0000FF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1679575"/>
            <a:ext cx="9070975" cy="4989513"/>
          </a:xfrm>
        </p:spPr>
        <p:txBody>
          <a:bodyPr/>
          <a:lstStyle/>
          <a:p>
            <a:pPr marL="377979" indent="-377979" defTabSz="1007943" fontAlgn="auto">
              <a:lnSpc>
                <a:spcPts val="4409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527" dirty="0" smtClean="0">
                <a:solidFill>
                  <a:schemeClr val="accent2"/>
                </a:solidFill>
              </a:rPr>
              <a:t>	</a:t>
            </a:r>
            <a:r>
              <a:rPr lang="ru-RU" sz="3527" dirty="0" smtClean="0"/>
              <a:t>Название доли зависит от того, на сколько равных частей разделили единицу. Разделили </a:t>
            </a:r>
            <a:r>
              <a:rPr lang="ru-RU" sz="3527" dirty="0"/>
              <a:t>на </a:t>
            </a:r>
            <a:r>
              <a:rPr lang="ru-RU" sz="3527" b="1" dirty="0" smtClean="0"/>
              <a:t>3</a:t>
            </a:r>
            <a:r>
              <a:rPr lang="ru-RU" sz="3527" dirty="0" smtClean="0"/>
              <a:t> </a:t>
            </a:r>
            <a:r>
              <a:rPr lang="ru-RU" sz="3527" dirty="0"/>
              <a:t>части – </a:t>
            </a:r>
            <a:r>
              <a:rPr lang="ru-RU" sz="3527" dirty="0" smtClean="0"/>
              <a:t>треть.</a:t>
            </a:r>
            <a:r>
              <a:rPr lang="ru-RU" sz="3527" dirty="0" smtClean="0">
                <a:solidFill>
                  <a:schemeClr val="accent2"/>
                </a:solidFill>
              </a:rPr>
              <a:t> </a:t>
            </a:r>
            <a:endParaRPr lang="ru-RU" sz="3527" dirty="0" smtClean="0"/>
          </a:p>
          <a:p>
            <a:pPr marL="377979" indent="-377979" algn="just" defTabSz="1007943" fontAlgn="auto">
              <a:lnSpc>
                <a:spcPts val="4409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527" dirty="0" smtClean="0"/>
              <a:t>	Долю       </a:t>
            </a:r>
            <a:r>
              <a:rPr lang="ru-RU" sz="3527" dirty="0"/>
              <a:t>называют </a:t>
            </a:r>
            <a:r>
              <a:rPr lang="ru-RU" sz="3527" b="1" dirty="0" smtClean="0">
                <a:solidFill>
                  <a:srgbClr val="FF0000"/>
                </a:solidFill>
                <a:latin typeface="Century Gothic" pitchFamily="34" charset="0"/>
              </a:rPr>
              <a:t>третью.</a:t>
            </a:r>
            <a:endParaRPr lang="ru-RU" sz="3527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aphicFrame>
        <p:nvGraphicFramePr>
          <p:cNvPr id="36868" name="Диаграмма 6"/>
          <p:cNvGraphicFramePr>
            <a:graphicFrameLocks/>
          </p:cNvGraphicFramePr>
          <p:nvPr/>
        </p:nvGraphicFramePr>
        <p:xfrm>
          <a:off x="6407150" y="4359275"/>
          <a:ext cx="2936875" cy="262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0" name="Диаграмма" r:id="rId4" imgW="2938527" imgH="2627604" progId="Excel.Chart.8">
                  <p:embed/>
                </p:oleObj>
              </mc:Choice>
              <mc:Fallback>
                <p:oleObj name="Диаграмма" r:id="rId4" imgW="2938527" imgH="2627604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7150" y="4359275"/>
                        <a:ext cx="2936875" cy="2620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Rectangle 2"/>
          <p:cNvSpPr>
            <a:spLocks noChangeArrowheads="1"/>
          </p:cNvSpPr>
          <p:nvPr/>
        </p:nvSpPr>
        <p:spPr bwMode="auto">
          <a:xfrm>
            <a:off x="0" y="61913"/>
            <a:ext cx="20478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6" tIns="50398" rIns="100796" bIns="50398" anchor="ctr">
            <a:spAutoFit/>
          </a:bodyPr>
          <a:lstStyle>
            <a:lvl1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30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02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74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46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</a:pPr>
            <a:endParaRPr 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6870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3306763"/>
            <a:ext cx="3667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Rectangle 3"/>
          <p:cNvSpPr>
            <a:spLocks noChangeArrowheads="1"/>
          </p:cNvSpPr>
          <p:nvPr/>
        </p:nvSpPr>
        <p:spPr bwMode="auto">
          <a:xfrm>
            <a:off x="0" y="1574800"/>
            <a:ext cx="2047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6" tIns="50398" rIns="100796" bIns="50398" anchor="ctr">
            <a:spAutoFit/>
          </a:bodyPr>
          <a:lstStyle>
            <a:lvl1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30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02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74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46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6872" name="Rectangle 5"/>
          <p:cNvSpPr>
            <a:spLocks noChangeArrowheads="1"/>
          </p:cNvSpPr>
          <p:nvPr/>
        </p:nvSpPr>
        <p:spPr bwMode="auto">
          <a:xfrm>
            <a:off x="0" y="61913"/>
            <a:ext cx="20478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6" tIns="50398" rIns="100796" bIns="50398" anchor="ctr">
            <a:spAutoFit/>
          </a:bodyPr>
          <a:lstStyle>
            <a:lvl1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30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02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74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46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</a:pPr>
            <a:endParaRPr 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6873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525" y="5748338"/>
            <a:ext cx="471488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Rectangle 6"/>
          <p:cNvSpPr>
            <a:spLocks noChangeArrowheads="1"/>
          </p:cNvSpPr>
          <p:nvPr/>
        </p:nvSpPr>
        <p:spPr bwMode="auto">
          <a:xfrm>
            <a:off x="0" y="1574800"/>
            <a:ext cx="2047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6" tIns="50398" rIns="100796" bIns="50398" anchor="ctr">
            <a:spAutoFit/>
          </a:bodyPr>
          <a:lstStyle>
            <a:lvl1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30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02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74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46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36875" name="Picture 5" descr="E:\Уч.года\karanda7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5825"/>
            <a:ext cx="15049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9" descr="E:\Уч.года\Lento4ki\1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236538"/>
            <a:ext cx="236378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2" t="-9164" r="7063" b="9164"/>
          <a:stretch>
            <a:fillRect/>
          </a:stretch>
        </p:blipFill>
        <p:spPr bwMode="auto">
          <a:xfrm>
            <a:off x="219075" y="4351338"/>
            <a:ext cx="3579813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7238" y="168275"/>
            <a:ext cx="7572375" cy="1427163"/>
          </a:xfrm>
        </p:spPr>
        <p:txBody>
          <a:bodyPr/>
          <a:lstStyle/>
          <a:p>
            <a:pPr defTabSz="1007943" fontAlgn="auto">
              <a:spcAft>
                <a:spcPts val="0"/>
              </a:spcAft>
              <a:defRPr/>
            </a:pPr>
            <a:r>
              <a:rPr lang="ru-RU" sz="4850" b="1" dirty="0">
                <a:solidFill>
                  <a:srgbClr val="0000FF"/>
                </a:solidFill>
                <a:latin typeface="Century Gothic" pitchFamily="34" charset="0"/>
              </a:rPr>
              <a:t>Четверть.</a:t>
            </a:r>
            <a:r>
              <a:rPr lang="ru-RU" sz="4850" b="1" dirty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0475" y="1811338"/>
            <a:ext cx="7480300" cy="4989512"/>
          </a:xfrm>
        </p:spPr>
        <p:txBody>
          <a:bodyPr/>
          <a:lstStyle/>
          <a:p>
            <a:pPr marL="377979" indent="-377979" defTabSz="1007943" fontAlgn="auto">
              <a:lnSpc>
                <a:spcPts val="4519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527" dirty="0" smtClean="0"/>
              <a:t>	Если единицу </a:t>
            </a:r>
            <a:r>
              <a:rPr lang="ru-RU" sz="3527" dirty="0"/>
              <a:t>разделили на </a:t>
            </a:r>
            <a:r>
              <a:rPr lang="ru-RU" sz="3527" b="1" dirty="0"/>
              <a:t>4 </a:t>
            </a:r>
            <a:r>
              <a:rPr lang="ru-RU" sz="3527" dirty="0"/>
              <a:t>части, </a:t>
            </a:r>
            <a:r>
              <a:rPr lang="ru-RU" sz="3527" dirty="0" smtClean="0"/>
              <a:t>то  </a:t>
            </a:r>
            <a:r>
              <a:rPr lang="ru-RU" sz="3527" dirty="0"/>
              <a:t>получается     </a:t>
            </a:r>
            <a:r>
              <a:rPr lang="ru-RU" sz="3527" dirty="0" smtClean="0"/>
              <a:t>   или </a:t>
            </a:r>
            <a:r>
              <a:rPr lang="ru-RU" sz="3527" dirty="0"/>
              <a:t>по </a:t>
            </a:r>
            <a:r>
              <a:rPr lang="ru-RU" sz="3527" dirty="0" smtClean="0"/>
              <a:t>другому </a:t>
            </a:r>
            <a:endParaRPr lang="ru-RU" sz="3527" dirty="0"/>
          </a:p>
          <a:p>
            <a:pPr marL="377979" indent="-377979" defTabSz="1007943" fontAlgn="auto">
              <a:lnSpc>
                <a:spcPts val="4519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527" dirty="0" smtClean="0"/>
              <a:t>	говорят </a:t>
            </a:r>
            <a:r>
              <a:rPr lang="ru-RU" sz="3527" b="1" dirty="0" smtClean="0">
                <a:solidFill>
                  <a:srgbClr val="FF0000"/>
                </a:solidFill>
                <a:latin typeface="Century Gothic" pitchFamily="34" charset="0"/>
              </a:rPr>
              <a:t>четверть.</a:t>
            </a:r>
            <a:endParaRPr lang="ru-RU" sz="3527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aphicFrame>
        <p:nvGraphicFramePr>
          <p:cNvPr id="37892" name="Диаграмма 5"/>
          <p:cNvGraphicFramePr>
            <a:graphicFrameLocks/>
          </p:cNvGraphicFramePr>
          <p:nvPr/>
        </p:nvGraphicFramePr>
        <p:xfrm>
          <a:off x="6407150" y="4437063"/>
          <a:ext cx="2857500" cy="254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name="Диаграмма" r:id="rId4" imgW="2859272" imgH="2554445" progId="Excel.Chart.8">
                  <p:embed/>
                </p:oleObj>
              </mc:Choice>
              <mc:Fallback>
                <p:oleObj name="Диаграмма" r:id="rId4" imgW="2859272" imgH="2554445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7150" y="4437063"/>
                        <a:ext cx="2857500" cy="2543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Rectangle 2"/>
          <p:cNvSpPr>
            <a:spLocks noChangeArrowheads="1"/>
          </p:cNvSpPr>
          <p:nvPr/>
        </p:nvSpPr>
        <p:spPr bwMode="auto">
          <a:xfrm>
            <a:off x="0" y="61913"/>
            <a:ext cx="20478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6" tIns="50398" rIns="100796" bIns="50398" anchor="ctr">
            <a:spAutoFit/>
          </a:bodyPr>
          <a:lstStyle>
            <a:lvl1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30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02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74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46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</a:pPr>
            <a:endParaRPr 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7894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2362200"/>
            <a:ext cx="315912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Rectangle 3"/>
          <p:cNvSpPr>
            <a:spLocks noChangeArrowheads="1"/>
          </p:cNvSpPr>
          <p:nvPr/>
        </p:nvSpPr>
        <p:spPr bwMode="auto">
          <a:xfrm>
            <a:off x="0" y="1574800"/>
            <a:ext cx="2047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6" tIns="50398" rIns="100796" bIns="50398" anchor="ctr">
            <a:spAutoFit/>
          </a:bodyPr>
          <a:lstStyle>
            <a:lvl1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30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02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74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46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37896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525" y="5748338"/>
            <a:ext cx="493713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5" descr="E:\Уч.года\karanda7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5825"/>
            <a:ext cx="15049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9" descr="E:\Уч.года\Lento4ki\1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236538"/>
            <a:ext cx="236378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4067175"/>
            <a:ext cx="3449638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E:\Уч.года\karanda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5825"/>
            <a:ext cx="15049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57238" y="252413"/>
            <a:ext cx="8377237" cy="1595437"/>
          </a:xfrm>
        </p:spPr>
        <p:txBody>
          <a:bodyPr/>
          <a:lstStyle/>
          <a:p>
            <a:pPr defTabSz="1007943" fontAlgn="auto">
              <a:spcAft>
                <a:spcPts val="0"/>
              </a:spcAft>
              <a:defRPr/>
            </a:pPr>
            <a:r>
              <a:rPr lang="ru-RU" sz="4850" b="1" dirty="0">
                <a:solidFill>
                  <a:srgbClr val="0000FF"/>
                </a:solidFill>
                <a:latin typeface="Century Gothic" pitchFamily="34" charset="0"/>
              </a:rPr>
              <a:t>Как называются другие доли?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913" y="2016125"/>
            <a:ext cx="9371012" cy="4703763"/>
          </a:xfrm>
        </p:spPr>
        <p:txBody>
          <a:bodyPr/>
          <a:lstStyle/>
          <a:p>
            <a:pPr marL="377979" indent="-377979" defTabSz="1007943" fontAlgn="auto">
              <a:spcAft>
                <a:spcPts val="0"/>
              </a:spcAft>
              <a:buFontTx/>
              <a:buNone/>
              <a:defRPr/>
            </a:pPr>
            <a:r>
              <a:rPr lang="ru-RU" sz="3527" dirty="0" smtClean="0"/>
              <a:t>	А </a:t>
            </a:r>
            <a:r>
              <a:rPr lang="ru-RU" sz="3527" dirty="0"/>
              <a:t>если разделить </a:t>
            </a:r>
            <a:r>
              <a:rPr lang="ru-RU" sz="3527" dirty="0" smtClean="0"/>
              <a:t>единицу на </a:t>
            </a:r>
            <a:r>
              <a:rPr lang="ru-RU" sz="3527" dirty="0"/>
              <a:t>пять частей, то </a:t>
            </a:r>
            <a:r>
              <a:rPr lang="ru-RU" sz="3527" dirty="0" smtClean="0"/>
              <a:t>получится </a:t>
            </a:r>
            <a:r>
              <a:rPr lang="ru-RU" sz="3527" dirty="0"/>
              <a:t>«</a:t>
            </a:r>
            <a:r>
              <a:rPr lang="ru-RU" sz="3527" dirty="0" err="1"/>
              <a:t>пятерть</a:t>
            </a:r>
            <a:r>
              <a:rPr lang="ru-RU" sz="3527" dirty="0"/>
              <a:t>», на шесть – «</a:t>
            </a:r>
            <a:r>
              <a:rPr lang="ru-RU" sz="3527" dirty="0" err="1"/>
              <a:t>шестерть</a:t>
            </a:r>
            <a:r>
              <a:rPr lang="ru-RU" sz="3527" dirty="0"/>
              <a:t>»?</a:t>
            </a:r>
          </a:p>
          <a:p>
            <a:pPr marL="377979" indent="-377979" defTabSz="1007943" fontAlgn="auto">
              <a:spcAft>
                <a:spcPts val="0"/>
              </a:spcAft>
              <a:buFontTx/>
              <a:buNone/>
              <a:defRPr/>
            </a:pPr>
            <a:endParaRPr lang="ru-RU" sz="3527" dirty="0"/>
          </a:p>
          <a:p>
            <a:pPr marL="377979" indent="-377979" defTabSz="1007943" fontAlgn="auto">
              <a:spcAft>
                <a:spcPts val="0"/>
              </a:spcAft>
              <a:buFontTx/>
              <a:buNone/>
              <a:defRPr/>
            </a:pPr>
            <a:endParaRPr lang="ru-RU" sz="3527" dirty="0"/>
          </a:p>
          <a:p>
            <a:pPr marL="377979" indent="-377979" defTabSz="1007943" fontAlgn="auto">
              <a:spcAft>
                <a:spcPts val="0"/>
              </a:spcAft>
              <a:buFontTx/>
              <a:buNone/>
              <a:defRPr/>
            </a:pPr>
            <a:r>
              <a:rPr lang="ru-RU" sz="3527" dirty="0" smtClean="0"/>
              <a:t>	</a:t>
            </a:r>
          </a:p>
          <a:p>
            <a:pPr marL="377979" indent="-377979" defTabSz="1007943" fontAlgn="auto">
              <a:spcAft>
                <a:spcPts val="0"/>
              </a:spcAft>
              <a:buFontTx/>
              <a:buNone/>
              <a:defRPr/>
            </a:pPr>
            <a:r>
              <a:rPr lang="ru-RU" sz="3527" dirty="0" smtClean="0"/>
              <a:t>	Чтобы называть </a:t>
            </a:r>
            <a:r>
              <a:rPr lang="ru-RU" sz="3527" dirty="0"/>
              <a:t>доли пользуются словами </a:t>
            </a:r>
            <a:r>
              <a:rPr lang="ru-RU" sz="3527" dirty="0">
                <a:solidFill>
                  <a:srgbClr val="FF0000"/>
                </a:solidFill>
              </a:rPr>
              <a:t>«пятая», «шестая»</a:t>
            </a:r>
          </a:p>
          <a:p>
            <a:pPr marL="377979" indent="-377979" defTabSz="1007943" fontAlgn="auto">
              <a:spcAft>
                <a:spcPts val="0"/>
              </a:spcAft>
              <a:buFontTx/>
              <a:buNone/>
              <a:defRPr/>
            </a:pPr>
            <a:endParaRPr lang="ru-RU" sz="3527" dirty="0"/>
          </a:p>
          <a:p>
            <a:pPr marL="377979" indent="-377979" defTabSz="1007943" fontAlgn="auto">
              <a:spcAft>
                <a:spcPts val="0"/>
              </a:spcAft>
              <a:buFontTx/>
              <a:buNone/>
              <a:defRPr/>
            </a:pPr>
            <a:endParaRPr lang="ru-RU" sz="3527" dirty="0"/>
          </a:p>
        </p:txBody>
      </p:sp>
      <p:pic>
        <p:nvPicPr>
          <p:cNvPr id="38917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8" y="3149600"/>
            <a:ext cx="944562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9" descr="E:\Уч.года\Lento4ki\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236538"/>
            <a:ext cx="236378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E:\Уч.года\karanda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5825"/>
            <a:ext cx="15049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007943" fontAlgn="auto">
              <a:spcAft>
                <a:spcPts val="0"/>
              </a:spcAft>
              <a:defRPr/>
            </a:pPr>
            <a:r>
              <a:rPr lang="ru-RU" sz="4850" b="1" dirty="0">
                <a:solidFill>
                  <a:srgbClr val="0000FF"/>
                </a:solidFill>
                <a:latin typeface="Century Gothic" pitchFamily="34" charset="0"/>
              </a:rPr>
              <a:t>Выполни задания.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811338"/>
            <a:ext cx="8483600" cy="4824412"/>
          </a:xfrm>
        </p:spPr>
        <p:txBody>
          <a:bodyPr>
            <a:noAutofit/>
          </a:bodyPr>
          <a:lstStyle/>
          <a:p>
            <a:pPr marL="377979" indent="-377979" defTabSz="1007943" fontAlgn="auto">
              <a:spcAft>
                <a:spcPts val="0"/>
              </a:spcAft>
              <a:buFontTx/>
              <a:buNone/>
              <a:defRPr/>
            </a:pPr>
            <a:r>
              <a:rPr lang="ru-RU" sz="3527" dirty="0"/>
              <a:t>Прочитайте доли</a:t>
            </a:r>
          </a:p>
          <a:p>
            <a:pPr marL="377979" indent="-377979" defTabSz="1007943" fontAlgn="auto">
              <a:spcAft>
                <a:spcPts val="0"/>
              </a:spcAft>
              <a:buFontTx/>
              <a:buNone/>
              <a:defRPr/>
            </a:pPr>
            <a:endParaRPr lang="ru-RU" sz="3527" dirty="0"/>
          </a:p>
          <a:p>
            <a:pPr marL="377979" indent="-377979" defTabSz="1007943" fontAlgn="auto">
              <a:spcAft>
                <a:spcPts val="0"/>
              </a:spcAft>
              <a:buFontTx/>
              <a:buNone/>
              <a:defRPr/>
            </a:pPr>
            <a:endParaRPr lang="ru-RU" sz="3527" dirty="0"/>
          </a:p>
          <a:p>
            <a:pPr marL="377979" indent="-377979" defTabSz="1007943" fontAlgn="auto">
              <a:spcAft>
                <a:spcPts val="0"/>
              </a:spcAft>
              <a:buFontTx/>
              <a:buNone/>
              <a:defRPr/>
            </a:pPr>
            <a:r>
              <a:rPr lang="ru-RU" sz="3527" dirty="0" smtClean="0"/>
              <a:t>Как по-другому </a:t>
            </a:r>
            <a:r>
              <a:rPr lang="ru-RU" sz="3527" dirty="0"/>
              <a:t>можно назвать доли</a:t>
            </a:r>
          </a:p>
          <a:p>
            <a:pPr marL="377979" indent="-377979" defTabSz="1007943" fontAlgn="auto">
              <a:spcAft>
                <a:spcPts val="0"/>
              </a:spcAft>
              <a:buFontTx/>
              <a:buNone/>
              <a:defRPr/>
            </a:pPr>
            <a:endParaRPr lang="ru-RU" sz="3527" dirty="0" smtClean="0"/>
          </a:p>
          <a:p>
            <a:pPr marL="377979" indent="-377979" defTabSz="1007943" fontAlgn="auto">
              <a:spcAft>
                <a:spcPts val="0"/>
              </a:spcAft>
              <a:buFontTx/>
              <a:buNone/>
              <a:defRPr/>
            </a:pPr>
            <a:r>
              <a:rPr lang="ru-RU" sz="3527" dirty="0" smtClean="0"/>
              <a:t>                        </a:t>
            </a:r>
          </a:p>
          <a:p>
            <a:pPr marL="377979" indent="-377979" defTabSz="1007943" fontAlgn="auto">
              <a:spcAft>
                <a:spcPts val="0"/>
              </a:spcAft>
              <a:buFontTx/>
              <a:buNone/>
              <a:defRPr/>
            </a:pPr>
            <a:r>
              <a:rPr lang="ru-RU" sz="3527" dirty="0" smtClean="0"/>
              <a:t> Четверть                  Треть               Половина</a:t>
            </a:r>
            <a:endParaRPr lang="ru-RU" sz="3527" dirty="0"/>
          </a:p>
        </p:txBody>
      </p:sp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755900"/>
            <a:ext cx="62706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2755900"/>
            <a:ext cx="59848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2678113"/>
            <a:ext cx="306388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8" y="2598738"/>
            <a:ext cx="6032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3071813"/>
            <a:ext cx="2762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992438"/>
            <a:ext cx="2762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3071813"/>
            <a:ext cx="2762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3071813"/>
            <a:ext cx="2762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4724400"/>
            <a:ext cx="4270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9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4646613"/>
            <a:ext cx="3841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81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4646613"/>
            <a:ext cx="461962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2" name="Picture 9" descr="E:\Уч.года\Lento4ki\1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236538"/>
            <a:ext cx="236378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2678113"/>
            <a:ext cx="59848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sz="485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160588" y="511175"/>
            <a:ext cx="2447925" cy="2303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96075" y="1533525"/>
            <a:ext cx="2447925" cy="2305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00450" y="4067175"/>
            <a:ext cx="2447925" cy="2305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>
            <a:stCxn id="3" idx="1"/>
          </p:cNvCxnSpPr>
          <p:nvPr/>
        </p:nvCxnSpPr>
        <p:spPr>
          <a:xfrm>
            <a:off x="2160588" y="1663700"/>
            <a:ext cx="24479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3" idx="0"/>
            <a:endCxn id="3" idx="2"/>
          </p:cNvCxnSpPr>
          <p:nvPr/>
        </p:nvCxnSpPr>
        <p:spPr>
          <a:xfrm>
            <a:off x="3384550" y="511175"/>
            <a:ext cx="0" cy="23034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696075" y="1533525"/>
            <a:ext cx="2447925" cy="2305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6696075" y="1533525"/>
            <a:ext cx="2447925" cy="2305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752975" y="4067175"/>
            <a:ext cx="0" cy="2305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400675" y="4067175"/>
            <a:ext cx="0" cy="2305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160588" y="511175"/>
            <a:ext cx="1223962" cy="115252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6696075" y="2686050"/>
            <a:ext cx="2447925" cy="1152525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600450" y="4067175"/>
            <a:ext cx="576263" cy="230505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746250" y="5605463"/>
            <a:ext cx="5516563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6614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54275" name="Picture 3" descr="Апельсин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3" y="1795463"/>
            <a:ext cx="3095625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 descr="Апельсин1 cop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3" y="1795463"/>
            <a:ext cx="30162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Апельсин2 cop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2239963"/>
            <a:ext cx="31750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7" descr="Апельсин3 copy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2352675"/>
            <a:ext cx="2711450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5" name="Group 15"/>
          <p:cNvGrpSpPr>
            <a:grpSpLocks/>
          </p:cNvGrpSpPr>
          <p:nvPr/>
        </p:nvGrpSpPr>
        <p:grpSpPr bwMode="auto">
          <a:xfrm>
            <a:off x="39688" y="49213"/>
            <a:ext cx="9994900" cy="7391400"/>
            <a:chOff x="168" y="176"/>
            <a:chExt cx="5408" cy="3928"/>
          </a:xfrm>
        </p:grpSpPr>
        <p:sp>
          <p:nvSpPr>
            <p:cNvPr id="43018" name="Freeform 16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19" name="Freeform 17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20" name="Freeform 18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21" name="Freeform 19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22" name="Freeform 20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23" name="Freeform 21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24" name="Freeform 22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Freeform 23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488238" y="4730750"/>
            <a:ext cx="1319212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7200" dirty="0">
                <a:solidFill>
                  <a:srgbClr val="C00000"/>
                </a:solidFill>
              </a:rPr>
              <a:t>4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7200" dirty="0">
                <a:solidFill>
                  <a:srgbClr val="C00000"/>
                </a:solidFill>
              </a:rPr>
              <a:t>5</a:t>
            </a:r>
          </a:p>
        </p:txBody>
      </p:sp>
      <p:cxnSp>
        <p:nvCxnSpPr>
          <p:cNvPr id="6" name="Прямая соединительная линия 5"/>
          <p:cNvCxnSpPr>
            <a:stCxn id="4" idx="1"/>
          </p:cNvCxnSpPr>
          <p:nvPr/>
        </p:nvCxnSpPr>
        <p:spPr>
          <a:xfrm>
            <a:off x="7488238" y="5807075"/>
            <a:ext cx="69373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34783E-7 L -0.00069 0.27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364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555 L 0.17725 -0.15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-73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2.41443E-6 L -0.18907 -2.41443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67068E-6 L -0.12604 -0.14686 " pathEditMode="relative" ptsTypes="AA">
                                      <p:cBhvr>
                                        <p:cTn id="12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27292 L -0.00191 0.12084 L -0.00191 -0.00671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398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906 2.22222E-6 L -0.08698 -0.00139 L -0.00139 -0.00301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-16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604 -0.14676 L -0.0566 -0.06551 L -0.0026 -0.00046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3" y="731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25 -0.15231 L 0.08698 -0.08101 L -0.00243 -0.0074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3" y="724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sz="4850"/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2082800" y="1116013"/>
            <a:ext cx="7993063" cy="524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4000" b="1" i="1" dirty="0">
                <a:solidFill>
                  <a:srgbClr val="C00000"/>
                </a:solidFill>
              </a:rPr>
              <a:t>Ну-ка, проверь дружок,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4000" b="1" i="1" dirty="0">
                <a:solidFill>
                  <a:srgbClr val="C00000"/>
                </a:solidFill>
              </a:rPr>
              <a:t>Ты готов начать урок?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4000" b="1" i="1" dirty="0">
                <a:solidFill>
                  <a:srgbClr val="C00000"/>
                </a:solidFill>
              </a:rPr>
              <a:t>Всё ль на месте,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4000" b="1" i="1" dirty="0">
                <a:solidFill>
                  <a:srgbClr val="C00000"/>
                </a:solidFill>
              </a:rPr>
              <a:t>Всё ль в порядке,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4000" b="1" i="1" dirty="0">
                <a:solidFill>
                  <a:srgbClr val="C00000"/>
                </a:solidFill>
              </a:rPr>
              <a:t>Ручка, книжка и тетрадка?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4000" b="1" i="1" dirty="0">
                <a:solidFill>
                  <a:srgbClr val="C00000"/>
                </a:solidFill>
              </a:rPr>
              <a:t>Все ли правильно сидят?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4000" b="1" i="1" dirty="0">
                <a:solidFill>
                  <a:srgbClr val="C00000"/>
                </a:solidFill>
              </a:rPr>
              <a:t>Все ль внимательно глядят?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4000" b="1" i="1" dirty="0">
                <a:solidFill>
                  <a:srgbClr val="C00000"/>
                </a:solidFill>
              </a:rPr>
              <a:t>Каждый хочет получать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4000" b="1" i="1" dirty="0">
                <a:solidFill>
                  <a:srgbClr val="C00000"/>
                </a:solidFill>
              </a:rPr>
              <a:t>Толька лишь оценку пять.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3313" y="393700"/>
            <a:ext cx="7573962" cy="1176338"/>
          </a:xfrm>
        </p:spPr>
        <p:txBody>
          <a:bodyPr/>
          <a:lstStyle/>
          <a:p>
            <a:pPr defTabSz="1007943" fontAlgn="auto">
              <a:spcAft>
                <a:spcPts val="0"/>
              </a:spcAft>
              <a:defRPr/>
            </a:pPr>
            <a:r>
              <a:rPr lang="ru-RU" sz="4850" b="1" dirty="0">
                <a:solidFill>
                  <a:srgbClr val="0000FF"/>
                </a:solidFill>
                <a:latin typeface="Century Gothic" pitchFamily="34" charset="0"/>
              </a:rPr>
              <a:t>Обыкновенная дробь.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913" y="1679575"/>
            <a:ext cx="9528175" cy="5628654"/>
          </a:xfrm>
        </p:spPr>
        <p:txBody>
          <a:bodyPr>
            <a:normAutofit/>
          </a:bodyPr>
          <a:lstStyle/>
          <a:p>
            <a:pPr marL="377979" indent="-377979" defTabSz="1007943" fontAlgn="auto">
              <a:spcAft>
                <a:spcPts val="0"/>
              </a:spcAft>
              <a:buFontTx/>
              <a:buNone/>
              <a:defRPr/>
            </a:pPr>
            <a:r>
              <a:rPr lang="ru-RU" sz="3527" dirty="0" smtClean="0"/>
              <a:t>	Записи </a:t>
            </a:r>
            <a:r>
              <a:rPr lang="ru-RU" sz="3527" dirty="0"/>
              <a:t>вида       называют </a:t>
            </a:r>
            <a:r>
              <a:rPr lang="ru-RU" sz="3527" b="1" dirty="0" smtClean="0">
                <a:solidFill>
                  <a:srgbClr val="FF0000"/>
                </a:solidFill>
                <a:latin typeface="Century Gothic" pitchFamily="34" charset="0"/>
              </a:rPr>
              <a:t>обыкновенными </a:t>
            </a:r>
            <a:r>
              <a:rPr lang="ru-RU" sz="3527" b="1" dirty="0">
                <a:solidFill>
                  <a:srgbClr val="FF0000"/>
                </a:solidFill>
                <a:latin typeface="Century Gothic" pitchFamily="34" charset="0"/>
              </a:rPr>
              <a:t>дробями</a:t>
            </a:r>
            <a:r>
              <a:rPr lang="ru-RU" sz="3527" dirty="0">
                <a:solidFill>
                  <a:srgbClr val="FF0000"/>
                </a:solidFill>
                <a:latin typeface="Century Gothic" pitchFamily="34" charset="0"/>
              </a:rPr>
              <a:t>…</a:t>
            </a:r>
          </a:p>
          <a:p>
            <a:pPr marL="377979" indent="-377979" defTabSz="1007943" fontAlgn="auto">
              <a:spcAft>
                <a:spcPts val="0"/>
              </a:spcAft>
              <a:buFontTx/>
              <a:buNone/>
              <a:defRPr/>
            </a:pPr>
            <a:r>
              <a:rPr lang="ru-RU" sz="3527" dirty="0" smtClean="0"/>
              <a:t>	</a:t>
            </a:r>
            <a:r>
              <a:rPr lang="ru-RU" sz="3527" b="1" dirty="0" smtClean="0">
                <a:solidFill>
                  <a:srgbClr val="0070C0"/>
                </a:solidFill>
              </a:rPr>
              <a:t>Числитель </a:t>
            </a:r>
            <a:r>
              <a:rPr lang="ru-RU" sz="3527" b="1" dirty="0">
                <a:solidFill>
                  <a:srgbClr val="0070C0"/>
                </a:solidFill>
              </a:rPr>
              <a:t>дроби</a:t>
            </a:r>
          </a:p>
          <a:p>
            <a:pPr marL="377979" indent="-377979" defTabSz="1007943" fontAlgn="auto">
              <a:spcAft>
                <a:spcPts val="0"/>
              </a:spcAft>
              <a:buFontTx/>
              <a:buNone/>
              <a:defRPr/>
            </a:pPr>
            <a:r>
              <a:rPr lang="ru-RU" sz="3527" dirty="0" smtClean="0"/>
              <a:t>              (сколько долей взято)                       </a:t>
            </a:r>
            <a:endParaRPr lang="ru-RU" sz="3527" dirty="0"/>
          </a:p>
          <a:p>
            <a:pPr marL="377979" indent="-377979" defTabSz="1007943" fontAlgn="auto">
              <a:spcAft>
                <a:spcPts val="0"/>
              </a:spcAft>
              <a:buFontTx/>
              <a:buNone/>
              <a:defRPr/>
            </a:pPr>
            <a:r>
              <a:rPr lang="ru-RU" sz="3527" dirty="0" smtClean="0"/>
              <a:t>	Черта </a:t>
            </a:r>
            <a:r>
              <a:rPr lang="ru-RU" sz="3527" dirty="0"/>
              <a:t>дроби </a:t>
            </a:r>
            <a:r>
              <a:rPr lang="ru-RU" sz="3527" dirty="0" smtClean="0"/>
              <a:t>( </a:t>
            </a:r>
            <a:r>
              <a:rPr lang="ru-RU" sz="3527" dirty="0"/>
              <a:t>дробная </a:t>
            </a:r>
            <a:r>
              <a:rPr lang="ru-RU" sz="3527" dirty="0" smtClean="0"/>
              <a:t>черта)                     </a:t>
            </a:r>
            <a:endParaRPr lang="ru-RU" sz="3527" dirty="0"/>
          </a:p>
          <a:p>
            <a:pPr marL="377979" indent="-377979" defTabSz="1007943" fontAlgn="auto">
              <a:spcAft>
                <a:spcPts val="0"/>
              </a:spcAft>
              <a:buFontTx/>
              <a:buNone/>
              <a:defRPr/>
            </a:pPr>
            <a:r>
              <a:rPr lang="ru-RU" sz="3527" dirty="0" smtClean="0"/>
              <a:t>                                                                                </a:t>
            </a:r>
            <a:endParaRPr lang="ru-RU" sz="3527" dirty="0"/>
          </a:p>
          <a:p>
            <a:pPr marL="377979" indent="-377979" defTabSz="1007943" fontAlgn="auto">
              <a:spcAft>
                <a:spcPts val="0"/>
              </a:spcAft>
              <a:buFontTx/>
              <a:buNone/>
              <a:defRPr/>
            </a:pPr>
            <a:r>
              <a:rPr lang="ru-RU" sz="3527" dirty="0" smtClean="0"/>
              <a:t>	</a:t>
            </a:r>
            <a:r>
              <a:rPr lang="ru-RU" sz="3527" b="1" dirty="0" smtClean="0">
                <a:solidFill>
                  <a:srgbClr val="00B050"/>
                </a:solidFill>
              </a:rPr>
              <a:t>Знаменатель дроби</a:t>
            </a:r>
          </a:p>
          <a:p>
            <a:pPr marL="377979" indent="-377979" defTabSz="1007943" fontAlgn="auto">
              <a:spcAft>
                <a:spcPts val="0"/>
              </a:spcAft>
              <a:buFontTx/>
              <a:buNone/>
              <a:defRPr/>
            </a:pPr>
            <a:r>
              <a:rPr lang="ru-RU" sz="3527" dirty="0"/>
              <a:t> </a:t>
            </a:r>
            <a:r>
              <a:rPr lang="ru-RU" sz="3527" dirty="0" smtClean="0"/>
              <a:t>              (на сколько долей делят)</a:t>
            </a:r>
            <a:br>
              <a:rPr lang="ru-RU" sz="3527" dirty="0" smtClean="0"/>
            </a:br>
            <a:r>
              <a:rPr lang="ru-RU" sz="3527" b="1" dirty="0" smtClean="0">
                <a:solidFill>
                  <a:srgbClr val="00B050"/>
                </a:solidFill>
              </a:rPr>
              <a:t> </a:t>
            </a:r>
            <a:endParaRPr lang="ru-RU" sz="3527" b="1" dirty="0">
              <a:solidFill>
                <a:srgbClr val="00B050"/>
              </a:solidFill>
            </a:endParaRPr>
          </a:p>
        </p:txBody>
      </p:sp>
      <p:sp>
        <p:nvSpPr>
          <p:cNvPr id="45062" name="Line 13"/>
          <p:cNvSpPr>
            <a:spLocks noChangeShapeType="1"/>
          </p:cNvSpPr>
          <p:nvPr/>
        </p:nvSpPr>
        <p:spPr bwMode="auto">
          <a:xfrm>
            <a:off x="4619625" y="3359150"/>
            <a:ext cx="3529013" cy="757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63" name="Line 14"/>
          <p:cNvSpPr>
            <a:spLocks noChangeShapeType="1"/>
          </p:cNvSpPr>
          <p:nvPr/>
        </p:nvSpPr>
        <p:spPr bwMode="auto">
          <a:xfrm>
            <a:off x="6888163" y="4535488"/>
            <a:ext cx="1176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64" name="Line 15"/>
          <p:cNvSpPr>
            <a:spLocks noChangeShapeType="1"/>
          </p:cNvSpPr>
          <p:nvPr/>
        </p:nvSpPr>
        <p:spPr bwMode="auto">
          <a:xfrm flipV="1">
            <a:off x="5124450" y="5040313"/>
            <a:ext cx="3108325" cy="839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45065" name="Picture 5" descr="E:\Уч.года\karanda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5825"/>
            <a:ext cx="15049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9" descr="E:\Уч.года\Lento4ki\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236538"/>
            <a:ext cx="236378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2120" y="1609725"/>
            <a:ext cx="360040" cy="8895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16528" y="3613091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RU" sz="54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63994" y="457864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RU" sz="54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232775" y="4535488"/>
            <a:ext cx="60060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4150" cy="6691312"/>
          </a:xfrm>
          <a:noFill/>
        </p:spPr>
        <p:txBody>
          <a:bodyPr/>
          <a:lstStyle/>
          <a:p>
            <a:pPr algn="l">
              <a:defRPr/>
            </a:pPr>
            <a:r>
              <a:rPr lang="ru-RU" sz="485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    </a:t>
            </a:r>
            <a:br>
              <a:rPr lang="ru-RU" sz="485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485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    </a:t>
            </a:r>
            <a:r>
              <a:rPr lang="ru-RU" sz="485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Дробь</a:t>
            </a:r>
            <a:r>
              <a:rPr lang="ru-RU" sz="485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485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485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485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485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485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485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485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3600" dirty="0" smtClean="0">
                <a:solidFill>
                  <a:srgbClr val="CC6600"/>
                </a:solidFill>
                <a:latin typeface="Arial Black" panose="020B0A04020102020204" pitchFamily="34" charset="0"/>
              </a:rPr>
              <a:t>это частное от         это одна или  </a:t>
            </a:r>
            <a:br>
              <a:rPr lang="ru-RU" sz="3600" dirty="0" smtClean="0">
                <a:solidFill>
                  <a:srgbClr val="CC6600"/>
                </a:solidFill>
                <a:latin typeface="Arial Black" panose="020B0A04020102020204" pitchFamily="34" charset="0"/>
              </a:rPr>
            </a:br>
            <a:r>
              <a:rPr lang="ru-RU" sz="3600" dirty="0" smtClean="0">
                <a:solidFill>
                  <a:srgbClr val="CC6600"/>
                </a:solidFill>
                <a:latin typeface="Arial Black" panose="020B0A04020102020204" pitchFamily="34" charset="0"/>
              </a:rPr>
              <a:t>    деления                  несколько </a:t>
            </a:r>
            <a:br>
              <a:rPr lang="ru-RU" sz="3600" dirty="0" smtClean="0">
                <a:solidFill>
                  <a:srgbClr val="CC6600"/>
                </a:solidFill>
                <a:latin typeface="Arial Black" panose="020B0A04020102020204" pitchFamily="34" charset="0"/>
              </a:rPr>
            </a:br>
            <a:r>
              <a:rPr lang="ru-RU" sz="3600" dirty="0" smtClean="0">
                <a:solidFill>
                  <a:srgbClr val="CC6600"/>
                </a:solidFill>
                <a:latin typeface="Arial Black" panose="020B0A04020102020204" pitchFamily="34" charset="0"/>
              </a:rPr>
              <a:t>натуральных           равных долей.</a:t>
            </a:r>
            <a:br>
              <a:rPr lang="ru-RU" sz="3600" dirty="0" smtClean="0">
                <a:solidFill>
                  <a:srgbClr val="CC6600"/>
                </a:solidFill>
                <a:latin typeface="Arial Black" panose="020B0A04020102020204" pitchFamily="34" charset="0"/>
              </a:rPr>
            </a:br>
            <a:r>
              <a:rPr lang="ru-RU" sz="3600" dirty="0" smtClean="0">
                <a:solidFill>
                  <a:srgbClr val="CC6600"/>
                </a:solidFill>
                <a:latin typeface="Arial Black" panose="020B0A04020102020204" pitchFamily="34" charset="0"/>
              </a:rPr>
              <a:t>      чисел.</a:t>
            </a:r>
            <a:br>
              <a:rPr lang="ru-RU" sz="3600" dirty="0" smtClean="0">
                <a:solidFill>
                  <a:srgbClr val="CC6600"/>
                </a:solidFill>
                <a:latin typeface="Arial Black" panose="020B0A04020102020204" pitchFamily="34" charset="0"/>
              </a:rPr>
            </a:br>
            <a:r>
              <a:rPr lang="ru-RU" sz="485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485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485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485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sz="485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6637338"/>
            <a:ext cx="9074150" cy="115887"/>
          </a:xfrm>
        </p:spPr>
        <p:txBody>
          <a:bodyPr rtlCol="0">
            <a:normAutofit fontScale="25000" lnSpcReduction="20000"/>
          </a:bodyPr>
          <a:lstStyle/>
          <a:p>
            <a:pPr marL="377861" indent="-377861" defTabSz="1007630" fontAlgn="auto">
              <a:spcAft>
                <a:spcPts val="0"/>
              </a:spcAft>
              <a:defRPr/>
            </a:pPr>
            <a:endParaRPr lang="ru-RU" sz="3527" dirty="0" smtClean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82813" y="1259557"/>
            <a:ext cx="2353443" cy="1948781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219427" y="1259557"/>
            <a:ext cx="2249761" cy="2020218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38" y="5580037"/>
            <a:ext cx="1505843" cy="15911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225" y="126507"/>
            <a:ext cx="2365453" cy="1371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3700463"/>
            <a:ext cx="630237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622675"/>
            <a:ext cx="39370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3622675"/>
            <a:ext cx="331787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3543300"/>
            <a:ext cx="333375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775" y="3622675"/>
            <a:ext cx="31591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Rectangle 6"/>
          <p:cNvSpPr>
            <a:spLocks noChangeArrowheads="1"/>
          </p:cNvSpPr>
          <p:nvPr/>
        </p:nvSpPr>
        <p:spPr bwMode="auto">
          <a:xfrm>
            <a:off x="0" y="61913"/>
            <a:ext cx="20478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6" tIns="50398" rIns="100796" bIns="50398" anchor="ctr">
            <a:spAutoFit/>
          </a:bodyPr>
          <a:lstStyle>
            <a:lvl1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30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02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74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46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</a:pPr>
            <a:endParaRPr 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1284288"/>
            <a:ext cx="61436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6" tIns="50398" rIns="100796" bIns="50398" anchor="ctr">
            <a:spAutoFit/>
          </a:bodyPr>
          <a:lstStyle/>
          <a:p>
            <a:pPr defTabSz="1007943" eaLnBrk="1" hangingPunct="1">
              <a:buFont typeface="Times New Roman" panose="02020603050405020304" pitchFamily="18" charset="0"/>
              <a:buNone/>
              <a:defRPr/>
            </a:pPr>
            <a:r>
              <a:rPr lang="ru-RU" sz="3527" b="1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2638425"/>
            <a:ext cx="61436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6" tIns="50398" rIns="100796" bIns="50398" anchor="ctr">
            <a:spAutoFit/>
          </a:bodyPr>
          <a:lstStyle/>
          <a:p>
            <a:pPr defTabSz="1007943" eaLnBrk="1" hangingPunct="1">
              <a:buFont typeface="Times New Roman" panose="02020603050405020304" pitchFamily="18" charset="0"/>
              <a:buNone/>
              <a:defRPr/>
            </a:pPr>
            <a:r>
              <a:rPr lang="ru-RU" sz="3527" b="1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3992563"/>
            <a:ext cx="51117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6" tIns="50398" rIns="100796" bIns="50398" anchor="ctr">
            <a:spAutoFit/>
          </a:bodyPr>
          <a:lstStyle/>
          <a:p>
            <a:pPr defTabSz="1007943" eaLnBrk="1" hangingPunct="1">
              <a:buFont typeface="Times New Roman" panose="02020603050405020304" pitchFamily="18" charset="0"/>
              <a:buNone/>
              <a:defRPr/>
            </a:pPr>
            <a:r>
              <a:rPr lang="ru-RU" sz="3527" b="1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5346700"/>
            <a:ext cx="717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6" tIns="50398" rIns="100796" bIns="50398" anchor="ctr">
            <a:spAutoFit/>
          </a:bodyPr>
          <a:lstStyle/>
          <a:p>
            <a:pPr defTabSz="1007943" eaLnBrk="1" hangingPunct="1">
              <a:buFont typeface="Times New Roman" panose="02020603050405020304" pitchFamily="18" charset="0"/>
              <a:buNone/>
              <a:defRPr/>
            </a:pPr>
            <a:r>
              <a:rPr lang="ru-RU" sz="3527" b="1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46094" name="Rectangle 11"/>
          <p:cNvSpPr>
            <a:spLocks noChangeArrowheads="1"/>
          </p:cNvSpPr>
          <p:nvPr/>
        </p:nvSpPr>
        <p:spPr bwMode="auto">
          <a:xfrm>
            <a:off x="0" y="6834188"/>
            <a:ext cx="20478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6" tIns="50398" rIns="100796" bIns="50398" anchor="ctr">
            <a:spAutoFit/>
          </a:bodyPr>
          <a:lstStyle>
            <a:lvl1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30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02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74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46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4094163"/>
            <a:ext cx="2762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4094163"/>
            <a:ext cx="2762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4016375"/>
            <a:ext cx="2762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8" y="4016375"/>
            <a:ext cx="2762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9" name="Picture 5" descr="E:\Уч.года\karanda7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5825"/>
            <a:ext cx="15049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0" name="Picture 9" descr="E:\Уч.года\Lento4ki\1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236538"/>
            <a:ext cx="236378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4110" y="1302999"/>
            <a:ext cx="8032406" cy="1210013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3075" y="1968500"/>
            <a:ext cx="9055100" cy="17208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r>
              <a:rPr lang="ru-RU" sz="3527" dirty="0">
                <a:solidFill>
                  <a:prstClr val="black"/>
                </a:solidFill>
                <a:latin typeface="Calibri"/>
              </a:rPr>
              <a:t>Прочитайте дроби. Что показывает числитель и знаменатель каждой дроби?</a:t>
            </a: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endParaRPr lang="ru-RU" sz="35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66963" y="708025"/>
            <a:ext cx="5807075" cy="839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07943" eaLnBrk="1" fontAlgn="auto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r>
              <a:rPr lang="ru-RU" sz="4850" b="1" dirty="0">
                <a:solidFill>
                  <a:srgbClr val="0000FF"/>
                </a:solidFill>
                <a:latin typeface="Century Gothic" pitchFamily="34" charset="0"/>
              </a:rPr>
              <a:t>Выполни задания.</a:t>
            </a:r>
            <a:endParaRPr lang="ru-RU" sz="48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4173538"/>
            <a:ext cx="60642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4410075"/>
            <a:ext cx="252412" cy="5032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38" y="4173538"/>
            <a:ext cx="4540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4094163"/>
            <a:ext cx="28733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4173538"/>
            <a:ext cx="5207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4094163"/>
            <a:ext cx="393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330700"/>
            <a:ext cx="2524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13" y="4252913"/>
            <a:ext cx="2444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4252913"/>
            <a:ext cx="24923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5" name="Picture 5" descr="E:\Уч.года\karanda7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5825"/>
            <a:ext cx="15049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6" name="Picture 9" descr="E:\Уч.года\Lento4ki\15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236538"/>
            <a:ext cx="236378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542925" y="3306763"/>
            <a:ext cx="250666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6" tIns="50398" rIns="100796" bIns="50398" anchor="ctr">
            <a:spAutoFit/>
          </a:bodyPr>
          <a:lstStyle/>
          <a:p>
            <a:pPr algn="just" defTabSz="1007943" eaLnBrk="1" hangingPunct="1">
              <a:buFont typeface="Times New Roman" panose="02020603050405020304" pitchFamily="18" charset="0"/>
              <a:buNone/>
              <a:defRPr/>
            </a:pPr>
            <a:r>
              <a:rPr lang="ru-RU" sz="3527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Например,  </a:t>
            </a:r>
            <a:endParaRPr lang="ru-RU" sz="35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168" name="Rectangle 3"/>
          <p:cNvSpPr>
            <a:spLocks noChangeArrowheads="1"/>
          </p:cNvSpPr>
          <p:nvPr/>
        </p:nvSpPr>
        <p:spPr bwMode="auto">
          <a:xfrm>
            <a:off x="0" y="598488"/>
            <a:ext cx="2047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6" tIns="50398" rIns="100796" bIns="50398" anchor="ctr">
            <a:spAutoFit/>
          </a:bodyPr>
          <a:lstStyle>
            <a:lvl1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30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02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74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46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53277" name="Object 29"/>
          <p:cNvGraphicFramePr>
            <a:graphicFrameLocks noChangeAspect="1"/>
          </p:cNvGraphicFramePr>
          <p:nvPr/>
        </p:nvGraphicFramePr>
        <p:xfrm>
          <a:off x="2835275" y="3071813"/>
          <a:ext cx="1338263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3" name="Формула" r:id="rId11" imgW="812447" imgH="558558" progId="Equation.3">
                  <p:embed/>
                </p:oleObj>
              </mc:Choice>
              <mc:Fallback>
                <p:oleObj name="Формула" r:id="rId11" imgW="812447" imgH="558558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5275" y="3071813"/>
                        <a:ext cx="1338263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9" descr="E:\Уч.года\Lento4ki\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157163"/>
            <a:ext cx="2363787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8750" y="303213"/>
            <a:ext cx="9417050" cy="1258887"/>
          </a:xfrm>
        </p:spPr>
        <p:txBody>
          <a:bodyPr>
            <a:noAutofit/>
          </a:bodyPr>
          <a:lstStyle/>
          <a:p>
            <a:pPr defTabSz="1007943" fontAlgn="auto">
              <a:spcAft>
                <a:spcPts val="0"/>
              </a:spcAft>
              <a:defRPr/>
            </a:pPr>
            <a:r>
              <a:rPr lang="ru-RU" sz="4850" b="1" dirty="0" smtClean="0">
                <a:solidFill>
                  <a:srgbClr val="0000FF"/>
                </a:solidFill>
                <a:latin typeface="Century Gothic" pitchFamily="34" charset="0"/>
              </a:rPr>
              <a:t>ЗАДАНИЕ №1</a:t>
            </a:r>
            <a:br>
              <a:rPr lang="ru-RU" sz="4850" b="1" dirty="0" smtClean="0">
                <a:solidFill>
                  <a:srgbClr val="0000FF"/>
                </a:solidFill>
                <a:latin typeface="Century Gothic" pitchFamily="34" charset="0"/>
              </a:rPr>
            </a:br>
            <a:r>
              <a:rPr lang="ru-RU" sz="3527" b="1" dirty="0">
                <a:latin typeface="Century Gothic" pitchFamily="34" charset="0"/>
              </a:rPr>
              <a:t>Запишите в виде обыкновенной дроби.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71962" indent="-671962" defTabSz="1007943" fontAlgn="auto">
              <a:spcAft>
                <a:spcPts val="0"/>
              </a:spcAft>
              <a:buFontTx/>
              <a:buAutoNum type="arabicPeriod"/>
              <a:defRPr/>
            </a:pPr>
            <a:r>
              <a:rPr lang="ru-RU" sz="3527" dirty="0"/>
              <a:t>Две седьмых</a:t>
            </a:r>
          </a:p>
          <a:p>
            <a:pPr marL="671962" indent="-671962" defTabSz="1007943" fontAlgn="auto">
              <a:spcAft>
                <a:spcPts val="0"/>
              </a:spcAft>
              <a:buFontTx/>
              <a:buAutoNum type="arabicPeriod"/>
              <a:defRPr/>
            </a:pPr>
            <a:r>
              <a:rPr lang="ru-RU" sz="3527" dirty="0"/>
              <a:t>Четыре девятых</a:t>
            </a:r>
          </a:p>
          <a:p>
            <a:pPr marL="671962" indent="-671962" defTabSz="1007943" fontAlgn="auto">
              <a:spcAft>
                <a:spcPts val="0"/>
              </a:spcAft>
              <a:buFontTx/>
              <a:buAutoNum type="arabicPeriod"/>
              <a:defRPr/>
            </a:pPr>
            <a:r>
              <a:rPr lang="ru-RU" sz="3527" dirty="0"/>
              <a:t>Одна сотая </a:t>
            </a:r>
          </a:p>
          <a:p>
            <a:pPr marL="671962" indent="-671962" defTabSz="1007943" fontAlgn="auto">
              <a:spcAft>
                <a:spcPts val="0"/>
              </a:spcAft>
              <a:buFontTx/>
              <a:buAutoNum type="arabicPeriod"/>
              <a:defRPr/>
            </a:pPr>
            <a:r>
              <a:rPr lang="ru-RU" sz="3527" dirty="0"/>
              <a:t>Шесть восьмых</a:t>
            </a:r>
          </a:p>
          <a:p>
            <a:pPr marL="671962" indent="-671962" defTabSz="1007943" fontAlgn="auto">
              <a:spcAft>
                <a:spcPts val="0"/>
              </a:spcAft>
              <a:buFontTx/>
              <a:buAutoNum type="arabicPeriod"/>
              <a:defRPr/>
            </a:pPr>
            <a:r>
              <a:rPr lang="ru-RU" sz="3527" dirty="0"/>
              <a:t>Три двадцать пятых</a:t>
            </a:r>
          </a:p>
          <a:p>
            <a:pPr marL="671962" indent="-671962" defTabSz="1007943" fontAlgn="auto">
              <a:spcAft>
                <a:spcPts val="0"/>
              </a:spcAft>
              <a:buFontTx/>
              <a:buAutoNum type="arabicPeriod"/>
              <a:defRPr/>
            </a:pPr>
            <a:r>
              <a:rPr lang="ru-RU" sz="3527" dirty="0"/>
              <a:t>Половина </a:t>
            </a: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1811338"/>
            <a:ext cx="434975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2519363"/>
            <a:ext cx="236538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75" y="3622675"/>
            <a:ext cx="3889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3149600"/>
            <a:ext cx="5302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4330700"/>
            <a:ext cx="5619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8" y="4960938"/>
            <a:ext cx="3317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5040313" y="1811338"/>
            <a:ext cx="3143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6" tIns="50398" rIns="100796" bIns="50398" anchor="ctr">
            <a:spAutoFit/>
          </a:bodyPr>
          <a:lstStyle/>
          <a:p>
            <a:pPr algn="just" defTabSz="1007943" eaLnBrk="1" hangingPunct="1">
              <a:buFont typeface="Times New Roman" panose="02020603050405020304" pitchFamily="18" charset="0"/>
              <a:buNone/>
              <a:defRPr/>
            </a:pPr>
            <a:r>
              <a:rPr lang="ru-RU" sz="3086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221413" y="3071813"/>
            <a:ext cx="3143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6" tIns="50398" rIns="100796" bIns="50398" anchor="ctr">
            <a:spAutoFit/>
          </a:bodyPr>
          <a:lstStyle/>
          <a:p>
            <a:pPr algn="just" defTabSz="1007943" eaLnBrk="1" hangingPunct="1">
              <a:buFont typeface="Times New Roman" panose="02020603050405020304" pitchFamily="18" charset="0"/>
              <a:buNone/>
              <a:defRPr/>
            </a:pPr>
            <a:r>
              <a:rPr lang="ru-RU" sz="3086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434013" y="2519363"/>
            <a:ext cx="3143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6" tIns="50398" rIns="100796" bIns="50398" anchor="ctr">
            <a:spAutoFit/>
          </a:bodyPr>
          <a:lstStyle/>
          <a:p>
            <a:pPr algn="just" defTabSz="1007943" eaLnBrk="1" hangingPunct="1">
              <a:buFont typeface="Times New Roman" panose="02020603050405020304" pitchFamily="18" charset="0"/>
              <a:buNone/>
              <a:defRPr/>
            </a:pPr>
            <a:r>
              <a:rPr lang="ru-RU" sz="3086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694488" y="3700463"/>
            <a:ext cx="3143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6" tIns="50398" rIns="100796" bIns="50398" anchor="ctr">
            <a:spAutoFit/>
          </a:bodyPr>
          <a:lstStyle/>
          <a:p>
            <a:pPr algn="just" defTabSz="1007943" eaLnBrk="1" hangingPunct="1">
              <a:buFont typeface="Times New Roman" panose="02020603050405020304" pitchFamily="18" charset="0"/>
              <a:buNone/>
              <a:defRPr/>
            </a:pPr>
            <a:r>
              <a:rPr lang="ru-RU" sz="3086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7245350" y="4410075"/>
            <a:ext cx="3143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6" tIns="50398" rIns="100796" bIns="50398" anchor="ctr">
            <a:spAutoFit/>
          </a:bodyPr>
          <a:lstStyle/>
          <a:p>
            <a:pPr algn="just" defTabSz="1007943" eaLnBrk="1" hangingPunct="1">
              <a:buFont typeface="Times New Roman" panose="02020603050405020304" pitchFamily="18" charset="0"/>
              <a:buNone/>
              <a:defRPr/>
            </a:pPr>
            <a:r>
              <a:rPr lang="ru-RU" sz="3086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7796213" y="4960938"/>
            <a:ext cx="3159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6" tIns="50398" rIns="100796" bIns="50398" anchor="ctr">
            <a:spAutoFit/>
          </a:bodyPr>
          <a:lstStyle/>
          <a:p>
            <a:pPr algn="just" defTabSz="1007943" eaLnBrk="1" hangingPunct="1">
              <a:buFont typeface="Times New Roman" panose="02020603050405020304" pitchFamily="18" charset="0"/>
              <a:buNone/>
              <a:defRPr/>
            </a:pPr>
            <a:r>
              <a:rPr lang="ru-RU" sz="3086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0193" name="Picture 5" descr="E:\Уч.года\karanda7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5825"/>
            <a:ext cx="15049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2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2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/>
      <p:bldP spid="11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007943" fontAlgn="auto">
              <a:spcAft>
                <a:spcPts val="0"/>
              </a:spcAft>
              <a:defRPr/>
            </a:pPr>
            <a:r>
              <a:rPr lang="ru-RU" sz="4850" b="1" dirty="0" smtClean="0">
                <a:solidFill>
                  <a:srgbClr val="0000FF"/>
                </a:solidFill>
                <a:latin typeface="Century Gothic" pitchFamily="34" charset="0"/>
              </a:rPr>
              <a:t>ДРОБИ В ДРЕВНОСТИ</a:t>
            </a:r>
            <a:endParaRPr lang="ru-RU" sz="4850" b="1" dirty="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9613" y="1731963"/>
            <a:ext cx="4016375" cy="9128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r>
              <a:rPr lang="ru-RU" sz="3527" b="1" dirty="0">
                <a:solidFill>
                  <a:prstClr val="black"/>
                </a:solidFill>
                <a:latin typeface="Calibri"/>
              </a:rPr>
              <a:t>ДРЕВНИЙ  ЕГИПЕТ</a:t>
            </a: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3252" name="Рисунок 3" descr="Image16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2519363"/>
            <a:ext cx="26781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7400" y="4094163"/>
            <a:ext cx="3938588" cy="635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r>
              <a:rPr lang="ru-RU" sz="3527" b="1" dirty="0">
                <a:solidFill>
                  <a:prstClr val="black"/>
                </a:solidFill>
                <a:latin typeface="Calibri"/>
              </a:rPr>
              <a:t>ДРЕВНИЙ КИТАЙ</a:t>
            </a:r>
          </a:p>
        </p:txBody>
      </p:sp>
      <p:pic>
        <p:nvPicPr>
          <p:cNvPr id="53254" name="Рисунок 5" descr="Image16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4960938"/>
            <a:ext cx="78740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Рисунок 6" descr="Image16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4960938"/>
            <a:ext cx="708025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10075" y="1731963"/>
            <a:ext cx="5670550" cy="742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07943" eaLnBrk="1" fontAlgn="auto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r>
              <a:rPr lang="ru-RU" sz="3527" b="1" dirty="0">
                <a:solidFill>
                  <a:prstClr val="black"/>
                </a:solidFill>
                <a:latin typeface="Calibri"/>
              </a:rPr>
              <a:t>НА РУСИ</a:t>
            </a:r>
          </a:p>
          <a:p>
            <a:pPr algn="ctr" defTabSz="1007943" eaLnBrk="1" fontAlgn="auto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endParaRPr lang="ru-RU" sz="3527" b="1" dirty="0">
              <a:solidFill>
                <a:prstClr val="black"/>
              </a:solidFill>
              <a:latin typeface="Calibri"/>
            </a:endParaRP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  	- </a:t>
            </a:r>
            <a:r>
              <a:rPr lang="ru-RU" sz="3527" dirty="0">
                <a:solidFill>
                  <a:prstClr val="black"/>
                </a:solidFill>
                <a:latin typeface="Calibri"/>
              </a:rPr>
              <a:t>полтина;     - пятина;</a:t>
            </a: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r>
              <a:rPr lang="ru-RU" sz="3527" dirty="0">
                <a:solidFill>
                  <a:prstClr val="black"/>
                </a:solidFill>
                <a:latin typeface="Calibri"/>
              </a:rPr>
              <a:t>	 </a:t>
            </a: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r>
              <a:rPr lang="ru-RU" sz="3527" dirty="0">
                <a:solidFill>
                  <a:prstClr val="black"/>
                </a:solidFill>
                <a:latin typeface="Calibri"/>
              </a:rPr>
              <a:t> 	</a:t>
            </a: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r>
              <a:rPr lang="ru-RU" sz="3527" dirty="0">
                <a:solidFill>
                  <a:prstClr val="black"/>
                </a:solidFill>
                <a:latin typeface="Calibri"/>
              </a:rPr>
              <a:t>	- треть;       - седьмина;</a:t>
            </a: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endParaRPr lang="ru-RU" sz="3527" dirty="0">
              <a:solidFill>
                <a:prstClr val="black"/>
              </a:solidFill>
              <a:latin typeface="Calibri"/>
            </a:endParaRP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r>
              <a:rPr lang="ru-RU" sz="3527" dirty="0">
                <a:solidFill>
                  <a:prstClr val="black"/>
                </a:solidFill>
                <a:latin typeface="Calibri"/>
              </a:rPr>
              <a:t> 	 - четь;         - десятина.</a:t>
            </a: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endParaRPr lang="ru-RU" sz="3527" dirty="0">
              <a:solidFill>
                <a:prstClr val="black"/>
              </a:solidFill>
              <a:latin typeface="Calibri"/>
            </a:endParaRP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endParaRPr lang="ru-RU" sz="3527" dirty="0">
              <a:solidFill>
                <a:prstClr val="black"/>
              </a:solidFill>
              <a:latin typeface="Calibri"/>
            </a:endParaRP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r>
              <a:rPr lang="ru-RU" sz="3527" dirty="0">
                <a:solidFill>
                  <a:prstClr val="black"/>
                </a:solidFill>
                <a:latin typeface="Calibri"/>
              </a:rPr>
              <a:t>	</a:t>
            </a: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endParaRPr lang="ru-RU" sz="3527" dirty="0">
              <a:solidFill>
                <a:prstClr val="black"/>
              </a:solidFill>
              <a:latin typeface="Calibri"/>
            </a:endParaRP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r>
              <a:rPr lang="ru-RU" sz="3527" dirty="0">
                <a:solidFill>
                  <a:prstClr val="black"/>
                </a:solidFill>
                <a:latin typeface="Calibri"/>
              </a:rPr>
              <a:t> 	</a:t>
            </a: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257" name="Rectangle 2"/>
          <p:cNvSpPr>
            <a:spLocks noChangeArrowheads="1"/>
          </p:cNvSpPr>
          <p:nvPr/>
        </p:nvSpPr>
        <p:spPr bwMode="auto">
          <a:xfrm>
            <a:off x="0" y="61913"/>
            <a:ext cx="20478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6" tIns="50398" rIns="100796" bIns="50398" anchor="ctr">
            <a:spAutoFit/>
          </a:bodyPr>
          <a:lstStyle>
            <a:lvl1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30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02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74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46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</a:pPr>
            <a:endParaRPr 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3258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2678113"/>
            <a:ext cx="2349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9" name="Rectangle 3"/>
          <p:cNvSpPr>
            <a:spLocks noChangeArrowheads="1"/>
          </p:cNvSpPr>
          <p:nvPr/>
        </p:nvSpPr>
        <p:spPr bwMode="auto">
          <a:xfrm>
            <a:off x="0" y="1447800"/>
            <a:ext cx="2047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6" tIns="50398" rIns="100796" bIns="50398" anchor="ctr">
            <a:spAutoFit/>
          </a:bodyPr>
          <a:lstStyle>
            <a:lvl1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30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02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74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46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60" name="Rectangle 5"/>
          <p:cNvSpPr>
            <a:spLocks noChangeArrowheads="1"/>
          </p:cNvSpPr>
          <p:nvPr/>
        </p:nvSpPr>
        <p:spPr bwMode="auto">
          <a:xfrm>
            <a:off x="0" y="61913"/>
            <a:ext cx="20478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6" tIns="50398" rIns="100796" bIns="50398" anchor="ctr">
            <a:spAutoFit/>
          </a:bodyPr>
          <a:lstStyle>
            <a:lvl1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30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02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74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46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</a:pPr>
            <a:endParaRPr 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3261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4252913"/>
            <a:ext cx="230187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2" name="Rectangle 6"/>
          <p:cNvSpPr>
            <a:spLocks noChangeArrowheads="1"/>
          </p:cNvSpPr>
          <p:nvPr/>
        </p:nvSpPr>
        <p:spPr bwMode="auto">
          <a:xfrm>
            <a:off x="0" y="1447800"/>
            <a:ext cx="2047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6" tIns="50398" rIns="100796" bIns="50398" anchor="ctr">
            <a:spAutoFit/>
          </a:bodyPr>
          <a:lstStyle>
            <a:lvl1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30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02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74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46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63" name="Rectangle 8"/>
          <p:cNvSpPr>
            <a:spLocks noChangeArrowheads="1"/>
          </p:cNvSpPr>
          <p:nvPr/>
        </p:nvSpPr>
        <p:spPr bwMode="auto">
          <a:xfrm>
            <a:off x="0" y="61913"/>
            <a:ext cx="20478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6" tIns="50398" rIns="100796" bIns="50398" anchor="ctr">
            <a:spAutoFit/>
          </a:bodyPr>
          <a:lstStyle>
            <a:lvl1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30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02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74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46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</a:pPr>
            <a:endParaRPr 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3264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5354638"/>
            <a:ext cx="230187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5" name="Rectangle 9"/>
          <p:cNvSpPr>
            <a:spLocks noChangeArrowheads="1"/>
          </p:cNvSpPr>
          <p:nvPr/>
        </p:nvSpPr>
        <p:spPr bwMode="auto">
          <a:xfrm>
            <a:off x="0" y="1447800"/>
            <a:ext cx="2047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6" tIns="50398" rIns="100796" bIns="50398" anchor="ctr">
            <a:spAutoFit/>
          </a:bodyPr>
          <a:lstStyle>
            <a:lvl1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30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02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74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46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66" name="Rectangle 11"/>
          <p:cNvSpPr>
            <a:spLocks noChangeArrowheads="1"/>
          </p:cNvSpPr>
          <p:nvPr/>
        </p:nvSpPr>
        <p:spPr bwMode="auto">
          <a:xfrm>
            <a:off x="0" y="61913"/>
            <a:ext cx="20478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6" tIns="50398" rIns="100796" bIns="50398" anchor="ctr">
            <a:spAutoFit/>
          </a:bodyPr>
          <a:lstStyle>
            <a:lvl1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30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02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74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46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</a:pPr>
            <a:endParaRPr 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3267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8" y="2678113"/>
            <a:ext cx="230187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8" name="Rectangle 12"/>
          <p:cNvSpPr>
            <a:spLocks noChangeArrowheads="1"/>
          </p:cNvSpPr>
          <p:nvPr/>
        </p:nvSpPr>
        <p:spPr bwMode="auto">
          <a:xfrm>
            <a:off x="0" y="1447800"/>
            <a:ext cx="2047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6" tIns="50398" rIns="100796" bIns="50398" anchor="ctr">
            <a:spAutoFit/>
          </a:bodyPr>
          <a:lstStyle>
            <a:lvl1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30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02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74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46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69" name="Rectangle 14"/>
          <p:cNvSpPr>
            <a:spLocks noChangeArrowheads="1"/>
          </p:cNvSpPr>
          <p:nvPr/>
        </p:nvSpPr>
        <p:spPr bwMode="auto">
          <a:xfrm>
            <a:off x="0" y="61913"/>
            <a:ext cx="20478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6" tIns="50398" rIns="100796" bIns="50398" anchor="ctr">
            <a:spAutoFit/>
          </a:bodyPr>
          <a:lstStyle>
            <a:lvl1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30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02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74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46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</a:pPr>
            <a:endParaRPr 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3270" name="Picture 1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4330700"/>
            <a:ext cx="230187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71" name="Rectangle 15"/>
          <p:cNvSpPr>
            <a:spLocks noChangeArrowheads="1"/>
          </p:cNvSpPr>
          <p:nvPr/>
        </p:nvSpPr>
        <p:spPr bwMode="auto">
          <a:xfrm>
            <a:off x="0" y="1447800"/>
            <a:ext cx="2047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6" tIns="50398" rIns="100796" bIns="50398" anchor="ctr">
            <a:spAutoFit/>
          </a:bodyPr>
          <a:lstStyle>
            <a:lvl1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30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02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74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46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72" name="Rectangle 17"/>
          <p:cNvSpPr>
            <a:spLocks noChangeArrowheads="1"/>
          </p:cNvSpPr>
          <p:nvPr/>
        </p:nvSpPr>
        <p:spPr bwMode="auto">
          <a:xfrm>
            <a:off x="0" y="61913"/>
            <a:ext cx="20478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6" tIns="50398" rIns="100796" bIns="50398" anchor="ctr">
            <a:spAutoFit/>
          </a:bodyPr>
          <a:lstStyle>
            <a:lvl1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30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02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74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46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</a:pPr>
            <a:endParaRPr 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3273" name="Picture 1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5434013"/>
            <a:ext cx="473075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74" name="Rectangle 18"/>
          <p:cNvSpPr>
            <a:spLocks noChangeArrowheads="1"/>
          </p:cNvSpPr>
          <p:nvPr/>
        </p:nvSpPr>
        <p:spPr bwMode="auto">
          <a:xfrm>
            <a:off x="0" y="1447800"/>
            <a:ext cx="2047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6" tIns="50398" rIns="100796" bIns="50398" anchor="ctr">
            <a:spAutoFit/>
          </a:bodyPr>
          <a:lstStyle>
            <a:lvl1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30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02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74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46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136525"/>
            <a:ext cx="9074150" cy="6858000"/>
          </a:xfrm>
        </p:spPr>
        <p:txBody>
          <a:bodyPr rtlCol="0">
            <a:normAutofit fontScale="90000"/>
          </a:bodyPr>
          <a:lstStyle/>
          <a:p>
            <a:pPr algn="r" defTabSz="1007630" fontAlgn="auto"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ФИЗКУЛЬТМИНУТКА</a:t>
            </a:r>
            <a:b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53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3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Одолела нас дремота, </a:t>
            </a:r>
            <a:br>
              <a:rPr lang="ru-RU" sz="4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Шевельнуться неохота</a:t>
            </a:r>
            <a:br>
              <a:rPr lang="ru-RU" sz="4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Ну-ка делайте со мною </a:t>
            </a:r>
            <a:br>
              <a:rPr lang="ru-RU" sz="4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Упражнение такое:</a:t>
            </a:r>
            <a:br>
              <a:rPr lang="ru-RU" sz="4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 – поднялись, потянулись,</a:t>
            </a:r>
            <a:br>
              <a:rPr lang="ru-RU" sz="4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Два – нагнулись, разогнулись,</a:t>
            </a:r>
            <a:br>
              <a:rPr lang="ru-RU" sz="4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Три – в ладоши три хлопка</a:t>
            </a:r>
            <a:br>
              <a:rPr lang="ru-RU" sz="4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Головою три кивка.</a:t>
            </a:r>
            <a:r>
              <a:rPr lang="ru-RU" sz="5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4850" b="1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539750" y="993775"/>
            <a:ext cx="9072563" cy="714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smtClean="0"/>
              <a:t> </a:t>
            </a:r>
          </a:p>
          <a:p>
            <a:pPr algn="ctr"/>
            <a:endParaRPr lang="ru-RU" sz="4000" smtClean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2571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75" y="550863"/>
            <a:ext cx="9070975" cy="1260475"/>
          </a:xfrm>
        </p:spPr>
        <p:txBody>
          <a:bodyPr>
            <a:normAutofit fontScale="90000"/>
          </a:bodyPr>
          <a:lstStyle/>
          <a:p>
            <a:pPr defTabSz="1007943" fontAlgn="auto">
              <a:spcAft>
                <a:spcPts val="0"/>
              </a:spcAft>
              <a:defRPr/>
            </a:pPr>
            <a:r>
              <a:rPr lang="ru-RU" sz="4850" b="1" dirty="0" smtClean="0">
                <a:solidFill>
                  <a:srgbClr val="0000FF"/>
                </a:solidFill>
                <a:latin typeface="Century Gothic" pitchFamily="34" charset="0"/>
              </a:rPr>
              <a:t>Запишите какая часть фигуры закрашена?</a:t>
            </a:r>
            <a:endParaRPr lang="ru-RU" sz="4850" dirty="0"/>
          </a:p>
        </p:txBody>
      </p:sp>
      <p:grpSp>
        <p:nvGrpSpPr>
          <p:cNvPr id="51203" name="Group 1080"/>
          <p:cNvGrpSpPr>
            <a:grpSpLocks/>
          </p:cNvGrpSpPr>
          <p:nvPr/>
        </p:nvGrpSpPr>
        <p:grpSpPr bwMode="auto">
          <a:xfrm>
            <a:off x="3859213" y="2755900"/>
            <a:ext cx="1968500" cy="1574800"/>
            <a:chOff x="2271" y="3133"/>
            <a:chExt cx="2118" cy="1255"/>
          </a:xfrm>
        </p:grpSpPr>
        <p:sp>
          <p:nvSpPr>
            <p:cNvPr id="51261" name="Rectangle 1081"/>
            <p:cNvSpPr>
              <a:spLocks noChangeArrowheads="1"/>
            </p:cNvSpPr>
            <p:nvPr/>
          </p:nvSpPr>
          <p:spPr bwMode="auto">
            <a:xfrm>
              <a:off x="2271" y="3133"/>
              <a:ext cx="423" cy="418"/>
            </a:xfrm>
            <a:prstGeom prst="rect">
              <a:avLst/>
            </a:prstGeom>
            <a:solidFill>
              <a:srgbClr val="80008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262" name="Rectangle 1082"/>
            <p:cNvSpPr>
              <a:spLocks noChangeArrowheads="1"/>
            </p:cNvSpPr>
            <p:nvPr/>
          </p:nvSpPr>
          <p:spPr bwMode="auto">
            <a:xfrm>
              <a:off x="3118" y="3551"/>
              <a:ext cx="422" cy="417"/>
            </a:xfrm>
            <a:prstGeom prst="rect">
              <a:avLst/>
            </a:prstGeom>
            <a:solidFill>
              <a:srgbClr val="80008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263" name="Rectangle 1083"/>
            <p:cNvSpPr>
              <a:spLocks noChangeArrowheads="1"/>
            </p:cNvSpPr>
            <p:nvPr/>
          </p:nvSpPr>
          <p:spPr bwMode="auto">
            <a:xfrm>
              <a:off x="2696" y="3551"/>
              <a:ext cx="422" cy="418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264" name="Rectangle 1084"/>
            <p:cNvSpPr>
              <a:spLocks noChangeArrowheads="1"/>
            </p:cNvSpPr>
            <p:nvPr/>
          </p:nvSpPr>
          <p:spPr bwMode="auto">
            <a:xfrm>
              <a:off x="2696" y="3133"/>
              <a:ext cx="422" cy="417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265" name="Rectangle 1085"/>
            <p:cNvSpPr>
              <a:spLocks noChangeArrowheads="1"/>
            </p:cNvSpPr>
            <p:nvPr/>
          </p:nvSpPr>
          <p:spPr bwMode="auto">
            <a:xfrm>
              <a:off x="2272" y="3551"/>
              <a:ext cx="422" cy="418"/>
            </a:xfrm>
            <a:prstGeom prst="rect">
              <a:avLst/>
            </a:prstGeom>
            <a:solidFill>
              <a:srgbClr val="80008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266" name="Rectangle 1086"/>
            <p:cNvSpPr>
              <a:spLocks noChangeArrowheads="1"/>
            </p:cNvSpPr>
            <p:nvPr/>
          </p:nvSpPr>
          <p:spPr bwMode="auto">
            <a:xfrm>
              <a:off x="3965" y="3133"/>
              <a:ext cx="424" cy="418"/>
            </a:xfrm>
            <a:prstGeom prst="rect">
              <a:avLst/>
            </a:prstGeom>
            <a:solidFill>
              <a:srgbClr val="80008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267" name="Rectangle 1087"/>
            <p:cNvSpPr>
              <a:spLocks noChangeArrowheads="1"/>
            </p:cNvSpPr>
            <p:nvPr/>
          </p:nvSpPr>
          <p:spPr bwMode="auto">
            <a:xfrm>
              <a:off x="3966" y="3551"/>
              <a:ext cx="423" cy="418"/>
            </a:xfrm>
            <a:prstGeom prst="rect">
              <a:avLst/>
            </a:prstGeom>
            <a:solidFill>
              <a:srgbClr val="80008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268" name="Rectangle 1088"/>
            <p:cNvSpPr>
              <a:spLocks noChangeArrowheads="1"/>
            </p:cNvSpPr>
            <p:nvPr/>
          </p:nvSpPr>
          <p:spPr bwMode="auto">
            <a:xfrm>
              <a:off x="3543" y="3133"/>
              <a:ext cx="422" cy="418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269" name="Rectangle 1089"/>
            <p:cNvSpPr>
              <a:spLocks noChangeArrowheads="1"/>
            </p:cNvSpPr>
            <p:nvPr/>
          </p:nvSpPr>
          <p:spPr bwMode="auto">
            <a:xfrm>
              <a:off x="3543" y="3551"/>
              <a:ext cx="423" cy="418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270" name="Rectangle 1090"/>
            <p:cNvSpPr>
              <a:spLocks noChangeArrowheads="1"/>
            </p:cNvSpPr>
            <p:nvPr/>
          </p:nvSpPr>
          <p:spPr bwMode="auto">
            <a:xfrm>
              <a:off x="3119" y="3969"/>
              <a:ext cx="423" cy="419"/>
            </a:xfrm>
            <a:prstGeom prst="rect">
              <a:avLst/>
            </a:prstGeom>
            <a:solidFill>
              <a:srgbClr val="80008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1204" name="Group 1091"/>
          <p:cNvGrpSpPr>
            <a:grpSpLocks/>
          </p:cNvGrpSpPr>
          <p:nvPr/>
        </p:nvGrpSpPr>
        <p:grpSpPr bwMode="auto">
          <a:xfrm>
            <a:off x="7165975" y="4960938"/>
            <a:ext cx="1968500" cy="1731962"/>
            <a:chOff x="2412" y="5084"/>
            <a:chExt cx="1412" cy="1115"/>
          </a:xfrm>
        </p:grpSpPr>
        <p:sp>
          <p:nvSpPr>
            <p:cNvPr id="51254" name="Rectangle 1092"/>
            <p:cNvSpPr>
              <a:spLocks noChangeArrowheads="1"/>
            </p:cNvSpPr>
            <p:nvPr/>
          </p:nvSpPr>
          <p:spPr bwMode="auto">
            <a:xfrm>
              <a:off x="2412" y="5084"/>
              <a:ext cx="706" cy="278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255" name="Rectangle 1093"/>
            <p:cNvSpPr>
              <a:spLocks noChangeArrowheads="1"/>
            </p:cNvSpPr>
            <p:nvPr/>
          </p:nvSpPr>
          <p:spPr bwMode="auto">
            <a:xfrm>
              <a:off x="2695" y="5920"/>
              <a:ext cx="847" cy="279"/>
            </a:xfrm>
            <a:prstGeom prst="rect">
              <a:avLst/>
            </a:prstGeom>
            <a:solidFill>
              <a:srgbClr val="FF660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256" name="Rectangle 1094"/>
            <p:cNvSpPr>
              <a:spLocks noChangeArrowheads="1"/>
            </p:cNvSpPr>
            <p:nvPr/>
          </p:nvSpPr>
          <p:spPr bwMode="auto">
            <a:xfrm>
              <a:off x="3118" y="5641"/>
              <a:ext cx="706" cy="279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257" name="Rectangle 1095"/>
            <p:cNvSpPr>
              <a:spLocks noChangeArrowheads="1"/>
            </p:cNvSpPr>
            <p:nvPr/>
          </p:nvSpPr>
          <p:spPr bwMode="auto">
            <a:xfrm>
              <a:off x="2412" y="5641"/>
              <a:ext cx="705" cy="278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258" name="Rectangle 1096"/>
            <p:cNvSpPr>
              <a:spLocks noChangeArrowheads="1"/>
            </p:cNvSpPr>
            <p:nvPr/>
          </p:nvSpPr>
          <p:spPr bwMode="auto">
            <a:xfrm>
              <a:off x="3118" y="5362"/>
              <a:ext cx="706" cy="278"/>
            </a:xfrm>
            <a:prstGeom prst="rect">
              <a:avLst/>
            </a:prstGeom>
            <a:solidFill>
              <a:srgbClr val="FF660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259" name="Rectangle 1097"/>
            <p:cNvSpPr>
              <a:spLocks noChangeArrowheads="1"/>
            </p:cNvSpPr>
            <p:nvPr/>
          </p:nvSpPr>
          <p:spPr bwMode="auto">
            <a:xfrm>
              <a:off x="2412" y="5362"/>
              <a:ext cx="706" cy="278"/>
            </a:xfrm>
            <a:prstGeom prst="rect">
              <a:avLst/>
            </a:prstGeom>
            <a:solidFill>
              <a:srgbClr val="FF660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260" name="Rectangle 1098"/>
            <p:cNvSpPr>
              <a:spLocks noChangeArrowheads="1"/>
            </p:cNvSpPr>
            <p:nvPr/>
          </p:nvSpPr>
          <p:spPr bwMode="auto">
            <a:xfrm>
              <a:off x="3118" y="5084"/>
              <a:ext cx="706" cy="278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1205" name="Group 1105"/>
          <p:cNvGrpSpPr>
            <a:grpSpLocks/>
          </p:cNvGrpSpPr>
          <p:nvPr/>
        </p:nvGrpSpPr>
        <p:grpSpPr bwMode="auto">
          <a:xfrm>
            <a:off x="7165975" y="2755900"/>
            <a:ext cx="1890713" cy="1574800"/>
            <a:chOff x="1848" y="8847"/>
            <a:chExt cx="3389" cy="1671"/>
          </a:xfrm>
        </p:grpSpPr>
        <p:sp>
          <p:nvSpPr>
            <p:cNvPr id="51246" name="Rectangle 1106"/>
            <p:cNvSpPr>
              <a:spLocks noChangeArrowheads="1"/>
            </p:cNvSpPr>
            <p:nvPr/>
          </p:nvSpPr>
          <p:spPr bwMode="auto">
            <a:xfrm>
              <a:off x="1848" y="8847"/>
              <a:ext cx="1129" cy="418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247" name="Rectangle 1107"/>
            <p:cNvSpPr>
              <a:spLocks noChangeArrowheads="1"/>
            </p:cNvSpPr>
            <p:nvPr/>
          </p:nvSpPr>
          <p:spPr bwMode="auto">
            <a:xfrm>
              <a:off x="1848" y="9265"/>
              <a:ext cx="1129" cy="418"/>
            </a:xfrm>
            <a:prstGeom prst="rect">
              <a:avLst/>
            </a:prstGeom>
            <a:solidFill>
              <a:srgbClr val="00808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248" name="Rectangle 1108"/>
            <p:cNvSpPr>
              <a:spLocks noChangeArrowheads="1"/>
            </p:cNvSpPr>
            <p:nvPr/>
          </p:nvSpPr>
          <p:spPr bwMode="auto">
            <a:xfrm>
              <a:off x="2977" y="8847"/>
              <a:ext cx="1129" cy="418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249" name="Rectangle 1109"/>
            <p:cNvSpPr>
              <a:spLocks noChangeArrowheads="1"/>
            </p:cNvSpPr>
            <p:nvPr/>
          </p:nvSpPr>
          <p:spPr bwMode="auto">
            <a:xfrm>
              <a:off x="2977" y="9265"/>
              <a:ext cx="1129" cy="417"/>
            </a:xfrm>
            <a:prstGeom prst="rect">
              <a:avLst/>
            </a:prstGeom>
            <a:solidFill>
              <a:srgbClr val="00808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250" name="Rectangle 1110"/>
            <p:cNvSpPr>
              <a:spLocks noChangeArrowheads="1"/>
            </p:cNvSpPr>
            <p:nvPr/>
          </p:nvSpPr>
          <p:spPr bwMode="auto">
            <a:xfrm>
              <a:off x="2977" y="9682"/>
              <a:ext cx="1129" cy="418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251" name="Rectangle 1111"/>
            <p:cNvSpPr>
              <a:spLocks noChangeArrowheads="1"/>
            </p:cNvSpPr>
            <p:nvPr/>
          </p:nvSpPr>
          <p:spPr bwMode="auto">
            <a:xfrm>
              <a:off x="4106" y="9682"/>
              <a:ext cx="1131" cy="418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252" name="Rectangle 1112"/>
            <p:cNvSpPr>
              <a:spLocks noChangeArrowheads="1"/>
            </p:cNvSpPr>
            <p:nvPr/>
          </p:nvSpPr>
          <p:spPr bwMode="auto">
            <a:xfrm>
              <a:off x="2977" y="10100"/>
              <a:ext cx="1129" cy="418"/>
            </a:xfrm>
            <a:prstGeom prst="rect">
              <a:avLst/>
            </a:prstGeom>
            <a:solidFill>
              <a:srgbClr val="00808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253" name="Rectangle 1113"/>
            <p:cNvSpPr>
              <a:spLocks noChangeArrowheads="1"/>
            </p:cNvSpPr>
            <p:nvPr/>
          </p:nvSpPr>
          <p:spPr bwMode="auto">
            <a:xfrm>
              <a:off x="4106" y="10100"/>
              <a:ext cx="1130" cy="418"/>
            </a:xfrm>
            <a:prstGeom prst="rect">
              <a:avLst/>
            </a:prstGeom>
            <a:solidFill>
              <a:srgbClr val="00808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1206" name="Group 1114"/>
          <p:cNvGrpSpPr>
            <a:grpSpLocks/>
          </p:cNvGrpSpPr>
          <p:nvPr/>
        </p:nvGrpSpPr>
        <p:grpSpPr bwMode="auto">
          <a:xfrm>
            <a:off x="630238" y="2755900"/>
            <a:ext cx="1890712" cy="1654175"/>
            <a:chOff x="2412" y="11077"/>
            <a:chExt cx="1412" cy="2090"/>
          </a:xfrm>
        </p:grpSpPr>
        <p:sp>
          <p:nvSpPr>
            <p:cNvPr id="51241" name="Rectangle 1115"/>
            <p:cNvSpPr>
              <a:spLocks noChangeArrowheads="1"/>
            </p:cNvSpPr>
            <p:nvPr/>
          </p:nvSpPr>
          <p:spPr bwMode="auto">
            <a:xfrm>
              <a:off x="2412" y="11077"/>
              <a:ext cx="283" cy="1393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242" name="Rectangle 1116"/>
            <p:cNvSpPr>
              <a:spLocks noChangeArrowheads="1"/>
            </p:cNvSpPr>
            <p:nvPr/>
          </p:nvSpPr>
          <p:spPr bwMode="auto">
            <a:xfrm>
              <a:off x="2695" y="11773"/>
              <a:ext cx="282" cy="1394"/>
            </a:xfrm>
            <a:prstGeom prst="rect">
              <a:avLst/>
            </a:prstGeom>
            <a:solidFill>
              <a:srgbClr val="FF00FF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243" name="Rectangle 1117"/>
            <p:cNvSpPr>
              <a:spLocks noChangeArrowheads="1"/>
            </p:cNvSpPr>
            <p:nvPr/>
          </p:nvSpPr>
          <p:spPr bwMode="auto">
            <a:xfrm>
              <a:off x="2977" y="11077"/>
              <a:ext cx="283" cy="1392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244" name="Rectangle 1118"/>
            <p:cNvSpPr>
              <a:spLocks noChangeArrowheads="1"/>
            </p:cNvSpPr>
            <p:nvPr/>
          </p:nvSpPr>
          <p:spPr bwMode="auto">
            <a:xfrm>
              <a:off x="3260" y="11773"/>
              <a:ext cx="280" cy="1393"/>
            </a:xfrm>
            <a:prstGeom prst="rect">
              <a:avLst/>
            </a:prstGeom>
            <a:solidFill>
              <a:srgbClr val="FF00FF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245" name="Rectangle 1119"/>
            <p:cNvSpPr>
              <a:spLocks noChangeArrowheads="1"/>
            </p:cNvSpPr>
            <p:nvPr/>
          </p:nvSpPr>
          <p:spPr bwMode="auto">
            <a:xfrm>
              <a:off x="3542" y="11077"/>
              <a:ext cx="282" cy="1392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1207" name="Group 1140"/>
          <p:cNvGrpSpPr>
            <a:grpSpLocks/>
          </p:cNvGrpSpPr>
          <p:nvPr/>
        </p:nvGrpSpPr>
        <p:grpSpPr bwMode="auto">
          <a:xfrm rot="7166870">
            <a:off x="708819" y="4960144"/>
            <a:ext cx="1890712" cy="1733550"/>
            <a:chOff x="6520" y="4087"/>
            <a:chExt cx="989" cy="842"/>
          </a:xfrm>
        </p:grpSpPr>
        <p:grpSp>
          <p:nvGrpSpPr>
            <p:cNvPr id="51225" name="Group 1141"/>
            <p:cNvGrpSpPr>
              <a:grpSpLocks/>
            </p:cNvGrpSpPr>
            <p:nvPr/>
          </p:nvGrpSpPr>
          <p:grpSpPr bwMode="auto">
            <a:xfrm>
              <a:off x="6520" y="4087"/>
              <a:ext cx="989" cy="840"/>
              <a:chOff x="6520" y="4087"/>
              <a:chExt cx="989" cy="840"/>
            </a:xfrm>
          </p:grpSpPr>
          <p:sp>
            <p:nvSpPr>
              <p:cNvPr id="51234" name="AutoShape 1142"/>
              <p:cNvSpPr>
                <a:spLocks noChangeArrowheads="1"/>
              </p:cNvSpPr>
              <p:nvPr/>
            </p:nvSpPr>
            <p:spPr bwMode="auto">
              <a:xfrm>
                <a:off x="6520" y="4089"/>
                <a:ext cx="989" cy="835"/>
              </a:xfrm>
              <a:prstGeom prst="hexagon">
                <a:avLst>
                  <a:gd name="adj" fmla="val 29611"/>
                  <a:gd name="vf" fmla="val 115470"/>
                </a:avLst>
              </a:prstGeom>
              <a:solidFill>
                <a:srgbClr val="FFFFFF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30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02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74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46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buClrTx/>
                  <a:buSzTx/>
                </a:pPr>
                <a:endParaRPr lang="ru-RU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235" name="Line 1143"/>
              <p:cNvSpPr>
                <a:spLocks noChangeShapeType="1"/>
              </p:cNvSpPr>
              <p:nvPr/>
            </p:nvSpPr>
            <p:spPr bwMode="auto">
              <a:xfrm>
                <a:off x="6520" y="4507"/>
                <a:ext cx="989" cy="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36" name="AutoShape 1144"/>
              <p:cNvSpPr>
                <a:spLocks noChangeArrowheads="1"/>
              </p:cNvSpPr>
              <p:nvPr/>
            </p:nvSpPr>
            <p:spPr bwMode="auto">
              <a:xfrm>
                <a:off x="6803" y="4507"/>
                <a:ext cx="427" cy="420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30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02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74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46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buClrTx/>
                  <a:buSzTx/>
                </a:pPr>
                <a:endParaRPr lang="ru-RU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237" name="AutoShape 1145"/>
              <p:cNvSpPr>
                <a:spLocks noChangeArrowheads="1"/>
              </p:cNvSpPr>
              <p:nvPr/>
            </p:nvSpPr>
            <p:spPr bwMode="auto">
              <a:xfrm rot="7218546">
                <a:off x="6612" y="4178"/>
                <a:ext cx="465" cy="426"/>
              </a:xfrm>
              <a:prstGeom prst="triangle">
                <a:avLst>
                  <a:gd name="adj" fmla="val 51366"/>
                </a:avLst>
              </a:prstGeom>
              <a:solidFill>
                <a:srgbClr val="FFFF00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30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02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74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46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buClrTx/>
                  <a:buSzTx/>
                </a:pPr>
                <a:endParaRPr lang="ru-RU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238" name="AutoShape 1146"/>
              <p:cNvSpPr>
                <a:spLocks noChangeArrowheads="1"/>
              </p:cNvSpPr>
              <p:nvPr/>
            </p:nvSpPr>
            <p:spPr bwMode="auto">
              <a:xfrm rot="-7158164">
                <a:off x="6986" y="4191"/>
                <a:ext cx="441" cy="447"/>
              </a:xfrm>
              <a:prstGeom prst="triangle">
                <a:avLst>
                  <a:gd name="adj" fmla="val 51333"/>
                </a:avLst>
              </a:prstGeom>
              <a:solidFill>
                <a:srgbClr val="FFFF00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30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02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74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46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buClrTx/>
                  <a:buSzTx/>
                </a:pPr>
                <a:endParaRPr lang="ru-RU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239" name="AutoShape 1147"/>
              <p:cNvSpPr>
                <a:spLocks noChangeArrowheads="1"/>
              </p:cNvSpPr>
              <p:nvPr/>
            </p:nvSpPr>
            <p:spPr bwMode="auto">
              <a:xfrm rot="-3527219">
                <a:off x="6945" y="4381"/>
                <a:ext cx="486" cy="447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30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02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74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46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buClrTx/>
                  <a:buSzTx/>
                </a:pPr>
                <a:endParaRPr lang="ru-RU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240" name="AutoShape 1148"/>
              <p:cNvSpPr>
                <a:spLocks noChangeArrowheads="1"/>
              </p:cNvSpPr>
              <p:nvPr/>
            </p:nvSpPr>
            <p:spPr bwMode="auto">
              <a:xfrm rot="-10545842">
                <a:off x="6788" y="4087"/>
                <a:ext cx="472" cy="419"/>
              </a:xfrm>
              <a:prstGeom prst="triangle">
                <a:avLst>
                  <a:gd name="adj" fmla="val 49199"/>
                </a:avLst>
              </a:prstGeom>
              <a:solidFill>
                <a:srgbClr val="FFFF00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30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02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74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46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buClrTx/>
                  <a:buSzTx/>
                </a:pPr>
                <a:endParaRPr lang="ru-RU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51226" name="Group 1149"/>
            <p:cNvGrpSpPr>
              <a:grpSpLocks/>
            </p:cNvGrpSpPr>
            <p:nvPr/>
          </p:nvGrpSpPr>
          <p:grpSpPr bwMode="auto">
            <a:xfrm>
              <a:off x="6520" y="4089"/>
              <a:ext cx="989" cy="840"/>
              <a:chOff x="6520" y="4087"/>
              <a:chExt cx="989" cy="840"/>
            </a:xfrm>
          </p:grpSpPr>
          <p:sp>
            <p:nvSpPr>
              <p:cNvPr id="51227" name="AutoShape 1150"/>
              <p:cNvSpPr>
                <a:spLocks noChangeArrowheads="1"/>
              </p:cNvSpPr>
              <p:nvPr/>
            </p:nvSpPr>
            <p:spPr bwMode="auto">
              <a:xfrm>
                <a:off x="6520" y="4089"/>
                <a:ext cx="989" cy="835"/>
              </a:xfrm>
              <a:prstGeom prst="hexagon">
                <a:avLst>
                  <a:gd name="adj" fmla="val 29611"/>
                  <a:gd name="vf" fmla="val 115470"/>
                </a:avLst>
              </a:prstGeom>
              <a:solidFill>
                <a:srgbClr val="FFFFFF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30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02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74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46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buClrTx/>
                  <a:buSzTx/>
                </a:pPr>
                <a:endParaRPr lang="ru-RU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228" name="Line 1151"/>
              <p:cNvSpPr>
                <a:spLocks noChangeShapeType="1"/>
              </p:cNvSpPr>
              <p:nvPr/>
            </p:nvSpPr>
            <p:spPr bwMode="auto">
              <a:xfrm>
                <a:off x="6520" y="4507"/>
                <a:ext cx="989" cy="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29" name="AutoShape 1152"/>
              <p:cNvSpPr>
                <a:spLocks noChangeArrowheads="1"/>
              </p:cNvSpPr>
              <p:nvPr/>
            </p:nvSpPr>
            <p:spPr bwMode="auto">
              <a:xfrm>
                <a:off x="6803" y="4507"/>
                <a:ext cx="427" cy="420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30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02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74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46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buClrTx/>
                  <a:buSzTx/>
                </a:pPr>
                <a:endParaRPr lang="ru-RU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230" name="AutoShape 1153"/>
              <p:cNvSpPr>
                <a:spLocks noChangeArrowheads="1"/>
              </p:cNvSpPr>
              <p:nvPr/>
            </p:nvSpPr>
            <p:spPr bwMode="auto">
              <a:xfrm rot="7218546">
                <a:off x="6612" y="4178"/>
                <a:ext cx="465" cy="426"/>
              </a:xfrm>
              <a:prstGeom prst="triangle">
                <a:avLst>
                  <a:gd name="adj" fmla="val 51366"/>
                </a:avLst>
              </a:prstGeom>
              <a:solidFill>
                <a:srgbClr val="FFFF00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30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02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74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46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buClrTx/>
                  <a:buSzTx/>
                </a:pPr>
                <a:endParaRPr lang="ru-RU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231" name="AutoShape 1154"/>
              <p:cNvSpPr>
                <a:spLocks noChangeArrowheads="1"/>
              </p:cNvSpPr>
              <p:nvPr/>
            </p:nvSpPr>
            <p:spPr bwMode="auto">
              <a:xfrm rot="-7158164">
                <a:off x="6986" y="4191"/>
                <a:ext cx="441" cy="447"/>
              </a:xfrm>
              <a:prstGeom prst="triangle">
                <a:avLst>
                  <a:gd name="adj" fmla="val 51333"/>
                </a:avLst>
              </a:prstGeom>
              <a:solidFill>
                <a:srgbClr val="FFFF00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30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02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74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46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buClrTx/>
                  <a:buSzTx/>
                </a:pPr>
                <a:endParaRPr lang="ru-RU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232" name="AutoShape 1155"/>
              <p:cNvSpPr>
                <a:spLocks noChangeArrowheads="1"/>
              </p:cNvSpPr>
              <p:nvPr/>
            </p:nvSpPr>
            <p:spPr bwMode="auto">
              <a:xfrm rot="-3527219">
                <a:off x="6945" y="4381"/>
                <a:ext cx="486" cy="447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30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02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74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46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buClrTx/>
                  <a:buSzTx/>
                </a:pPr>
                <a:endParaRPr lang="ru-RU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233" name="AutoShape 1156"/>
              <p:cNvSpPr>
                <a:spLocks noChangeArrowheads="1"/>
              </p:cNvSpPr>
              <p:nvPr/>
            </p:nvSpPr>
            <p:spPr bwMode="auto">
              <a:xfrm rot="-10545842">
                <a:off x="6788" y="4087"/>
                <a:ext cx="472" cy="419"/>
              </a:xfrm>
              <a:prstGeom prst="triangle">
                <a:avLst>
                  <a:gd name="adj" fmla="val 49199"/>
                </a:avLst>
              </a:prstGeom>
              <a:solidFill>
                <a:srgbClr val="FFFF00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30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02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74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46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buClrTx/>
                  <a:buSzTx/>
                </a:pPr>
                <a:endParaRPr lang="ru-RU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51208" name="Group 14"/>
          <p:cNvGrpSpPr>
            <a:grpSpLocks/>
          </p:cNvGrpSpPr>
          <p:nvPr/>
        </p:nvGrpSpPr>
        <p:grpSpPr bwMode="auto">
          <a:xfrm>
            <a:off x="4252913" y="4803775"/>
            <a:ext cx="1260475" cy="1968500"/>
            <a:chOff x="2154" y="391"/>
            <a:chExt cx="1361" cy="2540"/>
          </a:xfrm>
        </p:grpSpPr>
        <p:grpSp>
          <p:nvGrpSpPr>
            <p:cNvPr id="51221" name="Group 12"/>
            <p:cNvGrpSpPr>
              <a:grpSpLocks/>
            </p:cNvGrpSpPr>
            <p:nvPr/>
          </p:nvGrpSpPr>
          <p:grpSpPr bwMode="auto">
            <a:xfrm>
              <a:off x="2154" y="391"/>
              <a:ext cx="1361" cy="2540"/>
              <a:chOff x="2154" y="391"/>
              <a:chExt cx="1361" cy="2540"/>
            </a:xfrm>
          </p:grpSpPr>
          <p:sp>
            <p:nvSpPr>
              <p:cNvPr id="51223" name="AutoShape 10"/>
              <p:cNvSpPr>
                <a:spLocks noChangeArrowheads="1"/>
              </p:cNvSpPr>
              <p:nvPr/>
            </p:nvSpPr>
            <p:spPr bwMode="auto">
              <a:xfrm>
                <a:off x="2154" y="391"/>
                <a:ext cx="1361" cy="2540"/>
              </a:xfrm>
              <a:prstGeom prst="flowChartSort">
                <a:avLst/>
              </a:prstGeom>
              <a:solidFill>
                <a:schemeClr val="accent2"/>
              </a:solidFill>
              <a:ln w="349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defTabSz="1006475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30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02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74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4613" indent="-227013" defTabSz="1006475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buClrTx/>
                  <a:buSzTx/>
                </a:pPr>
                <a:endParaRPr lang="ru-RU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224" name="Line 11"/>
              <p:cNvSpPr>
                <a:spLocks noChangeShapeType="1"/>
              </p:cNvSpPr>
              <p:nvPr/>
            </p:nvSpPr>
            <p:spPr bwMode="auto">
              <a:xfrm>
                <a:off x="2835" y="391"/>
                <a:ext cx="0" cy="2540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222" name="AutoShape 13"/>
            <p:cNvSpPr>
              <a:spLocks noChangeArrowheads="1"/>
            </p:cNvSpPr>
            <p:nvPr/>
          </p:nvSpPr>
          <p:spPr bwMode="auto">
            <a:xfrm flipV="1">
              <a:off x="2835" y="1661"/>
              <a:ext cx="680" cy="1270"/>
            </a:xfrm>
            <a:prstGeom prst="rt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34920" name="Object 1128"/>
          <p:cNvGraphicFramePr>
            <a:graphicFrameLocks noChangeAspect="1"/>
          </p:cNvGraphicFramePr>
          <p:nvPr/>
        </p:nvGraphicFramePr>
        <p:xfrm>
          <a:off x="2678113" y="3465513"/>
          <a:ext cx="350837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7" name="Формула" r:id="rId3" imgW="152334" imgH="393529" progId="Equation.3">
                  <p:embed/>
                </p:oleObj>
              </mc:Choice>
              <mc:Fallback>
                <p:oleObj name="Формула" r:id="rId3" imgW="152334" imgH="393529" progId="Equation.3">
                  <p:embed/>
                  <p:pic>
                    <p:nvPicPr>
                      <p:cNvPr id="0" name="Object 1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113" y="3465513"/>
                        <a:ext cx="350837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21" name="Object 1129"/>
          <p:cNvGraphicFramePr>
            <a:graphicFrameLocks noChangeAspect="1"/>
          </p:cNvGraphicFramePr>
          <p:nvPr/>
        </p:nvGraphicFramePr>
        <p:xfrm>
          <a:off x="9293225" y="5984875"/>
          <a:ext cx="38258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8" name="Формула" r:id="rId5" imgW="152334" imgH="393529" progId="Equation.3">
                  <p:embed/>
                </p:oleObj>
              </mc:Choice>
              <mc:Fallback>
                <p:oleObj name="Формула" r:id="rId5" imgW="152334" imgH="393529" progId="Equation.3">
                  <p:embed/>
                  <p:pic>
                    <p:nvPicPr>
                      <p:cNvPr id="0" name="Object 1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3225" y="5984875"/>
                        <a:ext cx="38258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23" name="Object 1131"/>
          <p:cNvGraphicFramePr>
            <a:graphicFrameLocks noChangeAspect="1"/>
          </p:cNvGraphicFramePr>
          <p:nvPr/>
        </p:nvGraphicFramePr>
        <p:xfrm>
          <a:off x="5984875" y="3386138"/>
          <a:ext cx="4730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9" name="Формула" r:id="rId7" imgW="203112" imgH="393529" progId="Equation.3">
                  <p:embed/>
                </p:oleObj>
              </mc:Choice>
              <mc:Fallback>
                <p:oleObj name="Формула" r:id="rId7" imgW="203112" imgH="393529" progId="Equation.3">
                  <p:embed/>
                  <p:pic>
                    <p:nvPicPr>
                      <p:cNvPr id="0" name="Object 1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75" y="3386138"/>
                        <a:ext cx="47307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24" name="Object 1132"/>
          <p:cNvGraphicFramePr>
            <a:graphicFrameLocks noChangeAspect="1"/>
          </p:cNvGraphicFramePr>
          <p:nvPr/>
        </p:nvGraphicFramePr>
        <p:xfrm>
          <a:off x="2520950" y="6064250"/>
          <a:ext cx="382588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0" name="Формула" r:id="rId9" imgW="152334" imgH="393529" progId="Equation.3">
                  <p:embed/>
                </p:oleObj>
              </mc:Choice>
              <mc:Fallback>
                <p:oleObj name="Формула" r:id="rId9" imgW="152334" imgH="393529" progId="Equation.3">
                  <p:embed/>
                  <p:pic>
                    <p:nvPicPr>
                      <p:cNvPr id="0" name="Object 1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0" y="6064250"/>
                        <a:ext cx="382588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25" name="Object 1133"/>
          <p:cNvGraphicFramePr>
            <a:graphicFrameLocks noChangeAspect="1"/>
          </p:cNvGraphicFramePr>
          <p:nvPr/>
        </p:nvGraphicFramePr>
        <p:xfrm>
          <a:off x="9213850" y="3306763"/>
          <a:ext cx="382588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1" name="Формула" r:id="rId11" imgW="152334" imgH="393529" progId="Equation.3">
                  <p:embed/>
                </p:oleObj>
              </mc:Choice>
              <mc:Fallback>
                <p:oleObj name="Формула" r:id="rId11" imgW="152334" imgH="393529" progId="Equation.3">
                  <p:embed/>
                  <p:pic>
                    <p:nvPicPr>
                      <p:cNvPr id="0" name="Object 1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3850" y="3306763"/>
                        <a:ext cx="382588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26" name="Object 1134"/>
          <p:cNvGraphicFramePr>
            <a:graphicFrameLocks noChangeAspect="1"/>
          </p:cNvGraphicFramePr>
          <p:nvPr/>
        </p:nvGraphicFramePr>
        <p:xfrm>
          <a:off x="5513388" y="5984875"/>
          <a:ext cx="3937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2" name="Формула" r:id="rId13" imgW="152334" imgH="393529" progId="Equation.3">
                  <p:embed/>
                </p:oleObj>
              </mc:Choice>
              <mc:Fallback>
                <p:oleObj name="Формула" r:id="rId13" imgW="152334" imgH="393529" progId="Equation.3">
                  <p:embed/>
                  <p:pic>
                    <p:nvPicPr>
                      <p:cNvPr id="0" name="Object 1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388" y="5984875"/>
                        <a:ext cx="3937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5" name="Object 29"/>
          <p:cNvGraphicFramePr>
            <a:graphicFrameLocks noChangeAspect="1"/>
          </p:cNvGraphicFramePr>
          <p:nvPr/>
        </p:nvGraphicFramePr>
        <p:xfrm>
          <a:off x="1260475" y="2047875"/>
          <a:ext cx="5508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3" name="Формула" r:id="rId15" imgW="342751" imgH="228501" progId="Equation.3">
                  <p:embed/>
                </p:oleObj>
              </mc:Choice>
              <mc:Fallback>
                <p:oleObj name="Формула" r:id="rId15" imgW="342751" imgH="228501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2047875"/>
                        <a:ext cx="55086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6" name="Object 29"/>
          <p:cNvGraphicFramePr>
            <a:graphicFrameLocks noChangeAspect="1"/>
          </p:cNvGraphicFramePr>
          <p:nvPr/>
        </p:nvGraphicFramePr>
        <p:xfrm>
          <a:off x="4567238" y="2125663"/>
          <a:ext cx="57150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4" name="Формула" r:id="rId17" imgW="393529" imgH="228501" progId="Equation.3">
                  <p:embed/>
                </p:oleObj>
              </mc:Choice>
              <mc:Fallback>
                <p:oleObj name="Формула" r:id="rId17" imgW="393529" imgH="228501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238" y="2125663"/>
                        <a:ext cx="57150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7" name="Object 29"/>
          <p:cNvGraphicFramePr>
            <a:graphicFrameLocks noChangeAspect="1"/>
          </p:cNvGraphicFramePr>
          <p:nvPr/>
        </p:nvGraphicFramePr>
        <p:xfrm>
          <a:off x="8262938" y="2109788"/>
          <a:ext cx="557212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5" name="Формула" r:id="rId19" imgW="381000" imgH="228600" progId="Equation.3">
                  <p:embed/>
                </p:oleObj>
              </mc:Choice>
              <mc:Fallback>
                <p:oleObj name="Формула" r:id="rId19" imgW="381000" imgH="2286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2938" y="2109788"/>
                        <a:ext cx="557212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8" name="Object 29"/>
          <p:cNvGraphicFramePr>
            <a:graphicFrameLocks noChangeAspect="1"/>
          </p:cNvGraphicFramePr>
          <p:nvPr/>
        </p:nvGraphicFramePr>
        <p:xfrm>
          <a:off x="1417638" y="6929438"/>
          <a:ext cx="5746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6" name="Формула" r:id="rId21" imgW="393529" imgH="228501" progId="Equation.3">
                  <p:embed/>
                </p:oleObj>
              </mc:Choice>
              <mc:Fallback>
                <p:oleObj name="Формула" r:id="rId21" imgW="393529" imgH="228501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38" y="6929438"/>
                        <a:ext cx="57467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9" name="Object 29"/>
          <p:cNvGraphicFramePr>
            <a:graphicFrameLocks noChangeAspect="1"/>
          </p:cNvGraphicFramePr>
          <p:nvPr/>
        </p:nvGraphicFramePr>
        <p:xfrm>
          <a:off x="4567238" y="6929438"/>
          <a:ext cx="6381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7" name="Формула" r:id="rId23" imgW="381000" imgH="228600" progId="Equation.3">
                  <p:embed/>
                </p:oleObj>
              </mc:Choice>
              <mc:Fallback>
                <p:oleObj name="Формула" r:id="rId23" imgW="381000" imgH="2286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238" y="6929438"/>
                        <a:ext cx="6381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0" name="Object 29"/>
          <p:cNvGraphicFramePr>
            <a:graphicFrameLocks noChangeAspect="1"/>
          </p:cNvGraphicFramePr>
          <p:nvPr/>
        </p:nvGraphicFramePr>
        <p:xfrm>
          <a:off x="8112125" y="6929438"/>
          <a:ext cx="636588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8" name="Формула" r:id="rId25" imgW="381000" imgH="228600" progId="Equation.3">
                  <p:embed/>
                </p:oleObj>
              </mc:Choice>
              <mc:Fallback>
                <p:oleObj name="Формула" r:id="rId25" imgW="381000" imgH="2286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25" y="6929438"/>
                        <a:ext cx="636588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4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4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34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4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4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34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4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4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34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4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4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4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4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4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0" decel="100000" fill="hold"/>
                                        <p:tgtEl>
                                          <p:spTgt spid="34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708025"/>
            <a:ext cx="8425506" cy="2639764"/>
          </a:xfrm>
        </p:spPr>
        <p:txBody>
          <a:bodyPr rtlCol="0">
            <a:normAutofit fontScale="90000"/>
          </a:bodyPr>
          <a:lstStyle/>
          <a:p>
            <a:pPr algn="l" defTabSz="1007630" fontAlgn="auto">
              <a:spcAft>
                <a:spcPts val="0"/>
              </a:spcAft>
              <a:defRPr/>
            </a:pPr>
            <a:r>
              <a:rPr lang="ru-RU" sz="485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Корабль</a:t>
            </a:r>
            <a:r>
              <a:rPr lang="ru-RU" sz="4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ru-RU" sz="4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1)</a:t>
            </a: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Прямоугольник - взять 8/10. </a:t>
            </a:r>
            <a:r>
              <a:rPr lang="ru-RU" sz="3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Это корпус корабля.</a:t>
            </a: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2)</a:t>
            </a: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Прямоугольник</a:t>
            </a:r>
            <a:r>
              <a:rPr lang="ru-RU" sz="31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взять 2/4. </a:t>
            </a:r>
            <a:r>
              <a:rPr lang="ru-RU" sz="3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Это мачта.</a:t>
            </a: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ru-RU" sz="31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руг– взять 3/4. </a:t>
            </a:r>
            <a:r>
              <a:rPr lang="ru-RU" sz="3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Это парус.</a:t>
            </a: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31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6565900"/>
            <a:ext cx="9072562" cy="71438"/>
          </a:xfrm>
        </p:spPr>
        <p:txBody>
          <a:bodyPr rtlCol="0">
            <a:normAutofit fontScale="25000" lnSpcReduction="20000"/>
          </a:bodyPr>
          <a:lstStyle/>
          <a:p>
            <a:pPr marL="377861" indent="-377861" defTabSz="1007630" fontAlgn="auto">
              <a:spcAft>
                <a:spcPts val="0"/>
              </a:spcAft>
              <a:defRPr/>
            </a:pPr>
            <a:endParaRPr lang="ru-RU" sz="3527" dirty="0" smtClean="0"/>
          </a:p>
        </p:txBody>
      </p:sp>
      <p:grpSp>
        <p:nvGrpSpPr>
          <p:cNvPr id="8" name="Группа 7"/>
          <p:cNvGrpSpPr/>
          <p:nvPr/>
        </p:nvGrpSpPr>
        <p:grpSpPr>
          <a:xfrm>
            <a:off x="4715991" y="3059757"/>
            <a:ext cx="5184576" cy="4333665"/>
            <a:chOff x="4715991" y="3059757"/>
            <a:chExt cx="5184576" cy="4333665"/>
          </a:xfrm>
        </p:grpSpPr>
        <p:sp>
          <p:nvSpPr>
            <p:cNvPr id="4" name="Трапеция 3"/>
            <p:cNvSpPr/>
            <p:nvPr/>
          </p:nvSpPr>
          <p:spPr>
            <a:xfrm rot="10800000">
              <a:off x="4715991" y="6077672"/>
              <a:ext cx="5184576" cy="1315750"/>
            </a:xfrm>
            <a:prstGeom prst="trapezoid">
              <a:avLst/>
            </a:prstGeom>
            <a:solidFill>
              <a:srgbClr val="CC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7181826" y="3059757"/>
              <a:ext cx="252906" cy="301791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ирог 5"/>
            <p:cNvSpPr/>
            <p:nvPr/>
          </p:nvSpPr>
          <p:spPr>
            <a:xfrm rot="13452275">
              <a:off x="6885849" y="3357716"/>
              <a:ext cx="2499245" cy="2499396"/>
            </a:xfrm>
            <a:prstGeom prst="pi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943968" y="-1260723"/>
            <a:ext cx="7575232" cy="6691312"/>
          </a:xfrm>
        </p:spPr>
        <p:txBody>
          <a:bodyPr/>
          <a:lstStyle/>
          <a:p>
            <a:pPr algn="l">
              <a:defRPr/>
            </a:pPr>
            <a:r>
              <a:rPr lang="ru-RU" sz="4850" b="1" i="1" dirty="0" smtClean="0">
                <a:solidFill>
                  <a:srgbClr val="FF0000"/>
                </a:solidFill>
                <a:latin typeface="Arial Black" pitchFamily="34" charset="0"/>
              </a:rPr>
              <a:t>                         </a:t>
            </a:r>
            <a:br>
              <a:rPr lang="ru-RU" sz="4850" b="1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850" b="1" i="1" dirty="0" smtClean="0">
                <a:solidFill>
                  <a:srgbClr val="FF0000"/>
                </a:solidFill>
                <a:latin typeface="Arial Black" pitchFamily="34" charset="0"/>
              </a:rPr>
              <a:t>                     </a:t>
            </a:r>
            <a:br>
              <a:rPr lang="ru-RU" sz="4850" b="1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850" b="1" i="1" dirty="0" smtClean="0">
                <a:solidFill>
                  <a:srgbClr val="FF0000"/>
                </a:solidFill>
                <a:latin typeface="Arial Black" pitchFamily="34" charset="0"/>
              </a:rPr>
              <a:t>             </a:t>
            </a: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Как поделить </a:t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два яблока </a:t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на троих?</a:t>
            </a: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850" b="1" i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4850" b="1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850" b="1" i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4850" b="1" i="1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sz="4850" b="1" i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78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8" y="3922713"/>
            <a:ext cx="3795712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152525" y="136525"/>
            <a:ext cx="9072563" cy="7215188"/>
          </a:xfrm>
        </p:spPr>
        <p:txBody>
          <a:bodyPr tIns="25191" rtlCol="0">
            <a:noAutofit/>
          </a:bodyPr>
          <a:lstStyle/>
          <a:p>
            <a:pPr defTabSz="1007630" fontAlgn="auto">
              <a:lnSpc>
                <a:spcPct val="95000"/>
              </a:lnSpc>
              <a:spcAft>
                <a:spcPts val="0"/>
              </a:spcAft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</a:tabLst>
              <a:defRPr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«Я сказал: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       - Вот,  папа, послушай, какую я Мишке задам задачу: вот у меня есть два яблока, а нас трое, как разделить их среди нас поровну?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 Мишка сейчас же  надулся и  стал  думать.  Папа  не  надулся,  но  тоже задумался. Они думали долго.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  Я тогда сказал: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  - Сдаешься, Мишка?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  Мишка сказал: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  - Сдаюсь!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  Я сказал: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  - Чтобы мы все получили поровну, надо из этих яблок сварить компот. – И стал хохотать…»</a:t>
            </a:r>
            <a:r>
              <a:rPr lang="ru-RU" sz="2800" i="1" dirty="0" smtClean="0">
                <a:solidFill>
                  <a:srgbClr val="FF0000"/>
                </a:solidFill>
              </a:rPr>
              <a:t/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smtClean="0">
                <a:solidFill>
                  <a:srgbClr val="FF0000"/>
                </a:solidFill>
              </a:rPr>
              <a:t/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4400" b="1" i="1" dirty="0" smtClean="0">
                <a:solidFill>
                  <a:srgbClr val="FF0000"/>
                </a:solidFill>
              </a:rPr>
              <a:t>Как поделить два яблока на троих?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800225" y="323850"/>
            <a:ext cx="7989888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10" tIns="45706" rIns="91410" bIns="45706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944" y="303213"/>
            <a:ext cx="7849444" cy="6548437"/>
          </a:xfrm>
        </p:spPr>
        <p:txBody>
          <a:bodyPr/>
          <a:lstStyle/>
          <a:p>
            <a:pPr algn="l">
              <a:defRPr/>
            </a:pPr>
            <a:r>
              <a:rPr lang="ru-RU" sz="4850" b="1" i="1" dirty="0" smtClean="0">
                <a:solidFill>
                  <a:srgbClr val="FF0000"/>
                </a:solidFill>
                <a:latin typeface="Arial Black" pitchFamily="34" charset="0"/>
              </a:rPr>
              <a:t>Задача №1:</a:t>
            </a:r>
            <a:r>
              <a:rPr lang="ru-RU" sz="4850" dirty="0" smtClean="0"/>
              <a:t>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Кусок проволоки длиной 1 м  разделили на 2 части. Какова длина одной части? 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Ответ:       -длина одной части</a:t>
            </a:r>
            <a:br>
              <a:rPr lang="ru-RU" sz="4000" b="1" i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4850" dirty="0" smtClean="0"/>
              <a:t/>
            </a:r>
            <a:br>
              <a:rPr lang="ru-RU" sz="4850" dirty="0" smtClean="0"/>
            </a:br>
            <a:r>
              <a:rPr lang="ru-RU" sz="4850" b="1" i="1" dirty="0" smtClean="0">
                <a:solidFill>
                  <a:srgbClr val="FF0000"/>
                </a:solidFill>
                <a:latin typeface="Arial Black" pitchFamily="34" charset="0"/>
              </a:rPr>
              <a:t>Задача №2: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Кусок проволоки длиной 1 м разделили на 3 части. Какова длина одной части?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Arial Black" pitchFamily="34" charset="0"/>
              </a:rPr>
              <a:t>Ответ:       </a:t>
            </a:r>
            <a:r>
              <a:rPr lang="ru-RU" sz="4000" b="1" i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-длина одной части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68" y="1979637"/>
            <a:ext cx="767864" cy="119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235" y="5580037"/>
            <a:ext cx="595712" cy="112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>
          <a:xfrm>
            <a:off x="1511920" y="611485"/>
            <a:ext cx="8640960" cy="6454478"/>
          </a:xfrm>
        </p:spPr>
        <p:txBody>
          <a:bodyPr/>
          <a:lstStyle/>
          <a:p>
            <a:pPr algn="l"/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может за версту </a:t>
            </a:r>
            <a:b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видеть дробную черту.</a:t>
            </a:r>
            <a:b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 чертой – 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числитель </a:t>
            </a:r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знайте,</a:t>
            </a:r>
            <a:b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чертою –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знаменатель</a:t>
            </a:r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Дробь такую непременно </a:t>
            </a:r>
            <a:b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Надо звать </a:t>
            </a:r>
            <a:r>
              <a:rPr lang="ru-RU" sz="5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6637338"/>
            <a:ext cx="9074150" cy="115887"/>
          </a:xfrm>
        </p:spPr>
        <p:txBody>
          <a:bodyPr rtlCol="0">
            <a:normAutofit fontScale="25000" lnSpcReduction="20000"/>
          </a:bodyPr>
          <a:lstStyle/>
          <a:p>
            <a:pPr marL="377861" indent="-377861" algn="r" defTabSz="1007630" fontAlgn="auto">
              <a:spcAft>
                <a:spcPts val="0"/>
              </a:spcAft>
              <a:defRPr/>
            </a:pPr>
            <a:endParaRPr lang="ru-RU" sz="3527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007943" fontAlgn="auto">
              <a:spcAft>
                <a:spcPts val="0"/>
              </a:spcAft>
              <a:defRPr/>
            </a:pPr>
            <a:r>
              <a:rPr lang="ru-RU" sz="4850" b="1" dirty="0" smtClean="0">
                <a:solidFill>
                  <a:srgbClr val="0000FF"/>
                </a:solidFill>
                <a:latin typeface="Century Gothic" pitchFamily="34" charset="0"/>
                <a:hlinkClick r:id="" action="ppaction://noaction"/>
              </a:rPr>
              <a:t>Домашнее задание</a:t>
            </a:r>
            <a:endParaRPr lang="ru-RU" sz="4850" b="1" dirty="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075" y="1654175"/>
            <a:ext cx="9055100" cy="1177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07943" eaLnBrk="1" fontAlgn="auto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r>
              <a:rPr lang="ru-RU" sz="3527" b="1" dirty="0">
                <a:solidFill>
                  <a:prstClr val="black"/>
                </a:solidFill>
                <a:latin typeface="Calibri"/>
              </a:rPr>
              <a:t>П. 23, выполнить задание на карточке</a:t>
            </a:r>
          </a:p>
          <a:p>
            <a:pPr algn="ctr" defTabSz="1007943" eaLnBrk="1" fontAlgn="auto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endParaRPr lang="ru-RU" sz="3527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500" name="Rectangle 60"/>
          <p:cNvSpPr>
            <a:spLocks noChangeArrowheads="1"/>
          </p:cNvSpPr>
          <p:nvPr/>
        </p:nvSpPr>
        <p:spPr bwMode="auto">
          <a:xfrm>
            <a:off x="2441575" y="2284413"/>
            <a:ext cx="504031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6" tIns="50398" rIns="100796" bIns="50398" anchor="ctr">
            <a:spAutoFit/>
          </a:bodyPr>
          <a:lstStyle/>
          <a:p>
            <a:pPr algn="ctr" defTabSz="1007943" eaLnBrk="1" hangingPunct="1">
              <a:buFont typeface="Times New Roman" panose="02020603050405020304" pitchFamily="18" charset="0"/>
              <a:buNone/>
              <a:defRPr/>
            </a:pPr>
            <a:r>
              <a:rPr lang="ru-RU" sz="1543" b="1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№1</a:t>
            </a:r>
            <a:endParaRPr lang="ru-RU" sz="1543" dirty="0">
              <a:solidFill>
                <a:prstClr val="black"/>
              </a:solidFill>
            </a:endParaRPr>
          </a:p>
          <a:p>
            <a:pPr algn="ctr" defTabSz="1007943">
              <a:buFont typeface="Times New Roman" panose="02020603050405020304" pitchFamily="18" charset="0"/>
              <a:buNone/>
              <a:defRPr/>
            </a:pPr>
            <a:r>
              <a:rPr lang="ru-RU" sz="1543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Закрасьте нужную часть фигуры.</a:t>
            </a:r>
            <a:endParaRPr lang="ru-RU" sz="1543" dirty="0">
              <a:solidFill>
                <a:prstClr val="black"/>
              </a:solidFill>
            </a:endParaRPr>
          </a:p>
        </p:txBody>
      </p:sp>
      <p:sp>
        <p:nvSpPr>
          <p:cNvPr id="61543" name="Rectangle 103"/>
          <p:cNvSpPr>
            <a:spLocks noChangeArrowheads="1"/>
          </p:cNvSpPr>
          <p:nvPr/>
        </p:nvSpPr>
        <p:spPr bwMode="auto">
          <a:xfrm>
            <a:off x="393700" y="2913063"/>
            <a:ext cx="1284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6" tIns="50398" rIns="100796" bIns="50398" anchor="ctr">
            <a:spAutoFit/>
          </a:bodyPr>
          <a:lstStyle/>
          <a:p>
            <a:pPr defTabSz="1007943" eaLnBrk="1" hangingPunct="1">
              <a:buFont typeface="Times New Roman" panose="02020603050405020304" pitchFamily="18" charset="0"/>
              <a:buNone/>
              <a:defRPr/>
            </a:pPr>
            <a:r>
              <a:rPr lang="ru-RU" sz="1323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1. Закрасьте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5302" name="Picture 1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2835275"/>
            <a:ext cx="22066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Прямоугольник 108"/>
          <p:cNvSpPr/>
          <p:nvPr/>
        </p:nvSpPr>
        <p:spPr>
          <a:xfrm>
            <a:off x="1890713" y="2913063"/>
            <a:ext cx="849312" cy="296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r>
              <a:rPr lang="ru-RU" sz="1323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фигуры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5304" name="Group 105"/>
          <p:cNvGrpSpPr>
            <a:grpSpLocks/>
          </p:cNvGrpSpPr>
          <p:nvPr/>
        </p:nvGrpSpPr>
        <p:grpSpPr bwMode="auto">
          <a:xfrm>
            <a:off x="946150" y="3386138"/>
            <a:ext cx="1181100" cy="944562"/>
            <a:chOff x="943" y="1746"/>
            <a:chExt cx="3836" cy="3160"/>
          </a:xfrm>
        </p:grpSpPr>
        <p:sp>
          <p:nvSpPr>
            <p:cNvPr id="55352" name="Rectangle 106"/>
            <p:cNvSpPr>
              <a:spLocks noChangeArrowheads="1"/>
            </p:cNvSpPr>
            <p:nvPr/>
          </p:nvSpPr>
          <p:spPr bwMode="auto">
            <a:xfrm>
              <a:off x="1338" y="1746"/>
              <a:ext cx="3046" cy="395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0796" tIns="50398" rIns="100796" bIns="50398"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353" name="Rectangle 107"/>
            <p:cNvSpPr>
              <a:spLocks noChangeArrowheads="1"/>
            </p:cNvSpPr>
            <p:nvPr/>
          </p:nvSpPr>
          <p:spPr bwMode="auto">
            <a:xfrm>
              <a:off x="1338" y="2141"/>
              <a:ext cx="3046" cy="395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0796" tIns="50398" rIns="100796" bIns="50398"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354" name="Rectangle 108"/>
            <p:cNvSpPr>
              <a:spLocks noChangeArrowheads="1"/>
            </p:cNvSpPr>
            <p:nvPr/>
          </p:nvSpPr>
          <p:spPr bwMode="auto">
            <a:xfrm>
              <a:off x="1338" y="2536"/>
              <a:ext cx="3046" cy="395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0796" tIns="50398" rIns="100796" bIns="50398"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355" name="Rectangle 109"/>
            <p:cNvSpPr>
              <a:spLocks noChangeArrowheads="1"/>
            </p:cNvSpPr>
            <p:nvPr/>
          </p:nvSpPr>
          <p:spPr bwMode="auto">
            <a:xfrm>
              <a:off x="1338" y="2931"/>
              <a:ext cx="3046" cy="395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0796" tIns="50398" rIns="100796" bIns="50398"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356" name="Rectangle 110"/>
            <p:cNvSpPr>
              <a:spLocks noChangeArrowheads="1"/>
            </p:cNvSpPr>
            <p:nvPr/>
          </p:nvSpPr>
          <p:spPr bwMode="auto">
            <a:xfrm>
              <a:off x="1338" y="3326"/>
              <a:ext cx="3046" cy="395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0796" tIns="50398" rIns="100796" bIns="50398"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357" name="Rectangle 111"/>
            <p:cNvSpPr>
              <a:spLocks noChangeArrowheads="1"/>
            </p:cNvSpPr>
            <p:nvPr/>
          </p:nvSpPr>
          <p:spPr bwMode="auto">
            <a:xfrm rot="5400000">
              <a:off x="3002" y="3128"/>
              <a:ext cx="3160" cy="395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0796" tIns="50398" rIns="100796" bIns="50398"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358" name="Rectangle 112"/>
            <p:cNvSpPr>
              <a:spLocks noChangeArrowheads="1"/>
            </p:cNvSpPr>
            <p:nvPr/>
          </p:nvSpPr>
          <p:spPr bwMode="auto">
            <a:xfrm>
              <a:off x="1338" y="3721"/>
              <a:ext cx="3046" cy="395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0796" tIns="50398" rIns="100796" bIns="50398"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359" name="Rectangle 113"/>
            <p:cNvSpPr>
              <a:spLocks noChangeArrowheads="1"/>
            </p:cNvSpPr>
            <p:nvPr/>
          </p:nvSpPr>
          <p:spPr bwMode="auto">
            <a:xfrm>
              <a:off x="1338" y="4116"/>
              <a:ext cx="3046" cy="395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0796" tIns="50398" rIns="100796" bIns="50398"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360" name="Rectangle 114"/>
            <p:cNvSpPr>
              <a:spLocks noChangeArrowheads="1"/>
            </p:cNvSpPr>
            <p:nvPr/>
          </p:nvSpPr>
          <p:spPr bwMode="auto">
            <a:xfrm>
              <a:off x="1338" y="4511"/>
              <a:ext cx="3046" cy="395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0796" tIns="50398" rIns="100796" bIns="50398"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361" name="Rectangle 115"/>
            <p:cNvSpPr>
              <a:spLocks noChangeArrowheads="1"/>
            </p:cNvSpPr>
            <p:nvPr/>
          </p:nvSpPr>
          <p:spPr bwMode="auto">
            <a:xfrm rot="-5400000">
              <a:off x="-439" y="3128"/>
              <a:ext cx="3160" cy="395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0796" tIns="50398" rIns="100796" bIns="50398"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61557" name="Rectangle 117"/>
          <p:cNvSpPr>
            <a:spLocks noChangeArrowheads="1"/>
          </p:cNvSpPr>
          <p:nvPr/>
        </p:nvSpPr>
        <p:spPr bwMode="auto">
          <a:xfrm>
            <a:off x="5040313" y="2913063"/>
            <a:ext cx="12604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6" tIns="50398" rIns="100796" bIns="50398" anchor="ctr">
            <a:spAutoFit/>
          </a:bodyPr>
          <a:lstStyle/>
          <a:p>
            <a:pPr defTabSz="1007943" eaLnBrk="1" hangingPunct="1">
              <a:buFont typeface="Times New Roman" panose="02020603050405020304" pitchFamily="18" charset="0"/>
              <a:buNone/>
              <a:defRPr/>
            </a:pPr>
            <a:r>
              <a:rPr lang="ru-RU" sz="1323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3. Закрасьте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5306" name="Picture 1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13" y="2835275"/>
            <a:ext cx="1841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8" name="Rectangle 118"/>
          <p:cNvSpPr>
            <a:spLocks noChangeArrowheads="1"/>
          </p:cNvSpPr>
          <p:nvPr/>
        </p:nvSpPr>
        <p:spPr bwMode="auto">
          <a:xfrm>
            <a:off x="4016375" y="2913063"/>
            <a:ext cx="94456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6" tIns="50398" rIns="100796" bIns="50398" anchor="ctr">
            <a:spAutoFit/>
          </a:bodyPr>
          <a:lstStyle/>
          <a:p>
            <a:pPr defTabSz="1007943" eaLnBrk="1" hangingPunct="1">
              <a:buFont typeface="Times New Roman" panose="02020603050405020304" pitchFamily="18" charset="0"/>
              <a:buNone/>
              <a:defRPr/>
            </a:pPr>
            <a:r>
              <a:rPr lang="ru-RU" sz="1323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фигуры  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2678113" y="2913063"/>
            <a:ext cx="1263650" cy="296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07943" eaLnBrk="1" hangingPunct="1">
              <a:buFont typeface="Times New Roman" panose="02020603050405020304" pitchFamily="18" charset="0"/>
              <a:buNone/>
              <a:defRPr/>
            </a:pPr>
            <a:r>
              <a:rPr lang="ru-RU" sz="1323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2. Закрасьте </a:t>
            </a: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55309" name="Group 119"/>
          <p:cNvGrpSpPr>
            <a:grpSpLocks/>
          </p:cNvGrpSpPr>
          <p:nvPr/>
        </p:nvGrpSpPr>
        <p:grpSpPr bwMode="auto">
          <a:xfrm>
            <a:off x="3465513" y="3465513"/>
            <a:ext cx="844550" cy="777875"/>
            <a:chOff x="2332" y="5199"/>
            <a:chExt cx="2039" cy="1848"/>
          </a:xfrm>
        </p:grpSpPr>
        <p:sp>
          <p:nvSpPr>
            <p:cNvPr id="55347" name="Oval 120"/>
            <p:cNvSpPr>
              <a:spLocks noChangeArrowheads="1"/>
            </p:cNvSpPr>
            <p:nvPr/>
          </p:nvSpPr>
          <p:spPr bwMode="auto">
            <a:xfrm>
              <a:off x="2332" y="5199"/>
              <a:ext cx="2039" cy="1848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lIns="100796" tIns="50398" rIns="100796" bIns="50398"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55348" name="AutoShape 121"/>
            <p:cNvCxnSpPr>
              <a:cxnSpLocks noChangeShapeType="1"/>
            </p:cNvCxnSpPr>
            <p:nvPr/>
          </p:nvCxnSpPr>
          <p:spPr bwMode="auto">
            <a:xfrm>
              <a:off x="3352" y="5199"/>
              <a:ext cx="0" cy="1848"/>
            </a:xfrm>
            <a:prstGeom prst="straightConnector1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49" name="AutoShape 122"/>
            <p:cNvCxnSpPr>
              <a:cxnSpLocks noChangeShapeType="1"/>
            </p:cNvCxnSpPr>
            <p:nvPr/>
          </p:nvCxnSpPr>
          <p:spPr bwMode="auto">
            <a:xfrm flipH="1">
              <a:off x="2685" y="5439"/>
              <a:ext cx="1339" cy="1336"/>
            </a:xfrm>
            <a:prstGeom prst="straightConnector1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50" name="AutoShape 123"/>
            <p:cNvCxnSpPr>
              <a:cxnSpLocks noChangeShapeType="1"/>
            </p:cNvCxnSpPr>
            <p:nvPr/>
          </p:nvCxnSpPr>
          <p:spPr bwMode="auto">
            <a:xfrm>
              <a:off x="2753" y="5407"/>
              <a:ext cx="1271" cy="1368"/>
            </a:xfrm>
            <a:prstGeom prst="straightConnector1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51" name="AutoShape 124"/>
            <p:cNvCxnSpPr>
              <a:cxnSpLocks noChangeShapeType="1"/>
            </p:cNvCxnSpPr>
            <p:nvPr/>
          </p:nvCxnSpPr>
          <p:spPr bwMode="auto">
            <a:xfrm>
              <a:off x="2389" y="6066"/>
              <a:ext cx="1982" cy="0"/>
            </a:xfrm>
            <a:prstGeom prst="straightConnector1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1566" name="Rectangle 126"/>
          <p:cNvSpPr>
            <a:spLocks noChangeArrowheads="1"/>
          </p:cNvSpPr>
          <p:nvPr/>
        </p:nvSpPr>
        <p:spPr bwMode="auto">
          <a:xfrm>
            <a:off x="7324725" y="2913063"/>
            <a:ext cx="12588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6" tIns="50398" rIns="100796" bIns="50398" anchor="ctr">
            <a:spAutoFit/>
          </a:bodyPr>
          <a:lstStyle/>
          <a:p>
            <a:pPr defTabSz="1007943" eaLnBrk="1" hangingPunct="1">
              <a:buFont typeface="Times New Roman" panose="02020603050405020304" pitchFamily="18" charset="0"/>
              <a:buNone/>
              <a:defRPr/>
            </a:pPr>
            <a:r>
              <a:rPr lang="ru-RU" sz="1323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4. Закрасьте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5311" name="Picture 12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35275"/>
            <a:ext cx="182563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7" name="Rectangle 127"/>
          <p:cNvSpPr>
            <a:spLocks noChangeArrowheads="1"/>
          </p:cNvSpPr>
          <p:nvPr/>
        </p:nvSpPr>
        <p:spPr bwMode="auto">
          <a:xfrm>
            <a:off x="6378575" y="2913063"/>
            <a:ext cx="8667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6" tIns="50398" rIns="100796" bIns="50398" anchor="ctr">
            <a:spAutoFit/>
          </a:bodyPr>
          <a:lstStyle/>
          <a:p>
            <a:pPr defTabSz="1007943" eaLnBrk="1" hangingPunct="1">
              <a:buFont typeface="Times New Roman" panose="02020603050405020304" pitchFamily="18" charset="0"/>
              <a:buNone/>
              <a:defRPr/>
            </a:pPr>
            <a:r>
              <a:rPr lang="ru-RU" sz="1323" b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фигуры</a:t>
            </a:r>
            <a:r>
              <a:rPr lang="ru-RU" sz="1213">
                <a:solidFill>
                  <a:prstClr val="black"/>
                </a:solidFill>
              </a:rPr>
              <a:t> </a:t>
            </a: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55313" name="Group 128"/>
          <p:cNvGrpSpPr>
            <a:grpSpLocks/>
          </p:cNvGrpSpPr>
          <p:nvPr/>
        </p:nvGrpSpPr>
        <p:grpSpPr bwMode="auto">
          <a:xfrm>
            <a:off x="5827713" y="3386138"/>
            <a:ext cx="944562" cy="787400"/>
            <a:chOff x="7149" y="5288"/>
            <a:chExt cx="2090" cy="1861"/>
          </a:xfrm>
        </p:grpSpPr>
        <p:sp>
          <p:nvSpPr>
            <p:cNvPr id="55343" name="Rectangle 129"/>
            <p:cNvSpPr>
              <a:spLocks noChangeArrowheads="1"/>
            </p:cNvSpPr>
            <p:nvPr/>
          </p:nvSpPr>
          <p:spPr bwMode="auto">
            <a:xfrm>
              <a:off x="7149" y="5288"/>
              <a:ext cx="2090" cy="1861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0796" tIns="50398" rIns="100796" bIns="50398"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55344" name="AutoShape 130"/>
            <p:cNvCxnSpPr>
              <a:cxnSpLocks noChangeShapeType="1"/>
            </p:cNvCxnSpPr>
            <p:nvPr/>
          </p:nvCxnSpPr>
          <p:spPr bwMode="auto">
            <a:xfrm>
              <a:off x="8207" y="5288"/>
              <a:ext cx="25" cy="1861"/>
            </a:xfrm>
            <a:prstGeom prst="straightConnector1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45" name="AutoShape 131"/>
            <p:cNvCxnSpPr>
              <a:cxnSpLocks noChangeShapeType="1"/>
            </p:cNvCxnSpPr>
            <p:nvPr/>
          </p:nvCxnSpPr>
          <p:spPr bwMode="auto">
            <a:xfrm>
              <a:off x="7646" y="5288"/>
              <a:ext cx="25" cy="1861"/>
            </a:xfrm>
            <a:prstGeom prst="straightConnector1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46" name="AutoShape 132"/>
            <p:cNvCxnSpPr>
              <a:cxnSpLocks noChangeShapeType="1"/>
            </p:cNvCxnSpPr>
            <p:nvPr/>
          </p:nvCxnSpPr>
          <p:spPr bwMode="auto">
            <a:xfrm>
              <a:off x="8679" y="5288"/>
              <a:ext cx="25" cy="1861"/>
            </a:xfrm>
            <a:prstGeom prst="straightConnector1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5314" name="Rectangle 134"/>
          <p:cNvSpPr>
            <a:spLocks noChangeArrowheads="1"/>
          </p:cNvSpPr>
          <p:nvPr/>
        </p:nvSpPr>
        <p:spPr bwMode="auto">
          <a:xfrm>
            <a:off x="0" y="-188913"/>
            <a:ext cx="204788" cy="3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6" tIns="50398" rIns="100796" bIns="50398" anchor="ctr">
            <a:spAutoFit/>
          </a:bodyPr>
          <a:lstStyle>
            <a:lvl1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30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02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74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46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</a:pPr>
            <a:endParaRPr 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5315" name="Picture 13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2755900"/>
            <a:ext cx="23653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5" name="Rectangle 135"/>
          <p:cNvSpPr>
            <a:spLocks noChangeArrowheads="1"/>
          </p:cNvSpPr>
          <p:nvPr/>
        </p:nvSpPr>
        <p:spPr bwMode="auto">
          <a:xfrm>
            <a:off x="8820150" y="2913063"/>
            <a:ext cx="102393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6" tIns="50398" rIns="100796" bIns="50398" anchor="ctr">
            <a:spAutoFit/>
          </a:bodyPr>
          <a:lstStyle/>
          <a:p>
            <a:pPr defTabSz="1007943" eaLnBrk="1" hangingPunct="1">
              <a:buFont typeface="Times New Roman" panose="02020603050405020304" pitchFamily="18" charset="0"/>
              <a:buNone/>
              <a:defRPr/>
            </a:pPr>
            <a:r>
              <a:rPr lang="ru-RU" sz="1323" b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фигуры</a:t>
            </a:r>
            <a:r>
              <a:rPr lang="ru-RU" sz="1213">
                <a:solidFill>
                  <a:prstClr val="black"/>
                </a:solidFill>
              </a:rPr>
              <a:t> </a:t>
            </a: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55317" name="Group 136"/>
          <p:cNvGrpSpPr>
            <a:grpSpLocks/>
          </p:cNvGrpSpPr>
          <p:nvPr/>
        </p:nvGrpSpPr>
        <p:grpSpPr bwMode="auto">
          <a:xfrm>
            <a:off x="8662988" y="3306763"/>
            <a:ext cx="392112" cy="896937"/>
            <a:chOff x="6983" y="2001"/>
            <a:chExt cx="1326" cy="2733"/>
          </a:xfrm>
        </p:grpSpPr>
        <p:sp>
          <p:nvSpPr>
            <p:cNvPr id="55340" name="AutoShape 137"/>
            <p:cNvSpPr>
              <a:spLocks noChangeArrowheads="1"/>
            </p:cNvSpPr>
            <p:nvPr/>
          </p:nvSpPr>
          <p:spPr bwMode="auto">
            <a:xfrm>
              <a:off x="6983" y="2001"/>
              <a:ext cx="1326" cy="91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0796" tIns="50398" rIns="100796" bIns="50398"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341" name="AutoShape 138"/>
            <p:cNvSpPr>
              <a:spLocks noChangeArrowheads="1"/>
            </p:cNvSpPr>
            <p:nvPr/>
          </p:nvSpPr>
          <p:spPr bwMode="auto">
            <a:xfrm>
              <a:off x="6983" y="2912"/>
              <a:ext cx="1326" cy="91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0796" tIns="50398" rIns="100796" bIns="50398"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342" name="AutoShape 139"/>
            <p:cNvSpPr>
              <a:spLocks noChangeArrowheads="1"/>
            </p:cNvSpPr>
            <p:nvPr/>
          </p:nvSpPr>
          <p:spPr bwMode="auto">
            <a:xfrm>
              <a:off x="6983" y="3823"/>
              <a:ext cx="1326" cy="91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0796" tIns="50398" rIns="100796" bIns="50398"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61580" name="Rectangle 140"/>
          <p:cNvSpPr>
            <a:spLocks noChangeArrowheads="1"/>
          </p:cNvSpPr>
          <p:nvPr/>
        </p:nvSpPr>
        <p:spPr bwMode="auto">
          <a:xfrm>
            <a:off x="393700" y="4424363"/>
            <a:ext cx="88995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6" tIns="50398" rIns="100796" bIns="50398" anchor="ctr">
            <a:spAutoFit/>
          </a:bodyPr>
          <a:lstStyle/>
          <a:p>
            <a:pPr algn="ctr" defTabSz="1007943">
              <a:buFont typeface="Times New Roman" panose="02020603050405020304" pitchFamily="18" charset="0"/>
              <a:buNone/>
              <a:defRPr/>
            </a:pPr>
            <a:r>
              <a:rPr lang="ru-RU" sz="1543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43" b="1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№2</a:t>
            </a:r>
            <a:endParaRPr lang="ru-RU" sz="1543" dirty="0">
              <a:solidFill>
                <a:prstClr val="black"/>
              </a:solidFill>
            </a:endParaRPr>
          </a:p>
          <a:p>
            <a:pPr algn="ctr" defTabSz="1007943">
              <a:buFont typeface="Times New Roman" panose="02020603050405020304" pitchFamily="18" charset="0"/>
              <a:buNone/>
              <a:defRPr/>
            </a:pPr>
            <a:r>
              <a:rPr lang="ru-RU" sz="1543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Запишите с помощью дробей, какая часть фигуры (задание №1) осталась не закрашенной. </a:t>
            </a:r>
            <a:endParaRPr lang="ru-RU" sz="1543" dirty="0">
              <a:solidFill>
                <a:prstClr val="black"/>
              </a:solidFill>
            </a:endParaRPr>
          </a:p>
          <a:p>
            <a:pPr algn="ctr" defTabSz="1007943">
              <a:buFont typeface="Times New Roman" panose="02020603050405020304" pitchFamily="18" charset="0"/>
              <a:buNone/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5319" name="TextBox 147"/>
          <p:cNvSpPr txBox="1">
            <a:spLocks noChangeArrowheads="1"/>
          </p:cNvSpPr>
          <p:nvPr/>
        </p:nvSpPr>
        <p:spPr bwMode="auto">
          <a:xfrm>
            <a:off x="393700" y="5040313"/>
            <a:ext cx="196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30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02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74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46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</a:pPr>
            <a:r>
              <a:rPr lang="ru-RU">
                <a:solidFill>
                  <a:srgbClr val="000000"/>
                </a:solidFill>
                <a:latin typeface="Calibri" panose="020F0502020204030204" pitchFamily="34" charset="0"/>
              </a:rPr>
              <a:t>1.</a:t>
            </a:r>
          </a:p>
        </p:txBody>
      </p:sp>
      <p:sp>
        <p:nvSpPr>
          <p:cNvPr id="55320" name="TextBox 153"/>
          <p:cNvSpPr txBox="1">
            <a:spLocks noChangeArrowheads="1"/>
          </p:cNvSpPr>
          <p:nvPr/>
        </p:nvSpPr>
        <p:spPr bwMode="auto">
          <a:xfrm>
            <a:off x="2755900" y="5040313"/>
            <a:ext cx="1970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30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02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74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46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</a:pPr>
            <a:r>
              <a:rPr lang="ru-RU">
                <a:solidFill>
                  <a:srgbClr val="000000"/>
                </a:solidFill>
                <a:latin typeface="Calibri" panose="020F0502020204030204" pitchFamily="34" charset="0"/>
              </a:rPr>
              <a:t>2.</a:t>
            </a:r>
          </a:p>
        </p:txBody>
      </p:sp>
      <p:sp>
        <p:nvSpPr>
          <p:cNvPr id="55321" name="TextBox 165"/>
          <p:cNvSpPr txBox="1">
            <a:spLocks noChangeArrowheads="1"/>
          </p:cNvSpPr>
          <p:nvPr/>
        </p:nvSpPr>
        <p:spPr bwMode="auto">
          <a:xfrm>
            <a:off x="5119688" y="5040313"/>
            <a:ext cx="196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30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02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74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46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</a:pPr>
            <a:r>
              <a:rPr lang="ru-RU">
                <a:solidFill>
                  <a:srgbClr val="000000"/>
                </a:solidFill>
                <a:latin typeface="Calibri" panose="020F0502020204030204" pitchFamily="34" charset="0"/>
              </a:rPr>
              <a:t>3.</a:t>
            </a:r>
          </a:p>
        </p:txBody>
      </p:sp>
      <p:sp>
        <p:nvSpPr>
          <p:cNvPr id="55322" name="TextBox 166"/>
          <p:cNvSpPr txBox="1">
            <a:spLocks noChangeArrowheads="1"/>
          </p:cNvSpPr>
          <p:nvPr/>
        </p:nvSpPr>
        <p:spPr bwMode="auto">
          <a:xfrm>
            <a:off x="7639050" y="5040313"/>
            <a:ext cx="196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30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02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74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46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</a:pPr>
            <a:r>
              <a:rPr lang="ru-RU">
                <a:solidFill>
                  <a:srgbClr val="000000"/>
                </a:solidFill>
                <a:latin typeface="Calibri" panose="020F0502020204030204" pitchFamily="34" charset="0"/>
              </a:rPr>
              <a:t>4.</a:t>
            </a:r>
          </a:p>
        </p:txBody>
      </p:sp>
      <p:sp>
        <p:nvSpPr>
          <p:cNvPr id="61602" name="Rectangle 162"/>
          <p:cNvSpPr>
            <a:spLocks noChangeArrowheads="1"/>
          </p:cNvSpPr>
          <p:nvPr/>
        </p:nvSpPr>
        <p:spPr bwMode="auto">
          <a:xfrm>
            <a:off x="552450" y="5891355"/>
            <a:ext cx="9134475" cy="107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6" tIns="50398" rIns="100796" bIns="50398" anchor="ctr">
            <a:spAutoFit/>
          </a:bodyPr>
          <a:lstStyle>
            <a:lvl1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10064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30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02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74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4613" indent="-227013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</a:pPr>
            <a:r>
              <a:rPr lang="ru-RU" sz="15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№3</a:t>
            </a:r>
            <a:endParaRPr lang="ru-RU" sz="15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ClrTx/>
              <a:buSzTx/>
            </a:pPr>
            <a:r>
              <a:rPr lang="ru-RU" sz="15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Сделать цветную аппликацию из долей квадратов, разрезанных на части тремя различными способами. </a:t>
            </a:r>
            <a:br>
              <a:rPr lang="ru-RU" sz="15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55325" name="Group 2"/>
          <p:cNvGrpSpPr>
            <a:grpSpLocks/>
          </p:cNvGrpSpPr>
          <p:nvPr/>
        </p:nvGrpSpPr>
        <p:grpSpPr bwMode="auto">
          <a:xfrm>
            <a:off x="955675" y="5027613"/>
            <a:ext cx="249238" cy="473075"/>
            <a:chOff x="1912" y="1121"/>
            <a:chExt cx="254" cy="510"/>
          </a:xfrm>
        </p:grpSpPr>
        <p:sp>
          <p:nvSpPr>
            <p:cNvPr id="55338" name="Rectangle 3"/>
            <p:cNvSpPr>
              <a:spLocks noChangeArrowheads="1"/>
            </p:cNvSpPr>
            <p:nvPr/>
          </p:nvSpPr>
          <p:spPr bwMode="auto">
            <a:xfrm>
              <a:off x="1912" y="1121"/>
              <a:ext cx="254" cy="2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0796" tIns="50398" rIns="100796" bIns="50398"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339" name="Rectangle 4"/>
            <p:cNvSpPr>
              <a:spLocks noChangeArrowheads="1"/>
            </p:cNvSpPr>
            <p:nvPr/>
          </p:nvSpPr>
          <p:spPr bwMode="auto">
            <a:xfrm>
              <a:off x="1912" y="1376"/>
              <a:ext cx="254" cy="2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0796" tIns="50398" rIns="100796" bIns="50398"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5326" name="Group 5"/>
          <p:cNvGrpSpPr>
            <a:grpSpLocks/>
          </p:cNvGrpSpPr>
          <p:nvPr/>
        </p:nvGrpSpPr>
        <p:grpSpPr bwMode="auto">
          <a:xfrm>
            <a:off x="955675" y="5027613"/>
            <a:ext cx="249238" cy="473075"/>
            <a:chOff x="1912" y="1121"/>
            <a:chExt cx="254" cy="510"/>
          </a:xfrm>
        </p:grpSpPr>
        <p:sp>
          <p:nvSpPr>
            <p:cNvPr id="55336" name="Rectangle 6"/>
            <p:cNvSpPr>
              <a:spLocks noChangeArrowheads="1"/>
            </p:cNvSpPr>
            <p:nvPr/>
          </p:nvSpPr>
          <p:spPr bwMode="auto">
            <a:xfrm>
              <a:off x="1912" y="1121"/>
              <a:ext cx="254" cy="2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0796" tIns="50398" rIns="100796" bIns="50398"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337" name="Rectangle 7"/>
            <p:cNvSpPr>
              <a:spLocks noChangeArrowheads="1"/>
            </p:cNvSpPr>
            <p:nvPr/>
          </p:nvSpPr>
          <p:spPr bwMode="auto">
            <a:xfrm>
              <a:off x="1912" y="1376"/>
              <a:ext cx="254" cy="2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0796" tIns="50398" rIns="100796" bIns="50398"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5327" name="Group 8"/>
          <p:cNvGrpSpPr>
            <a:grpSpLocks/>
          </p:cNvGrpSpPr>
          <p:nvPr/>
        </p:nvGrpSpPr>
        <p:grpSpPr bwMode="auto">
          <a:xfrm>
            <a:off x="3228975" y="5040313"/>
            <a:ext cx="249238" cy="471487"/>
            <a:chOff x="1912" y="1121"/>
            <a:chExt cx="254" cy="510"/>
          </a:xfrm>
        </p:grpSpPr>
        <p:sp>
          <p:nvSpPr>
            <p:cNvPr id="55334" name="Rectangle 9"/>
            <p:cNvSpPr>
              <a:spLocks noChangeArrowheads="1"/>
            </p:cNvSpPr>
            <p:nvPr/>
          </p:nvSpPr>
          <p:spPr bwMode="auto">
            <a:xfrm>
              <a:off x="1912" y="1121"/>
              <a:ext cx="254" cy="2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0796" tIns="50398" rIns="100796" bIns="50398"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335" name="Rectangle 10"/>
            <p:cNvSpPr>
              <a:spLocks noChangeArrowheads="1"/>
            </p:cNvSpPr>
            <p:nvPr/>
          </p:nvSpPr>
          <p:spPr bwMode="auto">
            <a:xfrm>
              <a:off x="1912" y="1376"/>
              <a:ext cx="254" cy="2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0796" tIns="50398" rIns="100796" bIns="50398"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5328" name="Group 8"/>
          <p:cNvGrpSpPr>
            <a:grpSpLocks/>
          </p:cNvGrpSpPr>
          <p:nvPr/>
        </p:nvGrpSpPr>
        <p:grpSpPr bwMode="auto">
          <a:xfrm>
            <a:off x="5907088" y="5040313"/>
            <a:ext cx="247650" cy="471487"/>
            <a:chOff x="1912" y="1121"/>
            <a:chExt cx="254" cy="510"/>
          </a:xfrm>
        </p:grpSpPr>
        <p:sp>
          <p:nvSpPr>
            <p:cNvPr id="55332" name="Rectangle 9"/>
            <p:cNvSpPr>
              <a:spLocks noChangeArrowheads="1"/>
            </p:cNvSpPr>
            <p:nvPr/>
          </p:nvSpPr>
          <p:spPr bwMode="auto">
            <a:xfrm>
              <a:off x="1912" y="1121"/>
              <a:ext cx="254" cy="2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0796" tIns="50398" rIns="100796" bIns="50398"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333" name="Rectangle 10"/>
            <p:cNvSpPr>
              <a:spLocks noChangeArrowheads="1"/>
            </p:cNvSpPr>
            <p:nvPr/>
          </p:nvSpPr>
          <p:spPr bwMode="auto">
            <a:xfrm>
              <a:off x="1912" y="1376"/>
              <a:ext cx="254" cy="2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0796" tIns="50398" rIns="100796" bIns="50398"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5329" name="Group 8"/>
          <p:cNvGrpSpPr>
            <a:grpSpLocks/>
          </p:cNvGrpSpPr>
          <p:nvPr/>
        </p:nvGrpSpPr>
        <p:grpSpPr bwMode="auto">
          <a:xfrm>
            <a:off x="8426450" y="5040313"/>
            <a:ext cx="249238" cy="471487"/>
            <a:chOff x="1912" y="1121"/>
            <a:chExt cx="254" cy="510"/>
          </a:xfrm>
        </p:grpSpPr>
        <p:sp>
          <p:nvSpPr>
            <p:cNvPr id="55330" name="Rectangle 9"/>
            <p:cNvSpPr>
              <a:spLocks noChangeArrowheads="1"/>
            </p:cNvSpPr>
            <p:nvPr/>
          </p:nvSpPr>
          <p:spPr bwMode="auto">
            <a:xfrm>
              <a:off x="1912" y="1121"/>
              <a:ext cx="254" cy="2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0796" tIns="50398" rIns="100796" bIns="50398"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331" name="Rectangle 10"/>
            <p:cNvSpPr>
              <a:spLocks noChangeArrowheads="1"/>
            </p:cNvSpPr>
            <p:nvPr/>
          </p:nvSpPr>
          <p:spPr bwMode="auto">
            <a:xfrm>
              <a:off x="1912" y="1376"/>
              <a:ext cx="254" cy="2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0796" tIns="50398" rIns="100796" bIns="50398"/>
            <a:lstStyle>
              <a:lvl1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1006475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30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02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74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4613" indent="-227013" defTabSz="10064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</a:pPr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4150" cy="661987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9600" b="1" i="1" dirty="0" smtClean="0">
                <a:solidFill>
                  <a:srgbClr val="C00000"/>
                </a:solidFill>
                <a:latin typeface="Arial Black" pitchFamily="34" charset="0"/>
              </a:rPr>
              <a:t>Всем </a:t>
            </a:r>
            <a:br>
              <a:rPr lang="ru-RU" sz="9600" b="1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9600" b="1" i="1" dirty="0" smtClean="0">
                <a:solidFill>
                  <a:srgbClr val="C00000"/>
                </a:solidFill>
                <a:latin typeface="Arial Black" pitchFamily="34" charset="0"/>
              </a:rPr>
              <a:t>  спасибо за работу!</a:t>
            </a:r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b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</a:t>
            </a:r>
            <a:endParaRPr lang="ru-RU" sz="2800" b="1" i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503238" y="6565900"/>
            <a:ext cx="9074150" cy="187325"/>
          </a:xfrm>
        </p:spPr>
        <p:txBody>
          <a:bodyPr/>
          <a:lstStyle/>
          <a:p>
            <a:pPr marL="377979" indent="-377979">
              <a:defRPr/>
            </a:pPr>
            <a:endParaRPr lang="ru-RU" sz="3527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03463" y="466725"/>
            <a:ext cx="6391275" cy="1460500"/>
          </a:xfrm>
        </p:spPr>
        <p:txBody>
          <a:bodyPr/>
          <a:lstStyle/>
          <a:p>
            <a:pPr>
              <a:defRPr/>
            </a:pPr>
            <a:r>
              <a:rPr lang="ru-RU" sz="4850" b="1" i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4850" b="1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850" b="1" i="1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4850" b="1" i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850" b="1" i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4850" b="1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850" b="1" i="1" dirty="0" smtClean="0">
                <a:solidFill>
                  <a:srgbClr val="FF0000"/>
                </a:solidFill>
                <a:latin typeface="Arial Black" pitchFamily="34" charset="0"/>
              </a:rPr>
              <a:t>Задача №1:</a:t>
            </a:r>
            <a:r>
              <a:rPr lang="ru-RU" sz="4850" dirty="0" smtClean="0"/>
              <a:t> </a:t>
            </a:r>
            <a:br>
              <a:rPr lang="ru-RU" sz="4850" dirty="0" smtClean="0"/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Кусок проволоки длиной 1 м  разделили на 2 части. Какова длина одной части?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>
            <a:cxnSpLocks noChangeAspect="1"/>
          </p:cNvCxnSpPr>
          <p:nvPr/>
        </p:nvCxnSpPr>
        <p:spPr>
          <a:xfrm>
            <a:off x="2160588" y="5148263"/>
            <a:ext cx="2663825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cxnSpLocks noChangeAspect="1"/>
          </p:cNvCxnSpPr>
          <p:nvPr/>
        </p:nvCxnSpPr>
        <p:spPr>
          <a:xfrm>
            <a:off x="4824413" y="5148263"/>
            <a:ext cx="2663825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035050" y="4395788"/>
            <a:ext cx="7578725" cy="60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метр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27200" y="5476875"/>
            <a:ext cx="86518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b="1" i="1">
                <a:solidFill>
                  <a:srgbClr val="FF0000"/>
                </a:solidFill>
              </a:rPr>
              <a:t>50 см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056438" y="5487988"/>
            <a:ext cx="863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b="1" i="1">
                <a:solidFill>
                  <a:srgbClr val="FF0000"/>
                </a:solidFill>
              </a:rPr>
              <a:t>50 см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75 1.32717E-6 L -0.11417 1.3271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788 3.62033E-6 L 0.0822 3.620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sz="4850"/>
          </a:p>
        </p:txBody>
      </p:sp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1727200" y="303213"/>
            <a:ext cx="8066088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4800" b="1" i="1">
                <a:solidFill>
                  <a:srgbClr val="FF0000"/>
                </a:solidFill>
                <a:latin typeface="Arial Black" panose="020B0A04020102020204" pitchFamily="34" charset="0"/>
              </a:rPr>
              <a:t>Задача №2</a:t>
            </a:r>
            <a:r>
              <a:rPr lang="ru-RU" sz="4800" i="1">
                <a:solidFill>
                  <a:srgbClr val="FF0000"/>
                </a:solidFill>
                <a:latin typeface="Arial Unicode MS" panose="020B0604020202020204" pitchFamily="34" charset="-128"/>
              </a:rPr>
              <a:t>: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3600">
                <a:latin typeface="Arial Unicode MS" panose="020B0604020202020204" pitchFamily="34" charset="-128"/>
              </a:rPr>
              <a:t>Кусок проволоки длиной 1 м разделили на 3 равные части. Какова длина одной части?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663825" y="4140200"/>
            <a:ext cx="1728788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319588" y="4140200"/>
            <a:ext cx="1728787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048375" y="4140200"/>
            <a:ext cx="1728788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16125" y="4475163"/>
            <a:ext cx="79216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40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52975" y="4495800"/>
            <a:ext cx="792163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40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740650" y="4475163"/>
            <a:ext cx="79216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4000" b="1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51 9.53381E-7 L -0.12142 9.5338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17 9.53381E-7 L 0.09291 9.53381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sz="4850" smtClean="0"/>
          </a:p>
        </p:txBody>
      </p:sp>
      <p:pic>
        <p:nvPicPr>
          <p:cNvPr id="3" name="Apelsin_1976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7" r="1010" b="3455"/>
          <a:stretch>
            <a:fillRect/>
          </a:stretch>
        </p:blipFill>
        <p:spPr bwMode="auto">
          <a:xfrm>
            <a:off x="1511300" y="303213"/>
            <a:ext cx="70580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3375"/>
            <a:ext cx="2592388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5368925"/>
            <a:ext cx="259238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935856" y="350813"/>
            <a:ext cx="8962240" cy="6643734"/>
          </a:xfrm>
          <a:ln>
            <a:miter lim="800000"/>
            <a:headEnd/>
            <a:tailEnd/>
          </a:ln>
        </p:spPr>
        <p:txBody>
          <a:bodyPr tIns="84646" rtlCol="0">
            <a:normAutofit/>
          </a:bodyPr>
          <a:lstStyle/>
          <a:p>
            <a:pPr defTabSz="1007630" fontAlgn="auto">
              <a:spcAft>
                <a:spcPts val="0"/>
              </a:spcAft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  <a:defRPr/>
            </a:pP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cs typeface="Aharoni" panose="02010803020104030203" pitchFamily="2" charset="-79"/>
              </a:rPr>
              <a:t>Тема урока: </a:t>
            </a:r>
            <a:r>
              <a:rPr lang="ru-RU" sz="9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Aharoni" panose="02010803020104030203" pitchFamily="2" charset="-79"/>
              </a:rPr>
              <a:t/>
            </a:r>
            <a:br>
              <a:rPr lang="ru-RU" sz="9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Aharoni" panose="02010803020104030203" pitchFamily="2" charset="-79"/>
              </a:rPr>
            </a:br>
            <a:r>
              <a:rPr lang="ru-RU" sz="9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Aharoni" panose="02010803020104030203" pitchFamily="2" charset="-79"/>
              </a:rPr>
              <a:t/>
            </a:r>
            <a:br>
              <a:rPr lang="ru-RU" sz="9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Aharoni" panose="02010803020104030203" pitchFamily="2" charset="-79"/>
              </a:rPr>
            </a:br>
            <a:r>
              <a:rPr lang="ru-RU" sz="6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«Доли.</a:t>
            </a:r>
            <a:br>
              <a:rPr lang="ru-RU" sz="6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6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Обыкновенные дроби».</a:t>
            </a:r>
            <a:r>
              <a:rPr lang="ru-RU" sz="6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ru-RU" sz="6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endParaRPr lang="ru-RU" sz="660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sz="4850" smtClean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03238" y="322263"/>
            <a:ext cx="9072562" cy="4989512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sz="3527" b="1" i="1" dirty="0" smtClean="0">
                <a:solidFill>
                  <a:srgbClr val="FF0000"/>
                </a:solidFill>
              </a:rPr>
              <a:t>Мы делили апельсин,</a:t>
            </a:r>
          </a:p>
          <a:p>
            <a:pPr marL="0" indent="0" algn="ctr">
              <a:buFontTx/>
              <a:buNone/>
              <a:defRPr/>
            </a:pPr>
            <a:r>
              <a:rPr lang="ru-RU" sz="3527" b="1" i="1" dirty="0" smtClean="0">
                <a:solidFill>
                  <a:srgbClr val="FF0000"/>
                </a:solidFill>
              </a:rPr>
              <a:t>Много нас, а он один!</a:t>
            </a:r>
          </a:p>
          <a:p>
            <a:pPr marL="0" indent="0" algn="ctr">
              <a:buFontTx/>
              <a:buNone/>
              <a:defRPr/>
            </a:pPr>
            <a:r>
              <a:rPr lang="ru-RU" sz="3527" b="1" i="1" dirty="0" smtClean="0">
                <a:solidFill>
                  <a:srgbClr val="FF0000"/>
                </a:solidFill>
              </a:rPr>
              <a:t>Эта долька для ежа,</a:t>
            </a:r>
          </a:p>
          <a:p>
            <a:pPr marL="0" indent="0" algn="ctr">
              <a:buFontTx/>
              <a:buNone/>
              <a:defRPr/>
            </a:pPr>
            <a:r>
              <a:rPr lang="ru-RU" sz="3527" b="1" i="1" dirty="0" smtClean="0">
                <a:solidFill>
                  <a:srgbClr val="FF0000"/>
                </a:solidFill>
              </a:rPr>
              <a:t>Эта долька для стрижа,</a:t>
            </a:r>
          </a:p>
          <a:p>
            <a:pPr marL="0" indent="0" algn="ctr">
              <a:buFontTx/>
              <a:buNone/>
              <a:defRPr/>
            </a:pPr>
            <a:r>
              <a:rPr lang="ru-RU" sz="3527" b="1" i="1" dirty="0" smtClean="0">
                <a:solidFill>
                  <a:srgbClr val="FF0000"/>
                </a:solidFill>
              </a:rPr>
              <a:t>Эта долька для котят,</a:t>
            </a:r>
          </a:p>
          <a:p>
            <a:pPr marL="0" indent="0" algn="ctr">
              <a:buFontTx/>
              <a:buNone/>
              <a:defRPr/>
            </a:pPr>
            <a:r>
              <a:rPr lang="ru-RU" sz="3527" b="1" i="1" dirty="0" smtClean="0">
                <a:solidFill>
                  <a:srgbClr val="FF0000"/>
                </a:solidFill>
              </a:rPr>
              <a:t>Эта долька для утят,</a:t>
            </a:r>
          </a:p>
          <a:p>
            <a:pPr marL="0" indent="0" algn="ctr">
              <a:buFontTx/>
              <a:buNone/>
              <a:defRPr/>
            </a:pPr>
            <a:r>
              <a:rPr lang="ru-RU" sz="3527" b="1" i="1" dirty="0" smtClean="0">
                <a:solidFill>
                  <a:srgbClr val="FF0000"/>
                </a:solidFill>
              </a:rPr>
              <a:t>Эта долька для бобра….</a:t>
            </a:r>
          </a:p>
        </p:txBody>
      </p:sp>
      <p:pic>
        <p:nvPicPr>
          <p:cNvPr id="2765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4926013"/>
            <a:ext cx="2879725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Апельсин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3" y="1795463"/>
            <a:ext cx="3095625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 descr="Апельсин1 cop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3" y="1795463"/>
            <a:ext cx="30162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236538"/>
            <a:ext cx="167957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6763"/>
            <a:ext cx="1497013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5942013"/>
            <a:ext cx="2320925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236538"/>
            <a:ext cx="132397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775" y="3465513"/>
            <a:ext cx="84613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7188" y="744538"/>
            <a:ext cx="554695" cy="156661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2525" y="660647"/>
            <a:ext cx="554695" cy="15666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84878" y="2359604"/>
            <a:ext cx="220387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 smtClean="0">
                <a:solidFill>
                  <a:srgbClr val="C00000"/>
                </a:solidFill>
              </a:rPr>
              <a:t>1</a:t>
            </a:r>
            <a:r>
              <a:rPr lang="ru-RU" sz="2400" dirty="0" smtClean="0">
                <a:solidFill>
                  <a:srgbClr val="C00000"/>
                </a:solidFill>
              </a:rPr>
              <a:t>апельсин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4278" name="Picture 6" descr="Апельсин2 copy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2239963"/>
            <a:ext cx="31750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 descr="Апельсин5copy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2227263"/>
            <a:ext cx="31765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7" descr="Апельсин3 copy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2352675"/>
            <a:ext cx="2711450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39540" y="2956048"/>
            <a:ext cx="554695" cy="156661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9468" y="5449217"/>
            <a:ext cx="554695" cy="156661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26103" y="2782888"/>
            <a:ext cx="554695" cy="1566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34783E-7 L -0.00069 0.272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231 L 0.22049 -0.0023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555 L 0.17725 -0.152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-7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2.41443E-6 L -0.18907 -2.41443E-6 " pathEditMode="relative" ptsTypes="AA">
                                      <p:cBhvr>
                                        <p:cTn id="29" dur="2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67068E-6 L -0.12604 -0.14686 " pathEditMode="relative" ptsTypes="AA">
                                      <p:cBhvr>
                                        <p:cTn id="31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ablon_10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shablon_10</Template>
  <TotalTime>956</TotalTime>
  <Words>381</Words>
  <Application>Microsoft Office PowerPoint</Application>
  <PresentationFormat>Произвольный</PresentationFormat>
  <Paragraphs>153</Paragraphs>
  <Slides>33</Slides>
  <Notes>5</Notes>
  <HiddenSlides>0</HiddenSlides>
  <MMClips>1</MMClips>
  <ScaleCrop>false</ScaleCrop>
  <HeadingPairs>
    <vt:vector size="8" baseType="variant">
      <vt:variant>
        <vt:lpstr>Тема</vt:lpstr>
      </vt:variant>
      <vt:variant>
        <vt:i4>2</vt:i4>
      </vt:variant>
      <vt:variant>
        <vt:lpstr>Связи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shablon_10</vt:lpstr>
      <vt:lpstr>Тема Office</vt:lpstr>
      <vt:lpstr>C:\Users\Наталья\Desktop\5класс\Документ5!OLE_LINK2</vt:lpstr>
      <vt:lpstr>Диаграмма</vt:lpstr>
      <vt:lpstr>Формула</vt:lpstr>
      <vt:lpstr>ДОЛИ</vt:lpstr>
      <vt:lpstr>Презентация PowerPoint</vt:lpstr>
      <vt:lpstr>«Я сказал:         - Вот,  папа, послушай, какую я Мишке задам задачу: вот у меня есть два яблока, а нас трое, как разделить их среди нас поровну?   Мишка сейчас же  надулся и  стал  думать.  Папа  не  надулся,  но  тоже задумался. Они думали долго.    Я тогда сказал:    - Сдаешься, Мишка?    Мишка сказал:    - Сдаюсь!    Я сказал:    - Чтобы мы все получили поровну, надо из этих яблок сварить компот. – И стал хохотать…»   Как поделить два яблока на троих?</vt:lpstr>
      <vt:lpstr>   Задача №1:  Кусок проволоки длиной 1 м  разделили на 2 части. Какова длина одной части?  </vt:lpstr>
      <vt:lpstr>Презентация PowerPoint</vt:lpstr>
      <vt:lpstr>Презентация PowerPoint</vt:lpstr>
      <vt:lpstr>Тема урока:   «Доли. Обыкновенные дроби». </vt:lpstr>
      <vt:lpstr>Презентация PowerPoint</vt:lpstr>
      <vt:lpstr>Презентация PowerPoint</vt:lpstr>
      <vt:lpstr>Презентация PowerPoint</vt:lpstr>
      <vt:lpstr>Как записывают доли? </vt:lpstr>
      <vt:lpstr>Что показывает число  под чертой?</vt:lpstr>
      <vt:lpstr>Половина. </vt:lpstr>
      <vt:lpstr>Треть. </vt:lpstr>
      <vt:lpstr>Четверть. </vt:lpstr>
      <vt:lpstr>Как называются другие доли?</vt:lpstr>
      <vt:lpstr>Выполни задания.</vt:lpstr>
      <vt:lpstr>Презентация PowerPoint</vt:lpstr>
      <vt:lpstr>Презентация PowerPoint</vt:lpstr>
      <vt:lpstr>Обыкновенная дробь.</vt:lpstr>
      <vt:lpstr>                                 Дробь    это частное от         это одна или       деления                  несколько  натуральных           равных долей.       чисел.   </vt:lpstr>
      <vt:lpstr>Презентация PowerPoint</vt:lpstr>
      <vt:lpstr>Презентация PowerPoint</vt:lpstr>
      <vt:lpstr>ЗАДАНИЕ №1 Запишите в виде обыкновенной дроби.</vt:lpstr>
      <vt:lpstr>ДРОБИ В ДРЕВНОСТИ</vt:lpstr>
      <vt:lpstr> ФИЗКУЛЬТМИНУТКА  Одолела нас дремота,  Шевельнуться неохота Ну-ка делайте со мною  Упражнение такое: Раз – поднялись, потянулись, Два – нагнулись, разогнулись, Три – в ладоши три хлопка Головою три кивка. </vt:lpstr>
      <vt:lpstr>Запишите какая часть фигуры закрашена?</vt:lpstr>
      <vt:lpstr>           Корабль:  1)Прямоугольник - взять 8/10. Это корпус корабля. 2)Прямоугольник – взять 2/4. Это мачта. 3) Круг– взять 3/4. Это парус. </vt:lpstr>
      <vt:lpstr>                                                              Как поделить  два яблока  на троих?   </vt:lpstr>
      <vt:lpstr>Задача №1: Кусок проволоки длиной 1 м  разделили на 2 части. Какова длина одной части?  Ответ:       -длина одной части   Задача №2: Кусок проволоки длиной 1 м разделили на 3 части. Какова длина одной части? Ответ:       -длина одной части</vt:lpstr>
      <vt:lpstr>Каждый может за версту  видеть дробную черту. Над чертой – числитель знайте, Под чертою –знаменатель. Дробь такую непременно  Надо звать ….</vt:lpstr>
      <vt:lpstr>Домашнее задание</vt:lpstr>
      <vt:lpstr>Всем    спасибо за работу!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Доли.  Обыкновенные Дроби</dc:title>
  <dc:creator>Наталья Филатова</dc:creator>
  <cp:lastModifiedBy>Света</cp:lastModifiedBy>
  <cp:revision>86</cp:revision>
  <cp:lastPrinted>1601-01-01T00:00:00Z</cp:lastPrinted>
  <dcterms:created xsi:type="dcterms:W3CDTF">2012-03-22T16:54:08Z</dcterms:created>
  <dcterms:modified xsi:type="dcterms:W3CDTF">2015-10-17T12:51:11Z</dcterms:modified>
</cp:coreProperties>
</file>