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BAA9-EF99-47E7-B2F0-19608FB6616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05228-C8DA-4883-B5A8-CED1D0123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3960439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«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Тождественные преобразования</a:t>
            </a:r>
            <a:r>
              <a:rPr lang="ru-RU" sz="3600" b="1" dirty="0" smtClean="0"/>
              <a:t>» </a:t>
            </a:r>
            <a:br>
              <a:rPr lang="ru-RU" sz="3600" b="1" dirty="0" smtClean="0"/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Алгебра 7 класс</a:t>
            </a:r>
            <a:endParaRPr lang="ru-RU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520279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 smtClean="0"/>
              <a:t>Тождественные преобразования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1.Формулы сокращенного умножения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2.Раскрытие скобок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3.Распределительный закон умножения относительно сложения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Чтение и запись формул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Название формулы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2204864"/>
            <a:ext cx="3563888" cy="39512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Разность квадратов</a:t>
            </a:r>
          </a:p>
          <a:p>
            <a:endParaRPr lang="ru-RU" dirty="0" smtClean="0"/>
          </a:p>
          <a:p>
            <a:r>
              <a:rPr lang="ru-RU" dirty="0" smtClean="0"/>
              <a:t>Квадрат разности</a:t>
            </a:r>
          </a:p>
          <a:p>
            <a:endParaRPr lang="ru-RU" dirty="0"/>
          </a:p>
          <a:p>
            <a:r>
              <a:rPr lang="ru-RU" dirty="0" smtClean="0"/>
              <a:t>Квадрат суммы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Чтение и запись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07904" y="2174875"/>
            <a:ext cx="4978897" cy="395128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«а»  квадрат минус  «</a:t>
            </a:r>
            <a:r>
              <a:rPr lang="ru-RU" dirty="0" err="1" smtClean="0"/>
              <a:t>бэ</a:t>
            </a:r>
            <a:r>
              <a:rPr lang="ru-RU" dirty="0" smtClean="0"/>
              <a:t>» квадрат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2</a:t>
            </a:r>
            <a:r>
              <a:rPr lang="ru-RU" dirty="0" smtClean="0"/>
              <a:t>-в</a:t>
            </a:r>
            <a:r>
              <a:rPr lang="ru-RU" baseline="30000" dirty="0" smtClean="0"/>
              <a:t>2    </a:t>
            </a:r>
            <a:r>
              <a:rPr lang="ru-RU" dirty="0" smtClean="0"/>
              <a:t>                                                    </a:t>
            </a:r>
          </a:p>
          <a:p>
            <a:r>
              <a:rPr lang="ru-RU" dirty="0" smtClean="0"/>
              <a:t>«а» минус  «</a:t>
            </a:r>
            <a:r>
              <a:rPr lang="ru-RU" dirty="0" err="1" smtClean="0"/>
              <a:t>бэ</a:t>
            </a:r>
            <a:r>
              <a:rPr lang="ru-RU" dirty="0" smtClean="0"/>
              <a:t>» в квадрате             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а-в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                                                     </a:t>
            </a:r>
          </a:p>
          <a:p>
            <a:r>
              <a:rPr lang="ru-RU" dirty="0" smtClean="0"/>
              <a:t>«а» плюс «</a:t>
            </a:r>
            <a:r>
              <a:rPr lang="ru-RU" dirty="0" err="1" smtClean="0"/>
              <a:t>бэ</a:t>
            </a:r>
            <a:r>
              <a:rPr lang="ru-RU" dirty="0" smtClean="0"/>
              <a:t>» в квадрате              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а+в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</a:t>
            </a:r>
            <a:endParaRPr lang="ru-RU" baseline="300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Формулы сокращенного умножения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Левая часть формулы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40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-в</a:t>
            </a:r>
            <a:r>
              <a:rPr lang="ru-RU" sz="40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/>
              <a:t>                                    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а-в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4000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</a:p>
          <a:p>
            <a:r>
              <a:rPr lang="ru-RU" sz="4000" b="1" dirty="0" smtClean="0">
                <a:solidFill>
                  <a:srgbClr val="FFC000"/>
                </a:solidFill>
              </a:rPr>
              <a:t>(</a:t>
            </a:r>
            <a:r>
              <a:rPr lang="ru-RU" sz="4000" b="1" dirty="0" err="1" smtClean="0">
                <a:solidFill>
                  <a:srgbClr val="FFC000"/>
                </a:solidFill>
              </a:rPr>
              <a:t>а+в</a:t>
            </a:r>
            <a:r>
              <a:rPr lang="ru-RU" sz="4000" b="1" dirty="0" smtClean="0">
                <a:solidFill>
                  <a:srgbClr val="FFC000"/>
                </a:solidFill>
              </a:rPr>
              <a:t>)</a:t>
            </a:r>
            <a:r>
              <a:rPr lang="ru-RU" sz="4000" b="1" baseline="30000" dirty="0" smtClean="0">
                <a:solidFill>
                  <a:srgbClr val="FFC000"/>
                </a:solidFill>
              </a:rPr>
              <a:t>2</a:t>
            </a:r>
            <a:r>
              <a:rPr lang="ru-RU" sz="4000" b="1" dirty="0" smtClean="0">
                <a:solidFill>
                  <a:srgbClr val="FFC000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ru-RU" sz="4000" b="1" dirty="0" smtClean="0"/>
              <a:t>                   </a:t>
            </a:r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Правая часть формулы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а-в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)(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а+в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)                          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4000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-2ав+в</a:t>
            </a:r>
            <a:r>
              <a:rPr lang="ru-RU" sz="4000" b="1" baseline="30000" dirty="0" smtClean="0">
                <a:solidFill>
                  <a:schemeClr val="accent3">
                    <a:lumMod val="50000"/>
                  </a:schemeClr>
                </a:solidFill>
              </a:rPr>
              <a:t>2  </a:t>
            </a:r>
            <a:r>
              <a:rPr lang="ru-RU" sz="4000" b="1" baseline="30000" dirty="0" smtClean="0"/>
              <a:t>                     </a:t>
            </a:r>
            <a:r>
              <a:rPr lang="ru-RU" sz="4000" b="1" dirty="0" smtClean="0"/>
              <a:t>         </a:t>
            </a:r>
          </a:p>
          <a:p>
            <a:r>
              <a:rPr lang="ru-RU" sz="4000" b="1" dirty="0" smtClean="0">
                <a:solidFill>
                  <a:srgbClr val="FFC000"/>
                </a:solidFill>
              </a:rPr>
              <a:t>а</a:t>
            </a:r>
            <a:r>
              <a:rPr lang="ru-RU" sz="4000" b="1" baseline="30000" dirty="0" smtClean="0">
                <a:solidFill>
                  <a:srgbClr val="FFC000"/>
                </a:solidFill>
              </a:rPr>
              <a:t>2</a:t>
            </a:r>
            <a:r>
              <a:rPr lang="ru-RU" sz="4000" b="1" dirty="0" smtClean="0">
                <a:solidFill>
                  <a:srgbClr val="FFC000"/>
                </a:solidFill>
              </a:rPr>
              <a:t>+2ав+в</a:t>
            </a:r>
            <a:r>
              <a:rPr lang="ru-RU" sz="4000" b="1" baseline="30000" dirty="0" smtClean="0">
                <a:solidFill>
                  <a:srgbClr val="FFC000"/>
                </a:solidFill>
              </a:rPr>
              <a:t>2  </a:t>
            </a:r>
            <a:r>
              <a:rPr lang="ru-RU" sz="4000" b="1" baseline="30000" dirty="0" smtClean="0"/>
              <a:t>       </a:t>
            </a:r>
            <a:r>
              <a:rPr lang="ru-RU" sz="4000" b="1" dirty="0" smtClean="0"/>
              <a:t>              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</a:rPr>
              <a:t>Узнай формулу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1556792"/>
            <a:ext cx="8317432" cy="3384376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numCol="1" anchor="t">
            <a:noAutofit/>
          </a:bodyPr>
          <a:lstStyle/>
          <a:p>
            <a:pPr marL="628650" indent="-514350" algn="ctr">
              <a:lnSpc>
                <a:spcPct val="200000"/>
              </a:lnSpc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а-в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600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=а</a:t>
            </a:r>
            <a:r>
              <a:rPr lang="ru-RU" sz="3600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-2ав+в </a:t>
            </a:r>
            <a:r>
              <a:rPr lang="ru-RU" sz="3600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</a:p>
          <a:p>
            <a:pPr marL="514350" indent="-514350" algn="ctr">
              <a:lnSpc>
                <a:spcPct val="200000"/>
              </a:lnSpc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а</a:t>
            </a:r>
            <a:r>
              <a:rPr lang="ru-RU" sz="3600" baseline="30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-в</a:t>
            </a:r>
            <a:r>
              <a:rPr lang="ru-RU" sz="3600" baseline="30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а-в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а+в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514350" indent="-514350" algn="ctr">
              <a:lnSpc>
                <a:spcPct val="200000"/>
              </a:lnSpc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а+в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6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=а</a:t>
            </a:r>
            <a:r>
              <a:rPr lang="ru-RU" sz="36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+2ав+в</a:t>
            </a:r>
            <a:r>
              <a:rPr lang="ru-RU" sz="3600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endParaRPr lang="ru-RU" sz="3600" baseline="30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Раскрытие скобок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dirty="0" smtClean="0"/>
              <a:t>Перед скобками знак 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плюс</a:t>
            </a:r>
            <a:r>
              <a:rPr lang="ru-RU" dirty="0" smtClean="0"/>
              <a:t>, то просто отбрось скобки и сохрани все знаки.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Перед скобками знак </a:t>
            </a:r>
            <a:r>
              <a:rPr lang="ru-RU" b="1" i="1" u="sng" dirty="0" smtClean="0">
                <a:solidFill>
                  <a:srgbClr val="FF0000"/>
                </a:solidFill>
              </a:rPr>
              <a:t>минус</a:t>
            </a:r>
            <a:r>
              <a:rPr lang="ru-RU" dirty="0" smtClean="0"/>
              <a:t>, то отбросив скобки </a:t>
            </a:r>
            <a:r>
              <a:rPr lang="ru-RU" b="1" i="1" dirty="0" smtClean="0">
                <a:solidFill>
                  <a:srgbClr val="FF0000"/>
                </a:solidFill>
              </a:rPr>
              <a:t>меняй каждый знак на противоположный.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92D050"/>
                </a:solidFill>
              </a:rPr>
              <a:t>Раскроем скобки</a:t>
            </a:r>
            <a:endParaRPr lang="ru-RU" b="1" i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38437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b="1" dirty="0" smtClean="0"/>
          </a:p>
          <a:p>
            <a:r>
              <a:rPr lang="ru-RU" sz="3200" b="1" dirty="0" smtClean="0"/>
              <a:t>2</a:t>
            </a:r>
            <a:r>
              <a:rPr lang="ru-RU" sz="3200" b="1" dirty="0" smtClean="0">
                <a:solidFill>
                  <a:srgbClr val="7030A0"/>
                </a:solidFill>
              </a:rPr>
              <a:t>+</a:t>
            </a:r>
            <a:r>
              <a:rPr lang="ru-RU" sz="3200" b="1" dirty="0" smtClean="0"/>
              <a:t>(3-а</a:t>
            </a:r>
            <a:r>
              <a:rPr lang="ru-RU" sz="3200" b="1" dirty="0" smtClean="0">
                <a:solidFill>
                  <a:srgbClr val="7030A0"/>
                </a:solidFill>
              </a:rPr>
              <a:t>+</a:t>
            </a:r>
            <a:r>
              <a:rPr lang="ru-RU" sz="3200" b="1" dirty="0" smtClean="0"/>
              <a:t>(1-2а)      </a:t>
            </a:r>
          </a:p>
          <a:p>
            <a:pPr>
              <a:buNone/>
            </a:pPr>
            <a:r>
              <a:rPr lang="ru-RU" sz="3200" b="1" dirty="0" smtClean="0"/>
              <a:t>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3 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(2-х+5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smtClean="0"/>
              <a:t>(х+2)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968552" cy="4525963"/>
          </a:xfrm>
        </p:spPr>
        <p:txBody>
          <a:bodyPr>
            <a:norm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2+ 3-а+1-2а=2+3+1-а-2а=6-3а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3-(2-х+5</a:t>
            </a:r>
            <a:r>
              <a:rPr lang="ru-RU" sz="3200" b="1" dirty="0" smtClean="0">
                <a:solidFill>
                  <a:srgbClr val="FF0000"/>
                </a:solidFill>
              </a:rPr>
              <a:t>-</a:t>
            </a:r>
            <a:r>
              <a:rPr lang="ru-RU" sz="3200" b="1" dirty="0" smtClean="0"/>
              <a:t>х</a:t>
            </a:r>
            <a:r>
              <a:rPr lang="ru-RU" sz="3200" b="1" dirty="0" smtClean="0">
                <a:solidFill>
                  <a:srgbClr val="FF0000"/>
                </a:solidFill>
              </a:rPr>
              <a:t>-</a:t>
            </a:r>
            <a:r>
              <a:rPr lang="ru-RU" sz="3200" b="1" dirty="0" smtClean="0"/>
              <a:t>2)=3 </a:t>
            </a:r>
            <a:r>
              <a:rPr lang="ru-RU" sz="3200" b="1" dirty="0" smtClean="0">
                <a:solidFill>
                  <a:srgbClr val="C00000"/>
                </a:solidFill>
              </a:rPr>
              <a:t>-</a:t>
            </a:r>
            <a:r>
              <a:rPr lang="ru-RU" sz="3200" b="1" dirty="0" smtClean="0"/>
              <a:t>2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х </a:t>
            </a:r>
            <a:r>
              <a:rPr lang="ru-RU" sz="3200" b="1" dirty="0" smtClean="0">
                <a:solidFill>
                  <a:srgbClr val="C00000"/>
                </a:solidFill>
              </a:rPr>
              <a:t>-</a:t>
            </a:r>
            <a:r>
              <a:rPr lang="ru-RU" sz="3200" b="1" dirty="0" smtClean="0"/>
              <a:t>5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х</a:t>
            </a:r>
            <a:r>
              <a:rPr lang="ru-RU" sz="3200" b="1" dirty="0" smtClean="0">
                <a:solidFill>
                  <a:srgbClr val="C00000"/>
                </a:solidFill>
              </a:rPr>
              <a:t>+</a:t>
            </a:r>
            <a:r>
              <a:rPr lang="ru-RU" sz="3200" b="1" dirty="0" smtClean="0"/>
              <a:t>2=</a:t>
            </a:r>
          </a:p>
          <a:p>
            <a:r>
              <a:rPr lang="ru-RU" sz="3200" b="1" dirty="0" smtClean="0"/>
              <a:t>=3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3200" b="1" dirty="0" smtClean="0"/>
              <a:t>2-5+2+х+х=-2+2х      </a:t>
            </a:r>
            <a:endParaRPr lang="ru-RU" sz="32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Распределительный закон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i="1" u="sng" dirty="0" smtClean="0"/>
          </a:p>
          <a:p>
            <a:r>
              <a:rPr lang="ru-RU" i="1" u="sng" dirty="0" smtClean="0">
                <a:solidFill>
                  <a:srgbClr val="FFC000"/>
                </a:solidFill>
              </a:rPr>
              <a:t>а(</a:t>
            </a:r>
            <a:r>
              <a:rPr lang="ru-RU" i="1" u="sng" dirty="0" err="1" smtClean="0">
                <a:solidFill>
                  <a:srgbClr val="FFC000"/>
                </a:solidFill>
              </a:rPr>
              <a:t>в+с</a:t>
            </a:r>
            <a:r>
              <a:rPr lang="ru-RU" i="1" u="sng" dirty="0" smtClean="0">
                <a:solidFill>
                  <a:srgbClr val="FFC000"/>
                </a:solidFill>
              </a:rPr>
              <a:t>)</a:t>
            </a:r>
            <a:r>
              <a:rPr lang="ru-RU" i="1" u="sng" dirty="0" err="1" smtClean="0">
                <a:solidFill>
                  <a:srgbClr val="FFC000"/>
                </a:solidFill>
              </a:rPr>
              <a:t>=ав+ас</a:t>
            </a:r>
            <a:r>
              <a:rPr lang="ru-RU" i="1" u="sng" dirty="0" smtClean="0">
                <a:solidFill>
                  <a:srgbClr val="FFC000"/>
                </a:solidFill>
              </a:rPr>
              <a:t>                     </a:t>
            </a:r>
            <a:r>
              <a:rPr lang="ru-RU" i="1" u="sng" dirty="0" err="1" smtClean="0">
                <a:solidFill>
                  <a:srgbClr val="FFC000"/>
                </a:solidFill>
              </a:rPr>
              <a:t>ав+ас=а</a:t>
            </a:r>
            <a:r>
              <a:rPr lang="ru-RU" i="1" u="sng" dirty="0" smtClean="0">
                <a:solidFill>
                  <a:srgbClr val="FFC000"/>
                </a:solidFill>
              </a:rPr>
              <a:t>(</a:t>
            </a:r>
            <a:r>
              <a:rPr lang="ru-RU" i="1" u="sng" dirty="0" err="1" smtClean="0">
                <a:solidFill>
                  <a:srgbClr val="FFC000"/>
                </a:solidFill>
              </a:rPr>
              <a:t>в+с</a:t>
            </a:r>
            <a:r>
              <a:rPr lang="ru-RU" i="1" u="sng" dirty="0" smtClean="0">
                <a:solidFill>
                  <a:srgbClr val="FFC000"/>
                </a:solidFill>
              </a:rPr>
              <a:t>)=(</a:t>
            </a:r>
            <a:r>
              <a:rPr lang="ru-RU" i="1" u="sng" dirty="0" err="1" smtClean="0">
                <a:solidFill>
                  <a:srgbClr val="FFC000"/>
                </a:solidFill>
              </a:rPr>
              <a:t>в+с</a:t>
            </a:r>
            <a:r>
              <a:rPr lang="ru-RU" i="1" u="sng" dirty="0" smtClean="0">
                <a:solidFill>
                  <a:srgbClr val="FFC000"/>
                </a:solidFill>
              </a:rPr>
              <a:t>)</a:t>
            </a:r>
            <a:r>
              <a:rPr lang="ru-RU" i="1" u="sng" dirty="0" err="1" smtClean="0">
                <a:solidFill>
                  <a:srgbClr val="FFC000"/>
                </a:solidFill>
              </a:rPr>
              <a:t>а</a:t>
            </a:r>
            <a:r>
              <a:rPr lang="ru-RU" i="1" u="sng" dirty="0" smtClean="0">
                <a:solidFill>
                  <a:srgbClr val="FFC000"/>
                </a:solidFill>
              </a:rPr>
              <a:t> </a:t>
            </a:r>
          </a:p>
          <a:p>
            <a:endParaRPr lang="ru-RU" i="1" u="sng" dirty="0" smtClean="0">
              <a:solidFill>
                <a:srgbClr val="FFC000"/>
              </a:solidFill>
            </a:endParaRPr>
          </a:p>
          <a:p>
            <a:r>
              <a:rPr lang="ru-RU" i="1" u="sng" dirty="0" smtClean="0">
                <a:solidFill>
                  <a:srgbClr val="FFC000"/>
                </a:solidFill>
              </a:rPr>
              <a:t>а(</a:t>
            </a:r>
            <a:r>
              <a:rPr lang="ru-RU" i="1" u="sng" dirty="0" err="1" smtClean="0">
                <a:solidFill>
                  <a:srgbClr val="FFC000"/>
                </a:solidFill>
              </a:rPr>
              <a:t>в-с</a:t>
            </a:r>
            <a:r>
              <a:rPr lang="ru-RU" i="1" u="sng" dirty="0" smtClean="0">
                <a:solidFill>
                  <a:srgbClr val="FFC000"/>
                </a:solidFill>
              </a:rPr>
              <a:t>)</a:t>
            </a:r>
            <a:r>
              <a:rPr lang="ru-RU" i="1" u="sng" dirty="0" err="1" smtClean="0">
                <a:solidFill>
                  <a:srgbClr val="FFC000"/>
                </a:solidFill>
              </a:rPr>
              <a:t>=ав-ас</a:t>
            </a:r>
            <a:r>
              <a:rPr lang="ru-RU" i="1" u="sng" dirty="0" smtClean="0">
                <a:solidFill>
                  <a:srgbClr val="FFC000"/>
                </a:solidFill>
              </a:rPr>
              <a:t>                       </a:t>
            </a:r>
            <a:r>
              <a:rPr lang="ru-RU" i="1" u="sng" dirty="0" err="1" smtClean="0">
                <a:solidFill>
                  <a:srgbClr val="FFC000"/>
                </a:solidFill>
              </a:rPr>
              <a:t>ав-ас=а</a:t>
            </a:r>
            <a:r>
              <a:rPr lang="ru-RU" i="1" u="sng" dirty="0" smtClean="0">
                <a:solidFill>
                  <a:srgbClr val="FFC000"/>
                </a:solidFill>
              </a:rPr>
              <a:t>(</a:t>
            </a:r>
            <a:r>
              <a:rPr lang="ru-RU" i="1" u="sng" dirty="0" err="1" smtClean="0">
                <a:solidFill>
                  <a:srgbClr val="FFC000"/>
                </a:solidFill>
              </a:rPr>
              <a:t>в-с</a:t>
            </a:r>
            <a:r>
              <a:rPr lang="ru-RU" i="1" u="sng" dirty="0" smtClean="0">
                <a:solidFill>
                  <a:srgbClr val="FFC000"/>
                </a:solidFill>
              </a:rPr>
              <a:t>)=(</a:t>
            </a:r>
            <a:r>
              <a:rPr lang="ru-RU" i="1" u="sng" dirty="0" err="1" smtClean="0">
                <a:solidFill>
                  <a:srgbClr val="FFC000"/>
                </a:solidFill>
              </a:rPr>
              <a:t>в-с</a:t>
            </a:r>
            <a:r>
              <a:rPr lang="ru-RU" i="1" u="sng" dirty="0" smtClean="0">
                <a:solidFill>
                  <a:srgbClr val="FFC000"/>
                </a:solidFill>
              </a:rPr>
              <a:t>)</a:t>
            </a:r>
            <a:r>
              <a:rPr lang="ru-RU" i="1" u="sng" dirty="0" err="1" smtClean="0">
                <a:solidFill>
                  <a:srgbClr val="FFC000"/>
                </a:solidFill>
              </a:rPr>
              <a:t>а</a:t>
            </a:r>
            <a:endParaRPr lang="ru-RU" i="1" u="sng" dirty="0" smtClean="0">
              <a:solidFill>
                <a:srgbClr val="FFC000"/>
              </a:solidFill>
            </a:endParaRPr>
          </a:p>
          <a:p>
            <a:endParaRPr lang="ru-RU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176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«Тождественные преобразования»   Алгебра 7 класс</vt:lpstr>
      <vt:lpstr>Тождественные преобразования</vt:lpstr>
      <vt:lpstr>Чтение и запись формул</vt:lpstr>
      <vt:lpstr>Формулы сокращенного умножения</vt:lpstr>
      <vt:lpstr>Узнай формулу</vt:lpstr>
      <vt:lpstr>Раскрытие скобок</vt:lpstr>
      <vt:lpstr>Раскроем скобки</vt:lpstr>
      <vt:lpstr>Распределительный закон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Тождественные преобразования</dc:title>
  <dc:creator>Андрей</dc:creator>
  <cp:lastModifiedBy>Андрей</cp:lastModifiedBy>
  <cp:revision>50</cp:revision>
  <dcterms:created xsi:type="dcterms:W3CDTF">2012-06-10T06:46:04Z</dcterms:created>
  <dcterms:modified xsi:type="dcterms:W3CDTF">2015-10-17T16:47:47Z</dcterms:modified>
</cp:coreProperties>
</file>