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32"/>
  </p:notesMasterIdLst>
  <p:sldIdLst>
    <p:sldId id="275" r:id="rId2"/>
    <p:sldId id="280" r:id="rId3"/>
    <p:sldId id="281" r:id="rId4"/>
    <p:sldId id="282" r:id="rId5"/>
    <p:sldId id="283" r:id="rId6"/>
    <p:sldId id="284" r:id="rId7"/>
    <p:sldId id="285" r:id="rId8"/>
    <p:sldId id="260" r:id="rId9"/>
    <p:sldId id="261" r:id="rId10"/>
    <p:sldId id="272" r:id="rId11"/>
    <p:sldId id="274" r:id="rId12"/>
    <p:sldId id="276" r:id="rId13"/>
    <p:sldId id="277" r:id="rId14"/>
    <p:sldId id="278" r:id="rId15"/>
    <p:sldId id="262" r:id="rId16"/>
    <p:sldId id="263" r:id="rId17"/>
    <p:sldId id="286" r:id="rId18"/>
    <p:sldId id="264" r:id="rId19"/>
    <p:sldId id="265" r:id="rId20"/>
    <p:sldId id="266" r:id="rId21"/>
    <p:sldId id="257" r:id="rId22"/>
    <p:sldId id="258" r:id="rId23"/>
    <p:sldId id="267" r:id="rId24"/>
    <p:sldId id="269" r:id="rId25"/>
    <p:sldId id="270" r:id="rId26"/>
    <p:sldId id="271" r:id="rId27"/>
    <p:sldId id="259" r:id="rId28"/>
    <p:sldId id="268" r:id="rId29"/>
    <p:sldId id="273" r:id="rId30"/>
    <p:sldId id="27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61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24302-E7F4-4240-BEC5-31A7954B4CBF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C0812-08C2-4352-A66F-11BDDD825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C0812-08C2-4352-A66F-11BDDD82567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EDC20-E832-42D8-BCDB-E71A82D056E2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B0EF7D-5950-45F9-9929-09332B0608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EDC20-E832-42D8-BCDB-E71A82D056E2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B0EF7D-5950-45F9-9929-09332B060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EDC20-E832-42D8-BCDB-E71A82D056E2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B0EF7D-5950-45F9-9929-09332B060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EDC20-E832-42D8-BCDB-E71A82D056E2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B0EF7D-5950-45F9-9929-09332B060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EDC20-E832-42D8-BCDB-E71A82D056E2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B0EF7D-5950-45F9-9929-09332B0608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EDC20-E832-42D8-BCDB-E71A82D056E2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B0EF7D-5950-45F9-9929-09332B060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EDC20-E832-42D8-BCDB-E71A82D056E2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B0EF7D-5950-45F9-9929-09332B060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EDC20-E832-42D8-BCDB-E71A82D056E2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B0EF7D-5950-45F9-9929-09332B060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EDC20-E832-42D8-BCDB-E71A82D056E2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B0EF7D-5950-45F9-9929-09332B0608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EDC20-E832-42D8-BCDB-E71A82D056E2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B0EF7D-5950-45F9-9929-09332B060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7EDC20-E832-42D8-BCDB-E71A82D056E2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B0EF7D-5950-45F9-9929-09332B0608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D7EDC20-E832-42D8-BCDB-E71A82D056E2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6B0EF7D-5950-45F9-9929-09332B0608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uslide.ru/images/11/18029/736/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82444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.Этапы урока.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Тесты.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Необходимо выстроить события эпохи Петра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правильной хронологической последовательности.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39496" indent="-457200">
              <a:lnSpc>
                <a:spcPct val="11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1.Указ о единонаследии.</a:t>
            </a:r>
          </a:p>
          <a:p>
            <a:pPr marL="539496" indent="-457200" algn="ctr">
              <a:lnSpc>
                <a:spcPct val="11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(1714г.)</a:t>
            </a:r>
          </a:p>
          <a:p>
            <a:pPr marL="539496" indent="-457200">
              <a:lnSpc>
                <a:spcPct val="11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2.Провозглашение России империей.</a:t>
            </a:r>
          </a:p>
          <a:p>
            <a:pPr marL="539496" indent="-457200" algn="ctr">
              <a:lnSpc>
                <a:spcPct val="11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(1721г.)</a:t>
            </a:r>
          </a:p>
          <a:p>
            <a:pPr marL="539496" indent="-457200">
              <a:lnSpc>
                <a:spcPct val="11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3.Указ о престолонаследии.</a:t>
            </a:r>
          </a:p>
          <a:p>
            <a:pPr marL="539496" indent="-457200" algn="ctr">
              <a:lnSpc>
                <a:spcPct val="11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(1722г.)</a:t>
            </a:r>
          </a:p>
          <a:p>
            <a:pPr marL="539496" indent="-457200">
              <a:lnSpc>
                <a:spcPct val="11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4.Полтавская битва.</a:t>
            </a:r>
          </a:p>
          <a:p>
            <a:pPr marL="539496" indent="-457200" algn="ctr">
              <a:lnSpc>
                <a:spcPct val="11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(1709г.)</a:t>
            </a:r>
          </a:p>
          <a:p>
            <a:pPr marL="539496" indent="-457200">
              <a:lnSpc>
                <a:spcPct val="11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5.Сражение у деревни Лесной.</a:t>
            </a:r>
          </a:p>
          <a:p>
            <a:pPr marL="539496" indent="-457200" algn="ctr">
              <a:lnSpc>
                <a:spcPct val="11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(1708г.)</a:t>
            </a:r>
          </a:p>
          <a:p>
            <a:pPr marL="539496" indent="-457200">
              <a:lnSpc>
                <a:spcPct val="11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6.Введение рекрутской повинности.</a:t>
            </a:r>
          </a:p>
          <a:p>
            <a:pPr marL="539496" indent="-457200" algn="ctr">
              <a:lnSpc>
                <a:spcPct val="11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(1705г.)</a:t>
            </a:r>
          </a:p>
          <a:p>
            <a:pPr marL="539496" indent="-457200" algn="ctr">
              <a:lnSpc>
                <a:spcPct val="11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Правильный ответ: 654123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Правильная  последовательность: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892"/>
                <a:gridCol w="1249892"/>
                <a:gridCol w="1249892"/>
                <a:gridCol w="1249892"/>
                <a:gridCol w="1249892"/>
                <a:gridCol w="12498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Введение</a:t>
                      </a:r>
                      <a:r>
                        <a:rPr lang="ru-RU" sz="1600" baseline="0" dirty="0" smtClean="0"/>
                        <a:t> рекрутской повинности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Сражение у деревни Лесной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Полтавская битва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Указ о единонаследии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Провозглашении России</a:t>
                      </a:r>
                    </a:p>
                    <a:p>
                      <a:r>
                        <a:rPr lang="ru-RU" dirty="0" smtClean="0"/>
                        <a:t>империей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Указ  о престолонаследии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2.К какому веку относится провозглашение России империей?</a:t>
            </a:r>
          </a:p>
          <a:p>
            <a:pPr marL="596646" lvl="0" indent="-514350">
              <a:buNone/>
            </a:pPr>
            <a:r>
              <a:rPr lang="ru-RU" dirty="0" smtClean="0"/>
              <a:t>1)  </a:t>
            </a:r>
            <a:r>
              <a:rPr lang="en-US" dirty="0" smtClean="0"/>
              <a:t>XVI </a:t>
            </a:r>
            <a:r>
              <a:rPr lang="ru-RU" dirty="0" smtClean="0"/>
              <a:t>в.</a:t>
            </a:r>
          </a:p>
          <a:p>
            <a:pPr marL="596646" lvl="0" indent="-514350">
              <a:buNone/>
            </a:pPr>
            <a:r>
              <a:rPr lang="ru-RU" dirty="0" smtClean="0"/>
              <a:t>2) </a:t>
            </a:r>
            <a:r>
              <a:rPr lang="en-US" dirty="0" smtClean="0"/>
              <a:t>XVII</a:t>
            </a:r>
            <a:r>
              <a:rPr lang="ru-RU" dirty="0" smtClean="0"/>
              <a:t> в.</a:t>
            </a:r>
          </a:p>
          <a:p>
            <a:pPr marL="596646" lvl="0" indent="-514350">
              <a:buNone/>
            </a:pPr>
            <a:r>
              <a:rPr lang="ru-RU" dirty="0" smtClean="0"/>
              <a:t>3) </a:t>
            </a:r>
            <a:r>
              <a:rPr lang="en-US" dirty="0" smtClean="0"/>
              <a:t>XVIII</a:t>
            </a:r>
            <a:r>
              <a:rPr lang="ru-RU" dirty="0" smtClean="0"/>
              <a:t> в.</a:t>
            </a:r>
          </a:p>
          <a:p>
            <a:pPr marL="596646" lvl="0" indent="-514350">
              <a:buNone/>
            </a:pPr>
            <a:r>
              <a:rPr lang="ru-RU" dirty="0" smtClean="0"/>
              <a:t>4) </a:t>
            </a:r>
            <a:r>
              <a:rPr lang="en-US" dirty="0" smtClean="0"/>
              <a:t>XIX</a:t>
            </a:r>
            <a:r>
              <a:rPr lang="ru-RU" dirty="0" smtClean="0"/>
              <a:t> в.</a:t>
            </a:r>
          </a:p>
          <a:p>
            <a:pPr marL="596646" lvl="0" indent="-514350">
              <a:buNone/>
            </a:pPr>
            <a:endParaRPr lang="ru-RU" dirty="0" smtClean="0"/>
          </a:p>
          <a:p>
            <a:pPr marL="596646" lvl="0" indent="-514350">
              <a:buNone/>
            </a:pPr>
            <a:r>
              <a:rPr lang="ru-RU" dirty="0" smtClean="0"/>
              <a:t>     3. </a:t>
            </a:r>
            <a:r>
              <a:rPr lang="ru-RU" b="1" dirty="0" smtClean="0"/>
              <a:t>Кто из деятелей </a:t>
            </a:r>
            <a:r>
              <a:rPr lang="en-US" b="1" dirty="0" smtClean="0"/>
              <a:t>XVIII</a:t>
            </a:r>
            <a:r>
              <a:rPr lang="ru-RU" b="1" dirty="0" smtClean="0"/>
              <a:t> в.прошёл путь от денщика Петра Первого до светлейшего князя, генералиссимуса?</a:t>
            </a:r>
          </a:p>
          <a:p>
            <a:pPr>
              <a:buNone/>
            </a:pPr>
            <a:r>
              <a:rPr lang="ru-RU" dirty="0" smtClean="0"/>
              <a:t>           1) А.Г.Орлов</a:t>
            </a:r>
          </a:p>
          <a:p>
            <a:pPr>
              <a:buNone/>
            </a:pPr>
            <a:r>
              <a:rPr lang="ru-RU" dirty="0" smtClean="0"/>
              <a:t>           2) А.Д. Меншиков</a:t>
            </a:r>
          </a:p>
          <a:p>
            <a:pPr>
              <a:buNone/>
            </a:pPr>
            <a:r>
              <a:rPr lang="ru-RU" dirty="0" smtClean="0"/>
              <a:t>           3) Г.А.Потёмкин</a:t>
            </a:r>
          </a:p>
          <a:p>
            <a:pPr>
              <a:buNone/>
            </a:pPr>
            <a:r>
              <a:rPr lang="ru-RU" dirty="0" smtClean="0"/>
              <a:t>           4) П.А.Румянцев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2000" b="1" dirty="0" smtClean="0"/>
              <a:t>4. Какие из перечисленных понятий, терминов возникли в ходе государственных преобразований Петра </a:t>
            </a:r>
            <a:r>
              <a:rPr lang="en-US" sz="2000" b="1" dirty="0" smtClean="0"/>
              <a:t>I</a:t>
            </a:r>
            <a:r>
              <a:rPr lang="ru-RU" sz="2000" b="1" dirty="0" smtClean="0"/>
              <a:t>?</a:t>
            </a:r>
          </a:p>
          <a:p>
            <a:pPr>
              <a:buNone/>
            </a:pPr>
            <a:r>
              <a:rPr lang="ru-RU" sz="2000" dirty="0" smtClean="0"/>
              <a:t>         А) Судебник</a:t>
            </a:r>
          </a:p>
          <a:p>
            <a:pPr>
              <a:buNone/>
            </a:pPr>
            <a:r>
              <a:rPr lang="ru-RU" sz="2000" dirty="0" smtClean="0"/>
              <a:t>         Б) коллегии</a:t>
            </a:r>
          </a:p>
          <a:p>
            <a:pPr>
              <a:buNone/>
            </a:pPr>
            <a:r>
              <a:rPr lang="ru-RU" sz="2000" dirty="0" smtClean="0"/>
              <a:t>         В) Избранная рада</a:t>
            </a:r>
          </a:p>
          <a:p>
            <a:pPr>
              <a:buNone/>
            </a:pPr>
            <a:r>
              <a:rPr lang="ru-RU" sz="2000" dirty="0" smtClean="0"/>
              <a:t>         Г) Табель о рангах</a:t>
            </a:r>
          </a:p>
          <a:p>
            <a:pPr>
              <a:buNone/>
            </a:pPr>
            <a:r>
              <a:rPr lang="ru-RU" sz="2000" dirty="0" smtClean="0"/>
              <a:t>         Д) Новоторговый устав</a:t>
            </a:r>
          </a:p>
          <a:p>
            <a:pPr>
              <a:buNone/>
            </a:pPr>
            <a:r>
              <a:rPr lang="ru-RU" sz="2000" dirty="0" smtClean="0"/>
              <a:t>         Е) Духовный регламент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5</a:t>
            </a:r>
            <a:r>
              <a:rPr lang="ru-RU" sz="2000" b="1" dirty="0" smtClean="0"/>
              <a:t>.  Создание в России в 1721 г. Святейшего Правительствующего Сената привело к:</a:t>
            </a:r>
          </a:p>
          <a:p>
            <a:pPr>
              <a:buNone/>
            </a:pPr>
            <a:r>
              <a:rPr lang="ru-RU" sz="2000" dirty="0" smtClean="0"/>
              <a:t>1) подчинению церкви государству;</a:t>
            </a:r>
          </a:p>
          <a:p>
            <a:pPr>
              <a:buNone/>
            </a:pPr>
            <a:r>
              <a:rPr lang="ru-RU" sz="2000" dirty="0" smtClean="0"/>
              <a:t>2) церковному расколу;</a:t>
            </a:r>
          </a:p>
          <a:p>
            <a:pPr>
              <a:buNone/>
            </a:pPr>
            <a:r>
              <a:rPr lang="ru-RU" sz="2000" dirty="0" smtClean="0"/>
              <a:t>3) усилению позиций патриарха;</a:t>
            </a:r>
          </a:p>
          <a:p>
            <a:pPr>
              <a:buNone/>
            </a:pPr>
            <a:r>
              <a:rPr lang="ru-RU" sz="2000" dirty="0" smtClean="0"/>
              <a:t>4) полной секуляризации церковно – монастырских земель.</a:t>
            </a:r>
          </a:p>
          <a:p>
            <a:pPr>
              <a:buNone/>
            </a:pPr>
            <a:r>
              <a:rPr lang="ru-RU" sz="2000" dirty="0" smtClean="0"/>
              <a:t>        6. </a:t>
            </a:r>
            <a:r>
              <a:rPr lang="ru-RU" sz="2000" b="1" dirty="0" smtClean="0"/>
              <a:t>В 1722г. Пётр </a:t>
            </a:r>
            <a:r>
              <a:rPr lang="en-US" sz="2000" b="1" dirty="0" smtClean="0"/>
              <a:t>I</a:t>
            </a:r>
            <a:r>
              <a:rPr lang="ru-RU" sz="2000" b="1" dirty="0" smtClean="0"/>
              <a:t> принял Указ о престолонаследии, в результате которого государь получил право:</a:t>
            </a:r>
          </a:p>
          <a:p>
            <a:pPr>
              <a:buNone/>
            </a:pPr>
            <a:r>
              <a:rPr lang="ru-RU" sz="2000" dirty="0" smtClean="0"/>
              <a:t>1) лично выбирать и назначать наследника;</a:t>
            </a:r>
          </a:p>
          <a:p>
            <a:pPr>
              <a:buNone/>
            </a:pPr>
            <a:r>
              <a:rPr lang="ru-RU" sz="2000" dirty="0" smtClean="0"/>
              <a:t>2) выбирать наследника вместе с Сенатом;</a:t>
            </a:r>
          </a:p>
          <a:p>
            <a:pPr>
              <a:buNone/>
            </a:pPr>
            <a:r>
              <a:rPr lang="ru-RU" sz="2000" dirty="0" smtClean="0"/>
              <a:t>3) передавать престол строго по наследству;</a:t>
            </a:r>
          </a:p>
          <a:p>
            <a:pPr>
              <a:buNone/>
            </a:pPr>
            <a:r>
              <a:rPr lang="ru-RU" sz="2000" dirty="0" smtClean="0"/>
              <a:t>4) передавать престол только по мужской линии.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484784"/>
            <a:ext cx="7498080" cy="480060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lvl="0">
              <a:buNone/>
            </a:pPr>
            <a:endParaRPr lang="en-US" b="1" dirty="0" smtClean="0"/>
          </a:p>
          <a:p>
            <a:pPr lvl="0">
              <a:buNone/>
            </a:pPr>
            <a:r>
              <a:rPr lang="en-US" b="1" dirty="0" smtClean="0"/>
              <a:t>II.</a:t>
            </a:r>
            <a:r>
              <a:rPr lang="ru-RU" b="1" dirty="0" smtClean="0"/>
              <a:t> Работа с документом с.40 учебника.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Историк </a:t>
            </a:r>
            <a:r>
              <a:rPr lang="en-US" dirty="0" smtClean="0"/>
              <a:t>XIX</a:t>
            </a:r>
            <a:r>
              <a:rPr lang="ru-RU" dirty="0" smtClean="0"/>
              <a:t> века М.П.Погодин о значении реформ Петра </a:t>
            </a:r>
            <a:r>
              <a:rPr lang="en-US" dirty="0" smtClean="0"/>
              <a:t>I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smtClean="0"/>
              <a:t>Задание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 Используя данный источник, назовите изменения в жизни российского общества в первой четверти </a:t>
            </a:r>
            <a:r>
              <a:rPr lang="en-US" dirty="0" smtClean="0"/>
              <a:t>XVIII</a:t>
            </a:r>
            <a:r>
              <a:rPr lang="ru-RU" dirty="0" smtClean="0"/>
              <a:t>в. </a:t>
            </a:r>
          </a:p>
          <a:p>
            <a:r>
              <a:rPr lang="ru-RU" dirty="0" smtClean="0"/>
              <a:t>К какому течению общественной жизни относятся исторические взгляды М. П. Погодина?</a:t>
            </a:r>
          </a:p>
          <a:p>
            <a:pPr>
              <a:buNone/>
            </a:pPr>
            <a:r>
              <a:rPr lang="ru-RU" b="1" dirty="0" smtClean="0"/>
              <a:t>Дополнительные вопросы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1. Какой год сейчас шёл бы от Сотворения мира?  </a:t>
            </a:r>
          </a:p>
          <a:p>
            <a:pPr lvl="0">
              <a:buNone/>
            </a:pPr>
            <a:r>
              <a:rPr lang="ru-RU" dirty="0" smtClean="0"/>
              <a:t>2. Петр </a:t>
            </a:r>
            <a:r>
              <a:rPr lang="en-US" dirty="0" smtClean="0"/>
              <a:t>I</a:t>
            </a:r>
            <a:r>
              <a:rPr lang="ru-RU" dirty="0" smtClean="0"/>
              <a:t> ввёл европейскую одежду. Как восприняли  современники эти преобразования в одежде, а также в быту.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b="1" i="1" dirty="0" smtClean="0"/>
              <a:t>М.В. Ломоносов говорил «… при Петре Великом не только одни бояре и боярыни, но и буквы сбросили с себя широкие шубы…»</a:t>
            </a:r>
            <a:endParaRPr lang="ru-RU" dirty="0" smtClean="0"/>
          </a:p>
          <a:p>
            <a:r>
              <a:rPr lang="ru-RU" dirty="0" smtClean="0"/>
              <a:t>Что имел ввиду Ломоносов?</a:t>
            </a:r>
          </a:p>
          <a:p>
            <a:r>
              <a:rPr lang="ru-RU" dirty="0" smtClean="0"/>
              <a:t>Как называлась первая газета и в каком году вышел первый номер?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Ассамблея при Петре 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Как изменилось положение женщины?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votename.ru/kliniki-leche/imgs/97650-samostoyatelnoe-izbavlenie-ot-alkogolizma-bez-vedoma-bolnog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513927"/>
            <a:ext cx="7499350" cy="466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Прочитайте отрывок из рассказа А.П.Чехова «Толстый и тонкий» и постарайтесь объяснить ситуацию, возникшую между толстым и тонким с помощью Табели о рангах.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484784"/>
            <a:ext cx="7498080" cy="48006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Отрывок из рассказа А.П.Чехова  «Тонкий и тонкий»:</a:t>
            </a:r>
            <a:endParaRPr lang="ru-RU" dirty="0" smtClean="0"/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… - Порфирий – воскликнул толстый, увидев тонкого.</a:t>
            </a:r>
          </a:p>
          <a:p>
            <a:pPr>
              <a:buFontTx/>
              <a:buChar char="-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Ты ли  это? Голубчик мой! Сколько зим, сколько лет!</a:t>
            </a:r>
          </a:p>
          <a:p>
            <a:pPr>
              <a:buFontTx/>
              <a:buChar char="-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- Батюшки! – изумился тонкий. – Миша! Друг детства! Откуда ты взялся? ...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Ну, как живёшь, друг? – спросил толстый, восторженно глядя на друга.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- Служишь где?  Дослужился?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Служу, милый мой!  Коллежским асессором уже второй год и  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Станислава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имею… Ну а ты как? Небось уже статский? А?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- Нет, милый мой, поднимай повыше, - сказал толстый. – Я уже до тайного дослужился…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-Тонкий вдруг побледнел, окаменел, но скоро лицо его искривилось во все стороны широчайшей улыбкой…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- Я, ваше превосходительство… Очень приятно-с! Друг, можно сказать, детства и вдруг вышли в такие вельможи-с!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Хи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хи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с.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   Ну, полно! – поморщился толстый. – Для чего этот тон?  Мы с тобой друзья детства – и к чему тут это чинопочитание!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- Помилуйте… Что вы-с… - захихикал тонкий, еще более съёживаясь…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к тексту: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i="1" dirty="0" smtClean="0"/>
              <a:t>Какой ранг (чин) по Табели </a:t>
            </a:r>
            <a:r>
              <a:rPr lang="ru-RU" b="1" dirty="0" smtClean="0"/>
              <a:t>имели</a:t>
            </a:r>
            <a:r>
              <a:rPr lang="ru-RU" b="1" i="1" dirty="0" smtClean="0"/>
              <a:t>  толстый и тонкий?</a:t>
            </a:r>
            <a:endParaRPr lang="ru-RU" dirty="0" smtClean="0"/>
          </a:p>
          <a:p>
            <a:pPr lvl="0"/>
            <a:r>
              <a:rPr lang="ru-RU" b="1" i="1" dirty="0" smtClean="0"/>
              <a:t>Как обращались к чиновникам 8 класса?</a:t>
            </a:r>
            <a:endParaRPr lang="ru-RU" dirty="0" smtClean="0"/>
          </a:p>
          <a:p>
            <a:pPr lvl="0"/>
            <a:r>
              <a:rPr lang="ru-RU" b="1" i="1" dirty="0" smtClean="0"/>
              <a:t>Объясните с помощью Табели ситуацию, возникшую между тонким и толстым?</a:t>
            </a:r>
            <a:endParaRPr lang="ru-RU" dirty="0" smtClean="0"/>
          </a:p>
          <a:p>
            <a:r>
              <a:rPr lang="ru-RU" b="1" i="1" dirty="0" smtClean="0"/>
              <a:t>Почему тонкий «вдруг побледнел, окаменел»?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– презентация</a:t>
            </a:r>
            <a:br>
              <a:rPr lang="ru-RU" dirty="0" smtClean="0"/>
            </a:br>
            <a:r>
              <a:rPr lang="ru-RU" dirty="0" smtClean="0"/>
              <a:t>«Россия в эпоху Петра </a:t>
            </a:r>
            <a:r>
              <a:rPr lang="en-US" dirty="0" smtClean="0"/>
              <a:t>I</a:t>
            </a:r>
            <a:r>
              <a:rPr lang="ru-RU" dirty="0" smtClean="0"/>
              <a:t>». 10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ФИО                                            Козлова     Надежда Ивановна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Место работы                           МОУ СШ № 24 Богородицкий район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Должность                                  учитель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Предмет                                     история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Класс                                          10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/>
              <a:t>  Базовый учебник:  А.А. </a:t>
            </a:r>
            <a:r>
              <a:rPr lang="ru-RU" sz="2400" b="1" dirty="0" err="1" smtClean="0"/>
              <a:t>Левандовский</a:t>
            </a:r>
            <a:r>
              <a:rPr lang="ru-RU" sz="2400" b="1" dirty="0" smtClean="0"/>
              <a:t>. История России </a:t>
            </a:r>
            <a:r>
              <a:rPr lang="en-US" sz="2400" b="1" dirty="0" smtClean="0"/>
              <a:t>XVIII</a:t>
            </a:r>
            <a:r>
              <a:rPr lang="ru-RU" sz="2400" b="1" dirty="0" smtClean="0"/>
              <a:t>-</a:t>
            </a:r>
            <a:r>
              <a:rPr lang="en-US" sz="2400" b="1" dirty="0" smtClean="0"/>
              <a:t>XIX</a:t>
            </a:r>
            <a:r>
              <a:rPr lang="ru-RU" sz="2400" b="1" dirty="0" smtClean="0"/>
              <a:t> вв.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У М.Погодина  в документе есть слова:  «Чин доставляет мне дворянство».</a:t>
            </a:r>
            <a:endParaRPr lang="ru-RU" dirty="0" smtClean="0"/>
          </a:p>
          <a:p>
            <a:r>
              <a:rPr lang="ru-RU" sz="2400" dirty="0" smtClean="0"/>
              <a:t>С помощью «Табели» о рангах  поясните, что имел ввиду автор?</a:t>
            </a:r>
          </a:p>
          <a:p>
            <a:r>
              <a:rPr lang="ru-RU" sz="2400" dirty="0" smtClean="0"/>
              <a:t>Как служила </a:t>
            </a:r>
            <a:r>
              <a:rPr lang="ru-RU" sz="2400" smtClean="0"/>
              <a:t>«Табель» повышению </a:t>
            </a:r>
            <a:r>
              <a:rPr lang="ru-RU" sz="2400" dirty="0" smtClean="0"/>
              <a:t>социальной мобильности в обществе?</a:t>
            </a:r>
          </a:p>
          <a:p>
            <a:pPr>
              <a:buNone/>
            </a:pPr>
            <a:r>
              <a:rPr lang="ru-RU" sz="2400" dirty="0" smtClean="0"/>
              <a:t>( При  достижении 8 ранга чиновник мог получить потомственное дворянство. С 14 по 9 ранг (чин) за личную выслугу и добросовестный труд можно получить личное дворянство. В царствование Петра чиновник стал главной фигурой в государстве.</a:t>
            </a:r>
            <a:endParaRPr lang="ru-RU" sz="2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III. </a:t>
            </a:r>
            <a:r>
              <a:rPr lang="ru-RU" sz="3100" dirty="0" smtClean="0"/>
              <a:t>Реформа государственного управления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Органы власти и </a:t>
            </a:r>
            <a:r>
              <a:rPr lang="ru-RU" sz="1800" dirty="0" smtClean="0"/>
              <a:t>управления</a:t>
            </a:r>
            <a:r>
              <a:rPr lang="ru-RU" dirty="0" smtClean="0"/>
              <a:t> в </a:t>
            </a:r>
            <a:r>
              <a:rPr lang="en-US" dirty="0" smtClean="0"/>
              <a:t>XVII</a:t>
            </a:r>
            <a:r>
              <a:rPr lang="ru-RU" dirty="0" smtClean="0"/>
              <a:t>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23160"/>
            <a:ext cx="8784976" cy="4525963"/>
          </a:xfrm>
        </p:spPr>
        <p:txBody>
          <a:bodyPr/>
          <a:lstStyle/>
          <a:p>
            <a:pPr lvl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12107" y="1536291"/>
            <a:ext cx="3287216" cy="681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Царь</a:t>
            </a:r>
          </a:p>
          <a:p>
            <a:pPr algn="ctr"/>
            <a:r>
              <a:rPr lang="ru-RU" dirty="0" smtClean="0"/>
              <a:t>(с 1547)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07904" y="2588230"/>
            <a:ext cx="1656184" cy="572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Земский</a:t>
            </a:r>
          </a:p>
          <a:p>
            <a:pPr algn="ctr"/>
            <a:r>
              <a:rPr lang="ru-RU" dirty="0" smtClean="0"/>
              <a:t>собор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750096" y="1876987"/>
            <a:ext cx="1726996" cy="513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Патриарх</a:t>
            </a:r>
          </a:p>
          <a:p>
            <a:pPr algn="ctr"/>
            <a:r>
              <a:rPr lang="ru-RU" dirty="0" smtClean="0"/>
              <a:t>(с 1589)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815717" y="3571275"/>
            <a:ext cx="223907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Боярская  дума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750096" y="2812438"/>
            <a:ext cx="1669776" cy="667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Церковный</a:t>
            </a:r>
          </a:p>
          <a:p>
            <a:pPr algn="ctr"/>
            <a:r>
              <a:rPr lang="ru-RU" dirty="0" smtClean="0"/>
              <a:t>собор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3491880" y="144878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7" idx="2"/>
          </p:cNvCxnSpPr>
          <p:nvPr/>
        </p:nvCxnSpPr>
        <p:spPr>
          <a:xfrm flipH="1">
            <a:off x="5079043" y="2217684"/>
            <a:ext cx="876672" cy="313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4860032" y="4941168"/>
            <a:ext cx="2311082" cy="640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Приказы</a:t>
            </a:r>
            <a:endParaRPr lang="ru-RU" dirty="0"/>
          </a:p>
        </p:txBody>
      </p:sp>
      <p:cxnSp>
        <p:nvCxnSpPr>
          <p:cNvPr id="61" name="Прямая со стрелкой 60"/>
          <p:cNvCxnSpPr>
            <a:endCxn id="22" idx="3"/>
          </p:cNvCxnSpPr>
          <p:nvPr/>
        </p:nvCxnSpPr>
        <p:spPr>
          <a:xfrm flipH="1">
            <a:off x="3477092" y="1876990"/>
            <a:ext cx="864096" cy="256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380312" y="29249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5580112" y="2589090"/>
            <a:ext cx="2232248" cy="617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Приказ </a:t>
            </a:r>
          </a:p>
          <a:p>
            <a:pPr algn="ctr"/>
            <a:r>
              <a:rPr lang="ru-RU" dirty="0"/>
              <a:t>т</a:t>
            </a:r>
            <a:r>
              <a:rPr lang="ru-RU" dirty="0" smtClean="0"/>
              <a:t>айных дел</a:t>
            </a:r>
            <a:endParaRPr lang="ru-RU" dirty="0"/>
          </a:p>
        </p:txBody>
      </p:sp>
      <p:cxnSp>
        <p:nvCxnSpPr>
          <p:cNvPr id="32" name="Прямая со стрелкой 31"/>
          <p:cNvCxnSpPr>
            <a:stCxn id="23" idx="2"/>
          </p:cNvCxnSpPr>
          <p:nvPr/>
        </p:nvCxnSpPr>
        <p:spPr>
          <a:xfrm>
            <a:off x="5935254" y="4291355"/>
            <a:ext cx="0" cy="800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2" idx="2"/>
          </p:cNvCxnSpPr>
          <p:nvPr/>
        </p:nvCxnSpPr>
        <p:spPr>
          <a:xfrm>
            <a:off x="2613594" y="2390044"/>
            <a:ext cx="0" cy="565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5914793" y="2264062"/>
            <a:ext cx="20461" cy="26514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7" idx="2"/>
            <a:endCxn id="68" idx="0"/>
          </p:cNvCxnSpPr>
          <p:nvPr/>
        </p:nvCxnSpPr>
        <p:spPr>
          <a:xfrm>
            <a:off x="5955715" y="2217684"/>
            <a:ext cx="740521" cy="371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958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Органы государственной власти в первой четверти </a:t>
            </a:r>
            <a:r>
              <a:rPr lang="en-US" dirty="0" smtClean="0"/>
              <a:t>XVIII</a:t>
            </a:r>
            <a:r>
              <a:rPr lang="ru-RU" dirty="0" smtClean="0"/>
              <a:t> 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8100392" cy="5229200"/>
          </a:xfrm>
          <a:solidFill>
            <a:schemeClr val="accent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71098" y="1988840"/>
            <a:ext cx="2016224" cy="57606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Император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55188" y="3325562"/>
            <a:ext cx="1202432" cy="6480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Синод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95134" y="3250694"/>
            <a:ext cx="1368152" cy="6886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Коллегии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00192" y="3361566"/>
            <a:ext cx="1728192" cy="57606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Сенат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203848" y="2564904"/>
            <a:ext cx="86467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079210" y="256490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087322" y="2564904"/>
            <a:ext cx="644918" cy="796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7313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Сравните государственное управление при Алексее Михайловиче и при Петре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1.Как изменилась роль государства и функции государственного аппарата в первой четверти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Как изменилась роль церкви при Петре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сравнению с временем Алексея Михайловича?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IV.        </a:t>
            </a:r>
            <a:r>
              <a:rPr lang="ru-RU" sz="3200" dirty="0" smtClean="0"/>
              <a:t>Учимся быть историками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endParaRPr lang="ru-RU" dirty="0" smtClean="0"/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Индивидуальные задания .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Предположим, что у  вас оказались архивные документы.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Проанализируйте их. Что нового  вы узнали  об  эпохе Петра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? </a:t>
            </a:r>
          </a:p>
          <a:p>
            <a:pPr>
              <a:buNone/>
            </a:pPr>
            <a:r>
              <a:rPr lang="ru-RU" sz="7200" b="1" u="sng" dirty="0" smtClean="0">
                <a:latin typeface="Times New Roman" pitchFamily="18" charset="0"/>
                <a:cs typeface="Times New Roman" pitchFamily="18" charset="0"/>
              </a:rPr>
              <a:t>Документ  №1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«1. Генерал – прокурор повинен сидеть в Сенате и смотреть накрепко, дабы Сенат свою должность хранил и во всех делах, которые к сенатскому рассмотрению и решению подлежат, истинно и ревностно, бес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потеряния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времени, по регламентам и указам отправлял, разве какая законная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притчина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ко отправлению уму помешает, что всё записывать повинен в свой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юрнал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3. И буде не исполнено, то ему ведать надлежит, для какой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притчины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: невозможность ли какая помешала, или по какой страсти, или за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леностию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Н.А.Воскресенский. Указ,  соч. т.1 с.301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Примечание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Юрнал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– так в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XVIIIв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. называли канцелярские книги – журналы.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Документ  № 2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«Каждому крестьянину в своем уезде работаю кормиться дозволяется с письменными отпусками за руками помещиков своих,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небытность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помещика – за руками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прикащиков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их и приходского священника; токмо с такими отпусками в другие уезды и больше тридцати верст от двора не ходить и никому их в работу не принимать; а кто примет, и держать будет больше тридцати верст, тот равно как за беглого штрафован будет».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Полное собрание законов… т.7 №4533, с.315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Документ  №3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«Также помещикам и прочим владельцам объявляется, чтоб они для удержания крестьян от побегов имели такое смотрение, ежели кто не токмо о своих, но хотя и о посторонних крестьянах о намерении их к побегу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уведают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те б о том немедленно сказывали владельцу их».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Полное собрание  законов… т.7 № 4533.с.314                                                                       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04856" cy="113038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s05.radikal.ru/i178/1004/d1/4668913ecf0c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776864" cy="50697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339752" y="18864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V. </a:t>
            </a:r>
            <a:r>
              <a:rPr lang="ru-RU" sz="2400" b="1" dirty="0" smtClean="0"/>
              <a:t>Александр  </a:t>
            </a:r>
            <a:r>
              <a:rPr lang="ru-RU" sz="2400" b="1" dirty="0" err="1" smtClean="0"/>
              <a:t>Ефстафьевич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Коцебу</a:t>
            </a:r>
            <a:r>
              <a:rPr lang="ru-RU" sz="2400" b="1" dirty="0" smtClean="0"/>
              <a:t> (1815-1889гг.) художник – баталист.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9979421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Поясните какой этап Полтавской  битвы  изображён на картине? Свою мысль докажите.</a:t>
            </a:r>
          </a:p>
          <a:p>
            <a:r>
              <a:rPr lang="ru-RU" dirty="0" smtClean="0"/>
              <a:t>Придумайте своё название   этой картины?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Проверка выполнения проблемного 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Результатом Петровской эпохи стало превращение России в европейскую державу. И как бы не относились Петру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его и наши современники, следует признать, что прав был А.С.Пушкин, посвятивший ему строки: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«То академик, то герой,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 мореплаватель, то плотник,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всеобъемлющей душой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троне вечный был работник».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xxlbook.ru/imgh1004086.png"/>
          <p:cNvPicPr/>
          <p:nvPr/>
        </p:nvPicPr>
        <p:blipFill>
          <a:blip r:embed="rId2" cstate="print"/>
          <a:srcRect t="4769" b="10973"/>
          <a:stretch>
            <a:fillRect/>
          </a:stretch>
        </p:blipFill>
        <p:spPr bwMode="auto">
          <a:xfrm>
            <a:off x="2555776" y="4293096"/>
            <a:ext cx="4752529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обучающие: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обобщить и систематизировать накопленные знания по главе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«Эпоха Петра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развивающие: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 речь,  выделять существенные признаки петровской эпохи , способность  делать выводы.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воспитательные: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 чувство уважения к мнению других, умение работать в коллективе.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Задачи урока: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условия для внутренней мотивации обучающихся к повторению и систематизации знаний о Петре 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условия для развития у учащихся умений вступать в диалог и отстаивать свою точку зрения.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Организовать деятельность по поиску и обработке информации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предметные</a:t>
            </a:r>
            <a:r>
              <a:rPr lang="ru-RU" b="1" dirty="0" smtClean="0"/>
              <a:t> – </a:t>
            </a:r>
            <a:r>
              <a:rPr lang="ru-RU" dirty="0" smtClean="0"/>
              <a:t>научиться систематизировать материал по теме;    давать оценку историческим событиям и историческим деятелям;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личностные</a:t>
            </a:r>
            <a:r>
              <a:rPr lang="ru-RU" dirty="0" smtClean="0"/>
              <a:t> – понимать ценность человека как двигателя истории, уважать историю своей страны.</a:t>
            </a:r>
          </a:p>
          <a:p>
            <a:pPr lvl="0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b="1" dirty="0" smtClean="0"/>
              <a:t> </a:t>
            </a:r>
            <a:r>
              <a:rPr lang="ru-RU" dirty="0" smtClean="0"/>
              <a:t>-  владеть умениями самостоятельной работы: работать с учебной информацией, историческими документами, выделять причинно- следственные связи.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 урока</a:t>
            </a:r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smtClean="0"/>
              <a:t> </a:t>
            </a:r>
            <a:r>
              <a:rPr lang="ru-RU" dirty="0" smtClean="0"/>
              <a:t>Систематизация и обобщение знаний.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Форма урока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Комбинированный урок с элементами практической работы.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Компьютер, с  загруженными электронными образовательными ресурсами, </a:t>
            </a:r>
          </a:p>
          <a:p>
            <a:r>
              <a:rPr lang="ru-RU" dirty="0" err="1" smtClean="0"/>
              <a:t>мультимедийный</a:t>
            </a:r>
            <a:r>
              <a:rPr lang="ru-RU" dirty="0" smtClean="0"/>
              <a:t>  проектор,</a:t>
            </a:r>
          </a:p>
          <a:p>
            <a:r>
              <a:rPr lang="ru-RU" dirty="0" smtClean="0"/>
              <a:t> презентация «Эпоха Петра </a:t>
            </a:r>
            <a:r>
              <a:rPr lang="en-US" dirty="0" smtClean="0"/>
              <a:t>I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Структура и ход урока.</a:t>
            </a:r>
            <a:endParaRPr lang="ru-RU" dirty="0" smtClean="0"/>
          </a:p>
          <a:p>
            <a:r>
              <a:rPr lang="ru-RU" b="1" dirty="0" smtClean="0"/>
              <a:t>Организационный момент.</a:t>
            </a:r>
            <a:endParaRPr lang="ru-RU" dirty="0" smtClean="0"/>
          </a:p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Почти три века насчитывает историография  Петровских реформ, изменивших судьбу России  и её народов. Но историки, писатели  до сих пор не пришли к единому мнению по многим вопросам истории этих реформ.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Иван Никитич Никитин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Портрет Петра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1717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dirty="0"/>
          </a:p>
        </p:txBody>
      </p:sp>
      <p:pic>
        <p:nvPicPr>
          <p:cNvPr id="4" name="Объект 3" descr="Никитин Иван - Портрет Петра I - Русская живопись - 6 - Terr…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5243049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1308404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Проблемное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Перед вами две точки зрения:</a:t>
            </a:r>
          </a:p>
          <a:p>
            <a:pPr lvl="0"/>
            <a:r>
              <a:rPr lang="ru-RU" b="1" i="1" dirty="0" smtClean="0"/>
              <a:t>«Петр…был сыном своего века. Но он был  подлинно велик, ибо заботился о судьбах страны, росте его могущества».</a:t>
            </a: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                                                                       (Н.И.Павленко, историк)</a:t>
            </a:r>
          </a:p>
          <a:p>
            <a:endParaRPr lang="ru-RU" dirty="0" smtClean="0"/>
          </a:p>
          <a:p>
            <a:r>
              <a:rPr lang="ru-RU" b="1" i="1" dirty="0" smtClean="0"/>
              <a:t> «Реформа Петра была неизбежна, но он совершил её путём страшного насилия над народной душой и народными верованиями».</a:t>
            </a: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                                                                           (Л.Н. Толстой)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Задание.</a:t>
            </a:r>
          </a:p>
          <a:p>
            <a:pPr>
              <a:buNone/>
            </a:pPr>
            <a:r>
              <a:rPr lang="ru-RU" dirty="0" smtClean="0"/>
              <a:t> 1)Подберите факты подтверждающие или опровергающие характеристики Петра</a:t>
            </a:r>
            <a:r>
              <a:rPr lang="en-US" dirty="0" smtClean="0"/>
              <a:t>I</a:t>
            </a:r>
            <a:r>
              <a:rPr lang="ru-RU" dirty="0" smtClean="0"/>
              <a:t>, данные  Н.И.Павленко и Л.Н. Толстым..</a:t>
            </a:r>
          </a:p>
          <a:p>
            <a:pPr>
              <a:buNone/>
            </a:pPr>
            <a:r>
              <a:rPr lang="ru-RU" dirty="0" smtClean="0"/>
              <a:t>  2) Выскажите своё отношение к личности Петра Великого и его   реформам.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617</TotalTime>
  <Words>1429</Words>
  <Application>Microsoft Office PowerPoint</Application>
  <PresentationFormat>Экран (4:3)</PresentationFormat>
  <Paragraphs>195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Солнцестояние</vt:lpstr>
      <vt:lpstr>Слайд 1</vt:lpstr>
      <vt:lpstr>Урок – презентация «Россия в эпоху Петра I». 10 класс</vt:lpstr>
      <vt:lpstr>Слайд 3</vt:lpstr>
      <vt:lpstr>Слайд 4</vt:lpstr>
      <vt:lpstr>Планируемые результаты:</vt:lpstr>
      <vt:lpstr>Слайд 6</vt:lpstr>
      <vt:lpstr>Слайд 7</vt:lpstr>
      <vt:lpstr>Иван Никитич Никитин Портрет Петра I. 1717г.</vt:lpstr>
      <vt:lpstr>Проблемное задание</vt:lpstr>
      <vt:lpstr>I.Этапы урока.  Тесты. 1. Необходимо выстроить события эпохи Петра I в правильной хронологической последовательности.</vt:lpstr>
      <vt:lpstr>Правильная  последовательность:</vt:lpstr>
      <vt:lpstr>Тесты</vt:lpstr>
      <vt:lpstr>Тесты</vt:lpstr>
      <vt:lpstr>Тесты</vt:lpstr>
      <vt:lpstr>Этапы урока:</vt:lpstr>
      <vt:lpstr>Слайд 16</vt:lpstr>
      <vt:lpstr>Ассамблея при Петре I. Как изменилось положение женщины?</vt:lpstr>
      <vt:lpstr>Прочитайте отрывок из рассказа А.П.Чехова «Толстый и тонкий» и постарайтесь объяснить ситуацию, возникшую между толстым и тонким с помощью Табели о рангах.</vt:lpstr>
      <vt:lpstr>Вопросы к тексту:</vt:lpstr>
      <vt:lpstr>Слайд 20</vt:lpstr>
      <vt:lpstr>III. Реформа государственного управления Органы власти и управления в XVIIв.</vt:lpstr>
      <vt:lpstr>Органы государственной власти в первой четверти XVIII в.</vt:lpstr>
      <vt:lpstr>Сравните государственное управление при Алексее Михайловиче и при Петре I.</vt:lpstr>
      <vt:lpstr>IV.        Учимся быть историками.</vt:lpstr>
      <vt:lpstr>Слайд 25</vt:lpstr>
      <vt:lpstr>Слайд 26</vt:lpstr>
      <vt:lpstr> </vt:lpstr>
      <vt:lpstr>Задание:</vt:lpstr>
      <vt:lpstr>Проверка выполнения проблемного задания</vt:lpstr>
      <vt:lpstr>Слайд 30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в эпоху Петра I</dc:title>
  <dc:creator>школа</dc:creator>
  <cp:lastModifiedBy>школа</cp:lastModifiedBy>
  <cp:revision>144</cp:revision>
  <dcterms:created xsi:type="dcterms:W3CDTF">2014-11-09T07:18:22Z</dcterms:created>
  <dcterms:modified xsi:type="dcterms:W3CDTF">2015-09-16T07:11:09Z</dcterms:modified>
</cp:coreProperties>
</file>