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35" r:id="rId2"/>
    <p:sldId id="257" r:id="rId3"/>
    <p:sldId id="258" r:id="rId4"/>
    <p:sldId id="259" r:id="rId5"/>
    <p:sldId id="328" r:id="rId6"/>
    <p:sldId id="329" r:id="rId7"/>
    <p:sldId id="331" r:id="rId8"/>
    <p:sldId id="330" r:id="rId9"/>
    <p:sldId id="262" r:id="rId10"/>
    <p:sldId id="263" r:id="rId11"/>
    <p:sldId id="333" r:id="rId12"/>
    <p:sldId id="334" r:id="rId13"/>
    <p:sldId id="265" r:id="rId14"/>
    <p:sldId id="266" r:id="rId15"/>
    <p:sldId id="323" r:id="rId16"/>
    <p:sldId id="267" r:id="rId17"/>
    <p:sldId id="268" r:id="rId18"/>
    <p:sldId id="33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FE3"/>
    <a:srgbClr val="3333CC"/>
    <a:srgbClr val="FFFFFF"/>
    <a:srgbClr val="66FF99"/>
    <a:srgbClr val="00FF00"/>
    <a:srgbClr val="CC00FF"/>
    <a:srgbClr val="66FF33"/>
    <a:srgbClr val="99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4654" autoAdjust="0"/>
  </p:normalViewPr>
  <p:slideViewPr>
    <p:cSldViewPr>
      <p:cViewPr varScale="1">
        <p:scale>
          <a:sx n="69" d="100"/>
          <a:sy n="69" d="100"/>
        </p:scale>
        <p:origin x="-5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047F6-2634-492E-A817-D1C6A95EAB85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E8534-ACE5-43FA-8C3D-578CB33E0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4D5F7-7F41-4D64-9EAC-1DF216950B68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65AB-565D-4A93-AD8A-EB836FE9F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2E13D-85E8-4A24-BF32-9BCD8C278469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82635-CB9B-4024-A414-2D3E3A5A6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16E18-5843-41CF-B38F-595F8E73E8C1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65FC5-F1F8-494A-A19A-271B230F9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739FB-8CB0-4C9E-8A86-2507BD51F26E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F64D-09A6-4C02-AE41-F8B015C02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AF2B-C0DE-474A-914C-6DFBCEF91691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D92B6-F3A3-4EFE-B76B-9FC03F6AE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34B3D-6792-419B-9CD8-0A7FAEC8C5DC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C2E1E-C52C-43F6-BBDE-DFF05469F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2864-EB33-456C-B6CA-80BCF0A13123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A8684-72EA-41DB-A715-00B5403AE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C8C05-DB80-401B-8A22-54A02CAFB5D9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6D64B-2003-4418-8293-3B2B8D1AF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EE79-E217-42A3-BACE-F9CAC07DBA85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1B11-6BF2-43CF-B1A3-EFC40C01D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63D74-D273-437E-88F7-1D7194F91081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729FD-A261-44A6-BA59-FD8F52DC9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86A369-552D-4181-B2E6-36989227168F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37F878-3C98-4583-9B34-3A395984C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708" r:id="rId9"/>
    <p:sldLayoutId id="2147483699" r:id="rId10"/>
    <p:sldLayoutId id="21474836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МБОУ </a:t>
            </a:r>
            <a:r>
              <a:rPr lang="ru-RU" sz="2800" dirty="0" err="1" smtClean="0"/>
              <a:t>Излучинская</a:t>
            </a:r>
            <a:r>
              <a:rPr lang="ru-RU" sz="2800" dirty="0" smtClean="0"/>
              <a:t> ОСШУИОП №2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Лепаева</a:t>
            </a:r>
            <a:r>
              <a:rPr lang="ru-RU" dirty="0" smtClean="0"/>
              <a:t> Валентина Николаевна,  </a:t>
            </a:r>
          </a:p>
          <a:p>
            <a:r>
              <a:rPr lang="ru-RU" dirty="0" smtClean="0"/>
              <a:t>у</a:t>
            </a:r>
            <a:r>
              <a:rPr lang="ru-RU" smtClean="0"/>
              <a:t>читель </a:t>
            </a:r>
            <a:r>
              <a:rPr lang="ru-RU" dirty="0" smtClean="0"/>
              <a:t>русского языка и литературы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23850" y="1052513"/>
            <a:ext cx="8569325" cy="550545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28575">
            <a:solidFill>
              <a:srgbClr val="0000FF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endParaRPr lang="ru-RU" sz="4000" dirty="0">
              <a:latin typeface="Monotype Corsiva" pitchFamily="66" charset="0"/>
              <a:sym typeface="Wingdings" pitchFamily="2" charset="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6215082"/>
          </a:xfrm>
        </p:spPr>
        <p:txBody>
          <a:bodyPr>
            <a:noAutofit/>
          </a:bodyPr>
          <a:lstStyle/>
          <a:p>
            <a:pPr marL="274320" indent="-274320" algn="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7200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С русским языком можно творить чудеса…                                                       </a:t>
            </a:r>
            <a:r>
              <a:rPr lang="en-US" sz="7200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7200" dirty="0" smtClean="0">
                <a:ln>
                  <a:solidFill>
                    <a:srgbClr val="C00000"/>
                  </a:solidFill>
                </a:ln>
              </a:rPr>
              <a:t>  </a:t>
            </a:r>
            <a:r>
              <a:rPr lang="ru-RU" sz="7200" dirty="0" smtClean="0">
                <a:ln>
                  <a:solidFill>
                    <a:srgbClr val="C00000"/>
                  </a:solidFill>
                </a:ln>
              </a:rPr>
              <a:t>           </a:t>
            </a:r>
            <a:r>
              <a:rPr lang="ru-RU" sz="4400" i="1" dirty="0" smtClean="0">
                <a:ln>
                  <a:solidFill>
                    <a:srgbClr val="C00000"/>
                  </a:solidFill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К. Паустовский</a:t>
            </a:r>
            <a:endParaRPr lang="ru-RU" sz="4400" i="1" dirty="0">
              <a:ln>
                <a:solidFill>
                  <a:srgbClr val="C00000"/>
                </a:solidFill>
              </a:ln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C:\Users\Юрий\Desktop\Анимация\Смайлы2\3D Smiles (6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644900"/>
            <a:ext cx="2376487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56592" y="548680"/>
            <a:ext cx="8229600" cy="438943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                                 Вот </a:t>
            </a:r>
            <a:r>
              <a:rPr lang="ru-RU" sz="2800" dirty="0"/>
              <a:t>ветер,  тучи нагоняя, </a:t>
            </a:r>
          </a:p>
          <a:p>
            <a:pPr marL="0" indent="0">
              <a:buNone/>
            </a:pPr>
            <a:r>
              <a:rPr lang="ru-RU" sz="2800" dirty="0" smtClean="0"/>
              <a:t>                                 Дохнул</a:t>
            </a:r>
            <a:r>
              <a:rPr lang="ru-RU" sz="2800" dirty="0"/>
              <a:t>, </a:t>
            </a:r>
            <a:r>
              <a:rPr lang="ru-RU" sz="2800" dirty="0" smtClean="0"/>
              <a:t>………….  – </a:t>
            </a:r>
            <a:r>
              <a:rPr lang="ru-RU" sz="2800" dirty="0"/>
              <a:t>и вот </a:t>
            </a:r>
            <a:r>
              <a:rPr lang="ru-RU" sz="2800" dirty="0" smtClean="0"/>
              <a:t>сама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Идет  </a:t>
            </a:r>
            <a:r>
              <a:rPr lang="ru-RU" sz="2800" dirty="0"/>
              <a:t>волшебница </a:t>
            </a:r>
            <a:r>
              <a:rPr lang="ru-RU" sz="2800" dirty="0" smtClean="0"/>
              <a:t>–………., 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                                 Пришла</a:t>
            </a:r>
            <a:r>
              <a:rPr lang="ru-RU" sz="2800" dirty="0"/>
              <a:t>, рассыпалась; </a:t>
            </a:r>
            <a:r>
              <a:rPr lang="ru-RU" sz="2800" dirty="0" smtClean="0"/>
              <a:t>клоками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Повисла </a:t>
            </a:r>
            <a:r>
              <a:rPr lang="ru-RU" sz="2800" dirty="0"/>
              <a:t>на суках дубов, </a:t>
            </a:r>
          </a:p>
          <a:p>
            <a:pPr marL="0" indent="0">
              <a:buNone/>
            </a:pPr>
            <a:r>
              <a:rPr lang="ru-RU" sz="2800" dirty="0" smtClean="0"/>
              <a:t>                                 Легла ………………..коврами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Среди </a:t>
            </a:r>
            <a:r>
              <a:rPr lang="ru-RU" sz="2800" dirty="0"/>
              <a:t>полей </a:t>
            </a:r>
            <a:r>
              <a:rPr lang="ru-RU" sz="2800" dirty="0" smtClean="0"/>
              <a:t>вокруг…………</a:t>
            </a:r>
            <a:r>
              <a:rPr lang="ru-RU" sz="2800" u="sng" dirty="0" smtClean="0"/>
              <a:t>,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                                 Брега </a:t>
            </a:r>
            <a:r>
              <a:rPr lang="ru-RU" sz="2800" dirty="0"/>
              <a:t>с недвижною рекою</a:t>
            </a:r>
          </a:p>
          <a:p>
            <a:pPr marL="0" indent="0">
              <a:buNone/>
            </a:pPr>
            <a:r>
              <a:rPr lang="ru-RU" sz="2800" dirty="0" smtClean="0"/>
              <a:t>                                 Сравняла …………пеленою</a:t>
            </a:r>
            <a:r>
              <a:rPr lang="ru-RU" sz="2800" dirty="0"/>
              <a:t>;</a:t>
            </a:r>
          </a:p>
          <a:p>
            <a:pPr marL="0" indent="0">
              <a:buNone/>
            </a:pPr>
            <a:r>
              <a:rPr lang="ru-RU" sz="2800" dirty="0" smtClean="0"/>
              <a:t>                                 Блеснул………., </a:t>
            </a:r>
            <a:r>
              <a:rPr lang="ru-RU" sz="2800" dirty="0"/>
              <a:t>и рады </a:t>
            </a:r>
            <a:r>
              <a:rPr lang="ru-RU" sz="2800" dirty="0" smtClean="0"/>
              <a:t>…….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Проказам </a:t>
            </a:r>
            <a:r>
              <a:rPr lang="ru-RU" sz="2800" dirty="0"/>
              <a:t>матушки  </a:t>
            </a:r>
            <a:r>
              <a:rPr lang="ru-RU" sz="2800" dirty="0" smtClean="0"/>
              <a:t>-……….</a:t>
            </a:r>
            <a:endParaRPr lang="ru-RU" sz="28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625959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56592" y="571500"/>
            <a:ext cx="8229600" cy="438943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                                  Вот </a:t>
            </a:r>
            <a:r>
              <a:rPr lang="ru-RU" sz="2800" dirty="0"/>
              <a:t>ветер,  тучи нагоняя, </a:t>
            </a:r>
          </a:p>
          <a:p>
            <a:pPr marL="0" indent="0">
              <a:buNone/>
            </a:pPr>
            <a:r>
              <a:rPr lang="ru-RU" sz="2800" dirty="0"/>
              <a:t>                                 Дохнул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FF0000"/>
                </a:solidFill>
              </a:rPr>
              <a:t>завыл </a:t>
            </a:r>
            <a:r>
              <a:rPr lang="ru-RU" sz="2800" dirty="0" smtClean="0"/>
              <a:t> </a:t>
            </a:r>
            <a:r>
              <a:rPr lang="ru-RU" sz="2800" dirty="0"/>
              <a:t>– и вот сама</a:t>
            </a:r>
          </a:p>
          <a:p>
            <a:pPr marL="0" indent="0">
              <a:buNone/>
            </a:pPr>
            <a:r>
              <a:rPr lang="ru-RU" sz="2800" dirty="0"/>
              <a:t>                                 Идет  волшебница </a:t>
            </a:r>
            <a:r>
              <a:rPr lang="ru-RU" sz="2800" dirty="0" smtClean="0"/>
              <a:t>–</a:t>
            </a:r>
            <a:r>
              <a:rPr lang="ru-RU" sz="2800" dirty="0" smtClean="0">
                <a:solidFill>
                  <a:srgbClr val="FF0000"/>
                </a:solidFill>
              </a:rPr>
              <a:t>зима</a:t>
            </a:r>
            <a:r>
              <a:rPr lang="ru-RU" sz="2800" dirty="0" smtClean="0"/>
              <a:t>, 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                                 Пришла, рассыпалась; клоками</a:t>
            </a:r>
          </a:p>
          <a:p>
            <a:pPr marL="0" indent="0">
              <a:buNone/>
            </a:pPr>
            <a:r>
              <a:rPr lang="ru-RU" sz="2800" dirty="0"/>
              <a:t>                                 Повисла на суках дубов, </a:t>
            </a:r>
          </a:p>
          <a:p>
            <a:pPr marL="0" indent="0">
              <a:buNone/>
            </a:pPr>
            <a:r>
              <a:rPr lang="ru-RU" sz="2800" dirty="0"/>
              <a:t>                                 </a:t>
            </a:r>
            <a:r>
              <a:rPr lang="ru-RU" sz="2800" dirty="0" smtClean="0"/>
              <a:t>Легла </a:t>
            </a:r>
            <a:r>
              <a:rPr lang="ru-RU" sz="2800" dirty="0" smtClean="0">
                <a:solidFill>
                  <a:srgbClr val="FF0000"/>
                </a:solidFill>
              </a:rPr>
              <a:t>волнистыми </a:t>
            </a:r>
            <a:r>
              <a:rPr lang="ru-RU" sz="2800" dirty="0" smtClean="0"/>
              <a:t>коврами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                                 Среди полей </a:t>
            </a:r>
            <a:r>
              <a:rPr lang="ru-RU" sz="2800" dirty="0" smtClean="0"/>
              <a:t>вокруг </a:t>
            </a:r>
            <a:r>
              <a:rPr lang="ru-RU" sz="2800" dirty="0" smtClean="0">
                <a:solidFill>
                  <a:srgbClr val="FF0000"/>
                </a:solidFill>
              </a:rPr>
              <a:t>холмов</a:t>
            </a:r>
            <a:r>
              <a:rPr lang="ru-RU" sz="2800" u="sng" dirty="0" smtClean="0"/>
              <a:t>,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                                 Брега с недвижною рекою</a:t>
            </a:r>
          </a:p>
          <a:p>
            <a:pPr marL="0" indent="0">
              <a:buNone/>
            </a:pPr>
            <a:r>
              <a:rPr lang="ru-RU" sz="2800" dirty="0"/>
              <a:t>                                 </a:t>
            </a:r>
            <a:r>
              <a:rPr lang="ru-RU" sz="2800" dirty="0" smtClean="0"/>
              <a:t>Сравняла </a:t>
            </a:r>
            <a:r>
              <a:rPr lang="ru-RU" sz="2800" dirty="0" smtClean="0">
                <a:solidFill>
                  <a:srgbClr val="FF0000"/>
                </a:solidFill>
              </a:rPr>
              <a:t>пухлой</a:t>
            </a:r>
            <a:r>
              <a:rPr lang="ru-RU" sz="2800" dirty="0" smtClean="0"/>
              <a:t> пеленою</a:t>
            </a:r>
            <a:r>
              <a:rPr lang="ru-RU" sz="2800" dirty="0"/>
              <a:t>;</a:t>
            </a:r>
          </a:p>
          <a:p>
            <a:pPr marL="0" indent="0">
              <a:buNone/>
            </a:pPr>
            <a:r>
              <a:rPr lang="ru-RU" sz="2800" dirty="0"/>
              <a:t>                                 </a:t>
            </a:r>
            <a:r>
              <a:rPr lang="ru-RU" sz="2800" dirty="0" smtClean="0"/>
              <a:t>Блеснул </a:t>
            </a:r>
            <a:r>
              <a:rPr lang="ru-RU" sz="2800" dirty="0" smtClean="0">
                <a:solidFill>
                  <a:srgbClr val="FF0000"/>
                </a:solidFill>
              </a:rPr>
              <a:t>мороз</a:t>
            </a:r>
            <a:r>
              <a:rPr lang="ru-RU" sz="2800" dirty="0" smtClean="0"/>
              <a:t>, </a:t>
            </a:r>
            <a:r>
              <a:rPr lang="ru-RU" sz="2800" dirty="0"/>
              <a:t>и </a:t>
            </a:r>
            <a:r>
              <a:rPr lang="ru-RU" sz="2800" dirty="0" smtClean="0"/>
              <a:t>рады </a:t>
            </a:r>
            <a:r>
              <a:rPr lang="ru-RU" sz="2800" dirty="0" smtClean="0">
                <a:solidFill>
                  <a:srgbClr val="FF0000"/>
                </a:solidFill>
              </a:rPr>
              <a:t>мы</a:t>
            </a:r>
            <a:endParaRPr lang="ru-RU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/>
              <a:t>                                 Проказам матушки  </a:t>
            </a:r>
            <a:r>
              <a:rPr lang="ru-RU" sz="2800" dirty="0" smtClean="0"/>
              <a:t>-</a:t>
            </a:r>
            <a:r>
              <a:rPr lang="ru-RU" sz="2800" dirty="0" smtClean="0">
                <a:solidFill>
                  <a:srgbClr val="FF0000"/>
                </a:solidFill>
              </a:rPr>
              <a:t>зимы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2546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0" y="0"/>
            <a:ext cx="8820150" cy="68580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06416"/>
            <a:ext cx="7704856" cy="5042864"/>
          </a:xfr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7780" cmpd="sng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smtClean="0">
                <a:ln w="17780" cmpd="sng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Вот зимой выпадет снег, ударят морозы.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i="1" dirty="0" smtClean="0">
                <a:ln w="17780" cmpd="sng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А я тогда не пойду на улицу.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i="1" dirty="0" smtClean="0">
                <a:ln w="17780" cmpd="sng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Почему?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i="1" dirty="0" smtClean="0">
                <a:ln w="17780" cmpd="sng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А чтоб морозы не ударили.</a:t>
            </a:r>
            <a:endParaRPr lang="en-US" sz="3200" b="1" i="1" dirty="0" smtClean="0">
              <a:ln w="17780" cmpd="sng">
                <a:solidFill>
                  <a:srgbClr val="3333CC"/>
                </a:solidFill>
                <a:prstDash val="solid"/>
                <a:miter lim="800000"/>
              </a:ln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200" b="1" dirty="0" smtClean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Старшая сестра говорит младшей 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- Послушай, Настя, как у Веры речь льется.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Разве у нее вода вместо слов? – отвечает Настя.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2531" name="Picture 32" descr="Изображение 9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700213"/>
            <a:ext cx="178911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Возможные варианты начала сочинений: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715404" cy="43891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3600" b="1" dirty="0" smtClean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стекле, серебряном от инея…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Опять зима…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Ну и мороз!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Однажды утром я проснулся с удивительным ощущением…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600" b="1" dirty="0" smtClean="0">
                <a:ln w="1143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Разгулялась вьюга…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0" y="1196975"/>
            <a:ext cx="9144000" cy="5661025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28575">
            <a:solidFill>
              <a:srgbClr val="0000FF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400" b="1" dirty="0">
                <a:sym typeface="Wingdings" pitchFamily="2" charset="2"/>
              </a:rPr>
              <a:t>   </a:t>
            </a:r>
            <a:endParaRPr lang="ru-RU" sz="4000" dirty="0">
              <a:latin typeface="Monotype Corsiva" pitchFamily="66" charset="0"/>
              <a:sym typeface="Wingdings" pitchFamily="2" charset="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16" y="1176318"/>
            <a:ext cx="8429684" cy="5681682"/>
          </a:xfrm>
        </p:spPr>
        <p:txBody>
          <a:bodyPr>
            <a:no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600" b="1" cap="all" dirty="0" smtClean="0">
                <a:ln w="0"/>
                <a:solidFill>
                  <a:srgbClr val="00B05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		</a:t>
            </a:r>
            <a:r>
              <a:rPr lang="ru-RU" sz="3600" b="1" cap="all" dirty="0" smtClean="0">
                <a:ln w="0"/>
                <a:solidFill>
                  <a:srgbClr val="3333CC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русским языком</a:t>
            </a:r>
            <a:r>
              <a:rPr lang="en-US" sz="3600" b="1" cap="all" dirty="0" smtClean="0">
                <a:ln w="0"/>
                <a:solidFill>
                  <a:srgbClr val="3333CC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ln w="0"/>
                <a:solidFill>
                  <a:srgbClr val="3333CC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можно </a:t>
            </a:r>
            <a:endParaRPr lang="en-US" sz="3600" b="1" cap="all" dirty="0" smtClean="0">
              <a:ln w="0"/>
              <a:solidFill>
                <a:srgbClr val="3333CC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cap="all" dirty="0" smtClean="0">
                <a:ln w="0"/>
                <a:solidFill>
                  <a:srgbClr val="3333CC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творить чудеса, нет ничего в </a:t>
            </a:r>
            <a:endParaRPr lang="en-US" sz="3600" b="1" cap="all" dirty="0" smtClean="0">
              <a:ln w="0"/>
              <a:solidFill>
                <a:srgbClr val="3333CC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cap="all" dirty="0" smtClean="0">
                <a:ln w="0"/>
                <a:solidFill>
                  <a:srgbClr val="3333CC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жизни и в нашем сознании, </a:t>
            </a:r>
            <a:endParaRPr lang="en-US" sz="3600" b="1" cap="all" dirty="0" smtClean="0">
              <a:ln w="0"/>
              <a:solidFill>
                <a:srgbClr val="3333CC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cap="all" dirty="0" smtClean="0">
                <a:ln w="0"/>
                <a:solidFill>
                  <a:srgbClr val="3333CC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нельзя было бы передать </a:t>
            </a:r>
            <a:endParaRPr lang="en-US" sz="3600" b="1" cap="all" dirty="0" smtClean="0">
              <a:ln w="0"/>
              <a:solidFill>
                <a:srgbClr val="3333CC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cap="all" dirty="0" smtClean="0">
                <a:ln w="0"/>
                <a:solidFill>
                  <a:srgbClr val="3333CC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русским </a:t>
            </a:r>
            <a:r>
              <a:rPr lang="en-US" sz="3600" b="1" cap="all" dirty="0" smtClean="0">
                <a:ln w="0"/>
                <a:solidFill>
                  <a:srgbClr val="3333CC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b="1" cap="all" dirty="0" smtClean="0">
                <a:ln w="0"/>
                <a:solidFill>
                  <a:srgbClr val="3333CC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ловом</a:t>
            </a:r>
            <a:r>
              <a:rPr lang="en-US" sz="3600" b="1" cap="all" dirty="0" smtClean="0">
                <a:ln w="0"/>
                <a:solidFill>
                  <a:srgbClr val="3333CC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600" b="1" cap="all" dirty="0">
                <a:ln w="0"/>
                <a:solidFill>
                  <a:srgbClr val="3333CC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ln w="0"/>
                <a:solidFill>
                  <a:srgbClr val="3333CC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3600" b="1" cap="all" dirty="0" smtClean="0">
                <a:ln w="0"/>
                <a:solidFill>
                  <a:srgbClr val="3333CC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				К.Паустовский</a:t>
            </a:r>
            <a:endParaRPr lang="en-US" sz="3600" b="1" cap="all" dirty="0" smtClean="0">
              <a:ln w="0"/>
              <a:solidFill>
                <a:srgbClr val="3333CC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5604" name="Picture 3" descr="j04326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47822"/>
            <a:ext cx="8229600" cy="511017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800" b="1" dirty="0" smtClean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3500" b="1" i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Написать сочинение-этюд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500" b="1" i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Мороз и солнце; день чудесный!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3500" b="1" i="1" dirty="0" smtClean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3500" b="1" i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Выписать из стихотворений строки, в которых используются слова  с переносным значением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800" b="1" dirty="0" smtClean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800" b="1" dirty="0" smtClean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800" b="1" dirty="0" smtClean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800" b="1" dirty="0" smtClean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800" b="1" dirty="0" smtClean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26626" name="WordArt 3"/>
          <p:cNvSpPr>
            <a:spLocks noChangeArrowheads="1" noChangeShapeType="1" noTextEdit="1"/>
          </p:cNvSpPr>
          <p:nvPr/>
        </p:nvSpPr>
        <p:spPr bwMode="auto">
          <a:xfrm>
            <a:off x="1331913" y="333375"/>
            <a:ext cx="7056437" cy="1889125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33699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Домашнее задание</a:t>
            </a:r>
          </a:p>
        </p:txBody>
      </p:sp>
      <p:pic>
        <p:nvPicPr>
          <p:cNvPr id="26627" name="Picture 4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5561013"/>
            <a:ext cx="14732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250825" y="2636838"/>
            <a:ext cx="88931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br>
              <a:rPr lang="ru-RU" sz="6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Желаю всем творчества!</a:t>
            </a:r>
            <a:endParaRPr lang="ru-RU" sz="6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851648" cy="18288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8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Добрый день!</a:t>
            </a:r>
            <a:endParaRPr lang="ru-RU" sz="8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7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286125"/>
            <a:ext cx="407035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47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8175" y="908050"/>
            <a:ext cx="6346825" cy="594995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На окне, серебряном от инея,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 ночь хризантемы расцвели.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 верхних стеклах – небо ярко–синее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 застреха в золотой пыли.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Всходит солнце, бодрое от холода,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Золотится отблеском окно.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Утро тихо, радостно и молодо.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Белым снегом все запушено.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 все утро яркие и чистые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Будут видеть краски в вышине,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 до полдня будут серебристые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Хризантемы на моем окне.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ерфолента 4"/>
          <p:cNvSpPr/>
          <p:nvPr/>
        </p:nvSpPr>
        <p:spPr>
          <a:xfrm>
            <a:off x="323850" y="692150"/>
            <a:ext cx="8424863" cy="5761038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5110178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Прямое и переносное значение слова</a:t>
            </a:r>
            <a:endParaRPr lang="ru-RU" sz="6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2" descr="E:\Документы\Анимашки\AG00218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44118">
            <a:off x="6577013" y="5445125"/>
            <a:ext cx="18716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19250" y="981075"/>
            <a:ext cx="6127750" cy="160020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33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ЗНАТЬ:</a:t>
            </a:r>
            <a:endParaRPr lang="ru-RU" sz="4400" kern="0" dirty="0">
              <a:solidFill>
                <a:srgbClr val="33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517650" y="1828800"/>
            <a:ext cx="6864350" cy="3657600"/>
          </a:xfrm>
          <a:prstGeom prst="rect">
            <a:avLst/>
          </a:prstGeom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Ø"/>
              <a:defRPr/>
            </a:pPr>
            <a:endParaRPr lang="ru-RU" sz="3200" b="1" i="1" kern="0" dirty="0">
              <a:solidFill>
                <a:srgbClr val="0000FF"/>
              </a:solidFill>
              <a:latin typeface="+mj-lt"/>
              <a:cs typeface="+mn-cs"/>
            </a:endParaRP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1331913" y="1412875"/>
            <a:ext cx="7272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3200" b="1" i="1">
              <a:solidFill>
                <a:srgbClr val="0000FF"/>
              </a:solidFill>
              <a:latin typeface="Constantia" pitchFamily="18" charset="0"/>
            </a:endParaRPr>
          </a:p>
        </p:txBody>
      </p:sp>
      <p:pic>
        <p:nvPicPr>
          <p:cNvPr id="5" name="Picture 4" descr="kniga_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23050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6"/>
          <p:cNvSpPr txBox="1">
            <a:spLocks/>
          </p:cNvSpPr>
          <p:nvPr/>
        </p:nvSpPr>
        <p:spPr>
          <a:xfrm>
            <a:off x="1500188" y="1524000"/>
            <a:ext cx="7491412" cy="4714875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600" i="1" dirty="0">
              <a:solidFill>
                <a:srgbClr val="0000FF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204864"/>
            <a:ext cx="8316416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000" b="1" i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прямое </a:t>
            </a:r>
            <a:r>
              <a:rPr lang="en-US" sz="4000" b="1" i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4000" b="1" i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переносное значение </a:t>
            </a:r>
            <a:r>
              <a:rPr lang="ru-RU" sz="4000" b="1" i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000" b="1" i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i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оль переносного значения слова в художественной литературе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000" b="1" i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000" b="1" i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 такое метафора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19250" y="765175"/>
            <a:ext cx="6127750" cy="160020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33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УМЕТЬ:</a:t>
            </a:r>
            <a:endParaRPr lang="ru-RU" sz="4400" kern="0" dirty="0">
              <a:solidFill>
                <a:srgbClr val="33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517650" y="1214438"/>
            <a:ext cx="7626350" cy="3657600"/>
          </a:xfrm>
          <a:prstGeom prst="rect">
            <a:avLst/>
          </a:prstGeom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Ø"/>
              <a:defRPr/>
            </a:pPr>
            <a:endParaRPr lang="ru-RU" sz="3200" b="1" i="1" kern="0" dirty="0">
              <a:solidFill>
                <a:srgbClr val="0000FF"/>
              </a:solidFill>
              <a:latin typeface="+mj-lt"/>
              <a:cs typeface="+mn-cs"/>
            </a:endParaRPr>
          </a:p>
        </p:txBody>
      </p:sp>
      <p:pic>
        <p:nvPicPr>
          <p:cNvPr id="5" name="Picture 4" descr="writingonbo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87563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5288" y="2205038"/>
            <a:ext cx="87487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находить в тексте слова с переносным значением</a:t>
            </a:r>
            <a:endParaRPr lang="en-US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различать прямое и переносное значение слова</a:t>
            </a:r>
            <a:endParaRPr lang="en-US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употреблять в речи слова с переносным значением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95513" y="908050"/>
            <a:ext cx="6346825" cy="53752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На окне, серебряном от инея,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За ночь хризантемы расцвели.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 верхних стеклах – небо ярко – синее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И застреха в золотой пыли.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Всходит солнце, бодрое от холода,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Золотится отблеском окно.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Утро тихо, радостно и молодо.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Белым снегом все запушено.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И все утро яркие и чистые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Будут видеть краски в вышине,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И до полдня будут серебристые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Хризантемы на моем окне.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значение слова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23528" y="2514600"/>
            <a:ext cx="3240360" cy="384572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Прямое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b="1" dirty="0" smtClean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Указывает прямо на предмет, действие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6096" y="2514600"/>
            <a:ext cx="3250704" cy="384572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Переносное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b="1" dirty="0" smtClean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Происходит перенос</a:t>
            </a:r>
            <a:r>
              <a:rPr lang="en-US" sz="2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названия, если у  предметов есть  какое-либо сходство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195513" y="1844675"/>
            <a:ext cx="792162" cy="565150"/>
          </a:xfrm>
          <a:prstGeom prst="downArrow">
            <a:avLst>
              <a:gd name="adj1" fmla="val 50000"/>
              <a:gd name="adj2" fmla="val 46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6156325" y="1844675"/>
            <a:ext cx="874713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492375"/>
            <a:ext cx="2305050" cy="30226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50825" y="5876925"/>
            <a:ext cx="444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Петя </a:t>
            </a:r>
            <a:r>
              <a:rPr 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идёт</a:t>
            </a:r>
            <a:r>
              <a:rPr lang="ru-RU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по улице</a:t>
            </a:r>
            <a:r>
              <a:rPr lang="ru-RU" sz="36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508625" y="5876925"/>
            <a:ext cx="2814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33CC"/>
                </a:solidFill>
                <a:latin typeface="Times New Roman" pitchFamily="18" charset="0"/>
              </a:rPr>
              <a:t>Дождь </a:t>
            </a:r>
            <a:r>
              <a:rPr lang="ru-RU" sz="3600" b="1" i="1">
                <a:solidFill>
                  <a:srgbClr val="FF0000"/>
                </a:solidFill>
                <a:latin typeface="Times New Roman" pitchFamily="18" charset="0"/>
              </a:rPr>
              <a:t>идёт</a:t>
            </a:r>
            <a:r>
              <a:rPr lang="ru-RU" sz="3600" b="1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  <p:bldP spid="7" grpId="0" build="p" animBg="1"/>
      <p:bldP spid="8" grpId="0" build="p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38912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srgbClr val="3333CC"/>
                </a:solidFill>
              </a:rPr>
              <a:t>Метафора</a:t>
            </a:r>
            <a:r>
              <a:rPr lang="ru-RU" sz="4800" dirty="0" smtClean="0"/>
              <a:t> </a:t>
            </a:r>
            <a:r>
              <a:rPr lang="ru-RU" sz="4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– употребление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слов или оборотов речи в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переносном значении</a:t>
            </a:r>
            <a:endParaRPr lang="ru-RU" sz="4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3573463"/>
            <a:ext cx="6624637" cy="15843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На окне, серебряном от инея,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За ночь хризантемы расцвели…</a:t>
            </a:r>
            <a:endParaRPr lang="ru-RU" sz="2800" i="1" dirty="0">
              <a:solidFill>
                <a:srgbClr val="3333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r="55106" b="58780"/>
          <a:stretch>
            <a:fillRect/>
          </a:stretch>
        </p:blipFill>
        <p:spPr bwMode="auto">
          <a:xfrm rot="782197">
            <a:off x="7554913" y="5054600"/>
            <a:ext cx="120491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 rot="672912">
            <a:off x="7375525" y="4816475"/>
            <a:ext cx="1577975" cy="203358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419</Words>
  <Application>Microsoft Office PowerPoint</Application>
  <PresentationFormat>Экран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МБОУ Излучинская ОСШУИОП №2</vt:lpstr>
      <vt:lpstr>Добрый день!</vt:lpstr>
      <vt:lpstr>Слайд 3</vt:lpstr>
      <vt:lpstr>Слайд 4</vt:lpstr>
      <vt:lpstr>Слайд 5</vt:lpstr>
      <vt:lpstr>Слайд 6</vt:lpstr>
      <vt:lpstr>Слайд 7</vt:lpstr>
      <vt:lpstr> значение слова</vt:lpstr>
      <vt:lpstr>Слайд 9</vt:lpstr>
      <vt:lpstr>Слайд 10</vt:lpstr>
      <vt:lpstr>Слайд 11</vt:lpstr>
      <vt:lpstr>Слайд 12</vt:lpstr>
      <vt:lpstr>Слайд 13</vt:lpstr>
      <vt:lpstr> Возможные варианты начала сочинений: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день!!!</dc:title>
  <cp:lastModifiedBy>Вова</cp:lastModifiedBy>
  <cp:revision>53</cp:revision>
  <dcterms:modified xsi:type="dcterms:W3CDTF">2015-10-20T13:40:42Z</dcterms:modified>
</cp:coreProperties>
</file>