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8" r:id="rId5"/>
    <p:sldId id="279" r:id="rId6"/>
    <p:sldId id="285" r:id="rId7"/>
    <p:sldId id="293" r:id="rId8"/>
    <p:sldId id="280" r:id="rId9"/>
    <p:sldId id="294" r:id="rId10"/>
    <p:sldId id="283" r:id="rId11"/>
    <p:sldId id="306" r:id="rId12"/>
    <p:sldId id="299" r:id="rId13"/>
    <p:sldId id="300" r:id="rId14"/>
    <p:sldId id="305" r:id="rId15"/>
    <p:sldId id="301" r:id="rId16"/>
    <p:sldId id="275" r:id="rId17"/>
    <p:sldId id="303" r:id="rId18"/>
    <p:sldId id="304" r:id="rId19"/>
    <p:sldId id="261" r:id="rId20"/>
    <p:sldId id="263" r:id="rId21"/>
    <p:sldId id="264" r:id="rId22"/>
    <p:sldId id="265" r:id="rId23"/>
    <p:sldId id="267" r:id="rId24"/>
    <p:sldId id="266" r:id="rId25"/>
    <p:sldId id="271" r:id="rId26"/>
    <p:sldId id="268" r:id="rId27"/>
    <p:sldId id="269" r:id="rId28"/>
    <p:sldId id="270" r:id="rId29"/>
    <p:sldId id="286" r:id="rId30"/>
    <p:sldId id="287" r:id="rId31"/>
    <p:sldId id="288" r:id="rId32"/>
    <p:sldId id="289" r:id="rId33"/>
    <p:sldId id="297" r:id="rId34"/>
    <p:sldId id="298" r:id="rId35"/>
    <p:sldId id="296" r:id="rId36"/>
    <p:sldId id="292" r:id="rId37"/>
    <p:sldId id="302" r:id="rId38"/>
    <p:sldId id="29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516C7C9-716F-4E0B-9B7B-A5BEB36ED0F8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BA9A302-A1A9-425F-8A70-288C3E1C3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C7C9-716F-4E0B-9B7B-A5BEB36ED0F8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9A302-A1A9-425F-8A70-288C3E1C3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516C7C9-716F-4E0B-9B7B-A5BEB36ED0F8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BA9A302-A1A9-425F-8A70-288C3E1C3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C7C9-716F-4E0B-9B7B-A5BEB36ED0F8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9A302-A1A9-425F-8A70-288C3E1C3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16C7C9-716F-4E0B-9B7B-A5BEB36ED0F8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BA9A302-A1A9-425F-8A70-288C3E1C3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C7C9-716F-4E0B-9B7B-A5BEB36ED0F8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9A302-A1A9-425F-8A70-288C3E1C3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C7C9-716F-4E0B-9B7B-A5BEB36ED0F8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9A302-A1A9-425F-8A70-288C3E1C3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C7C9-716F-4E0B-9B7B-A5BEB36ED0F8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9A302-A1A9-425F-8A70-288C3E1C3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16C7C9-716F-4E0B-9B7B-A5BEB36ED0F8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9A302-A1A9-425F-8A70-288C3E1C3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C7C9-716F-4E0B-9B7B-A5BEB36ED0F8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9A302-A1A9-425F-8A70-288C3E1C3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C7C9-716F-4E0B-9B7B-A5BEB36ED0F8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9A302-A1A9-425F-8A70-288C3E1C35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516C7C9-716F-4E0B-9B7B-A5BEB36ED0F8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BA9A302-A1A9-425F-8A70-288C3E1C3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e/ed/Ilja_Grigorjewitsch_Ehrenburg_1943.jp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//upload.wikimedia.org/wikipedia/ru/1/16/%D0%90%D0%B1%D1%80%D0%B0%D0%BC%D0%BE%D0%B2_%D0%A4%D0%9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9%D0%BB:Panova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ru.wikipedia.org/wiki/%D0%A4%D0%B0%D0%B9%D0%BB:%D0%9F%D0%B0%D0%BD%D1%84%D1%91%D1%80%D0%BE%D0%B2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tor\&#1056;&#1072;&#1073;&#1086;&#1095;&#1080;&#1081;%20&#1089;&#1090;&#1086;&#1083;\&#1076;&#1083;&#1103;%20&#1086;&#1090;&#1082;&#1088;.&#1091;&#1088;.%202013\&#1042;&#1080;&#1076;&#1077;&#1086;\tvardovskij.AV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tor\&#1056;&#1072;&#1073;&#1086;&#1095;&#1080;&#1081;%20&#1089;&#1090;&#1086;&#1083;\&#1076;&#1083;&#1103;%20&#1086;&#1090;&#1082;&#1088;.&#1091;&#1088;.%202013\&#1042;&#1080;&#1076;&#1077;&#1086;\novmir.AV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76;&#1083;&#1103;%20&#1086;&#1090;&#1082;&#1088;.&#1091;&#1088;.%202013\&#1042;&#1080;&#1076;&#1077;&#1086;\06_&#1042;&#1083;&#1072;&#1076;&#1080;&#1084;&#1080;&#1088;_&#1042;&#1099;&#1089;&#1086;&#1094;&#1082;&#1080;&#1081;_-_&#1054;&#1093;&#1086;&#1090;&#1072;_&#1085;&#1072;_&#1074;&#1086;&#1083;&#1082;&#1086;&#1074;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hyperlink" Target="http://images.rambler.ru/pic_cache?url=http://www.kino-teatr.ru/kino/movie/sov/6672/foto/&amp;bi=http://www.kino-teatr.ru/movie/kadr/6672/pv_89396.jpg&amp;i=http://media5.picsearch.com/is?FMSqyoTCc6IcV9d_V7D1a3jVnPvpmMmvwwirpKg72-c&amp;w=128&amp;h=96&amp;f=6&amp;q=%22%20%D0%A1%D0%BE%D1%80%D0%BE%D0%BA%20%D0%BF%D0%B5%D1%80%D0%B2%D1%8B%D0%B9%22&amp;p=1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//upload.wikimedia.org/wikipedia/commons/c/cc/Gagarin_in_Sweden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hyperlink" Target="//upload.wikimedia.org/wikipedia/commons/8/82/Laika_Space_Hero.pn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5.jpeg"/><Relationship Id="rId2" Type="http://schemas.openxmlformats.org/officeDocument/2006/relationships/hyperlink" Target="http://ru.wikipedia.org/wiki/%D0%A4%D0%B0%D0%B9%D0%BB:JINR_synchrophasotron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//upload.wikimedia.org/wikipedia/commons/b/be/Sputnik_asm.jpg" TargetMode="External"/><Relationship Id="rId5" Type="http://schemas.openxmlformats.org/officeDocument/2006/relationships/image" Target="../media/image54.jpeg"/><Relationship Id="rId4" Type="http://schemas.openxmlformats.org/officeDocument/2006/relationships/hyperlink" Target="//upload.wikimedia.org/wikipedia/commons/1/1b/%D0%90%D1%82%D0%BE%D0%BC%D0%BD%D1%8B%D0%B9_%D0%BB%D0%B5%D0%B4%D0%BE%D0%BA%D0%BE%D0%BB_%22%D0%9B%D0%B5%D0%BD%D0%B8%D0%BD%22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59.jpeg"/><Relationship Id="rId2" Type="http://schemas.openxmlformats.org/officeDocument/2006/relationships/hyperlink" Target="//upload.wikimedia.org/wikipedia/commons/f/fc/Sergey_Korolyov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hyperlink" Target="//upload.wikimedia.org/wikipedia/ru/0/02/MVKeldish.jpg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491412" cy="2868168"/>
          </a:xfrm>
        </p:spPr>
        <p:txBody>
          <a:bodyPr/>
          <a:lstStyle/>
          <a:p>
            <a:r>
              <a:rPr lang="ru-RU" dirty="0" smtClean="0"/>
              <a:t>Интегрированный урок </a:t>
            </a:r>
            <a:br>
              <a:rPr lang="ru-RU" dirty="0" smtClean="0"/>
            </a:br>
            <a:r>
              <a:rPr lang="ru-RU" dirty="0" smtClean="0"/>
              <a:t>истории и литературы</a:t>
            </a:r>
            <a:br>
              <a:rPr lang="ru-RU" dirty="0" smtClean="0"/>
            </a:br>
            <a:r>
              <a:rPr lang="ru-RU" dirty="0" smtClean="0"/>
              <a:t>11 класс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Подготовили учитель истории и обществознания  </a:t>
            </a:r>
            <a:r>
              <a:rPr lang="ru-RU" dirty="0" err="1" smtClean="0"/>
              <a:t>Степовая</a:t>
            </a:r>
            <a:r>
              <a:rPr lang="ru-RU" dirty="0" smtClean="0"/>
              <a:t> Н.К.,</a:t>
            </a:r>
          </a:p>
          <a:p>
            <a:r>
              <a:rPr lang="ru-RU" dirty="0" smtClean="0"/>
              <a:t>Учитель русского языка и литературы </a:t>
            </a:r>
            <a:r>
              <a:rPr lang="ru-RU" dirty="0" err="1" smtClean="0"/>
              <a:t>Шулекина</a:t>
            </a:r>
            <a:r>
              <a:rPr lang="ru-RU" dirty="0" smtClean="0"/>
              <a:t> Е.П.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70652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Илья Эренбург повесть «Оттепель»  1954 г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« …оттепель, наступившая после долгой и суровой сталинской «зимы». В то же время это была не « весна» с её полноводным и свободным «разливом» мыслей и чувств, а именно       « оттепель», за которой мог последовать                       « лёгкий морозец»</a:t>
            </a:r>
          </a:p>
          <a:p>
            <a:endParaRPr lang="ru-RU" dirty="0"/>
          </a:p>
        </p:txBody>
      </p:sp>
      <p:pic>
        <p:nvPicPr>
          <p:cNvPr id="5" name="Picture 7" descr="Файл:Ilja Grigorjewitsch Ehrenburg 1943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348776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1953 г.   В. Померанцев « Об искренности в литературе»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- как и почему правда жизни нередко в литературе уступала место вымыслу?</a:t>
            </a:r>
          </a:p>
          <a:p>
            <a:r>
              <a:rPr lang="ru-RU" dirty="0" smtClean="0"/>
              <a:t>- как следует оценить прошлое советской литературы?</a:t>
            </a:r>
          </a:p>
          <a:p>
            <a:r>
              <a:rPr lang="ru-RU" dirty="0" smtClean="0"/>
              <a:t>- в чем миссия интеллигенции?</a:t>
            </a:r>
          </a:p>
          <a:p>
            <a:r>
              <a:rPr lang="ru-RU" dirty="0" smtClean="0"/>
              <a:t>- каковы её отношения с партией?</a:t>
            </a:r>
          </a:p>
          <a:p>
            <a:r>
              <a:rPr lang="ru-RU" dirty="0" smtClean="0"/>
              <a:t>- какова роль партийного контроля за творческой деятельностью писателей и художников?</a:t>
            </a:r>
          </a:p>
          <a:p>
            <a:endParaRPr lang="ru-RU" dirty="0"/>
          </a:p>
        </p:txBody>
      </p:sp>
      <p:pic>
        <p:nvPicPr>
          <p:cNvPr id="5" name="Picture 11" descr="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714488"/>
            <a:ext cx="400052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2144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642918"/>
            <a:ext cx="64294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Во время периода </a:t>
            </a:r>
            <a:r>
              <a:rPr lang="ru-RU" b="1" dirty="0" err="1" smtClean="0"/>
              <a:t>десталинизации</a:t>
            </a:r>
            <a:r>
              <a:rPr lang="ru-RU" dirty="0" smtClean="0"/>
              <a:t> заметно ослабла цензура, прежде всего в литературе, где стало возможным более открытое освещение действительности. В период "оттепели" отмечается заметный подъем в литературе и искусстве, чему немало способствовала реабилитация части деятелей культуры, репрессированных при Сталине.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52936"/>
            <a:ext cx="6770231" cy="365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2160240" cy="30641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8050"/>
            <a:ext cx="2256842" cy="30091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285728"/>
            <a:ext cx="2592288" cy="30003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3500438"/>
            <a:ext cx="764386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Многие впервые узнали о существовании таких фигур, как Мандельштам, Бальмонт, Цветаева, Савинков и др. Искусственно прерванная связь эпох — дореволюционной и советской — восстанавливалась. Кого-то из авторов Серебряного века, в частности, Блока и Есенина, в 1950-е уже начали упоминать и печатать. Другие авторы все еще находились под запретом.</a:t>
            </a:r>
          </a:p>
          <a:p>
            <a:r>
              <a:rPr lang="ru-RU" sz="1600" dirty="0" smtClean="0"/>
              <a:t>(на фото слева направо: Бальмонт, Мандельштам, Савинков)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Файл:Абрамов ФА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257173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Панфёров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28604"/>
            <a:ext cx="278608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Panov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571480"/>
            <a:ext cx="257176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1472" y="4500570"/>
            <a:ext cx="141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Ф. Абрамов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357554" y="4500570"/>
            <a:ext cx="188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Ф.  Панфёров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00826" y="4429132"/>
            <a:ext cx="122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В. Панова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50" y="1071546"/>
            <a:ext cx="2276450" cy="35512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042"/>
            <a:ext cx="4179764" cy="5308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428604"/>
            <a:ext cx="4032766" cy="5381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500042"/>
            <a:ext cx="4214842" cy="50006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785794"/>
            <a:ext cx="2928958" cy="4500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600076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Т. Твардовский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vardovskij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ovmir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няв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3428992" cy="3786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786322"/>
            <a:ext cx="3688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Андрей Синявский</a:t>
            </a:r>
          </a:p>
          <a:p>
            <a:endParaRPr lang="ru-RU" dirty="0" smtClean="0"/>
          </a:p>
          <a:p>
            <a:r>
              <a:rPr lang="ru-RU" dirty="0" smtClean="0"/>
              <a:t>Повести «Суд идет», «Любимов»</a:t>
            </a:r>
            <a:endParaRPr lang="ru-RU" dirty="0"/>
          </a:p>
        </p:txBody>
      </p:sp>
      <p:pic>
        <p:nvPicPr>
          <p:cNvPr id="4" name="Рисунок 3" descr="даниель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785794"/>
            <a:ext cx="3000396" cy="3643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9058" y="5000636"/>
            <a:ext cx="453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Юлий Даниэль    Повесть «Искупление»</a:t>
            </a:r>
            <a:endParaRPr lang="ru-RU" dirty="0"/>
          </a:p>
        </p:txBody>
      </p:sp>
      <p:pic>
        <p:nvPicPr>
          <p:cNvPr id="7" name="Рисунок 6" descr="дани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785794"/>
            <a:ext cx="2857488" cy="36433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5929330"/>
            <a:ext cx="7175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Они были осуждены «за антисоветскую  агитацию и пропаганду»</a:t>
            </a:r>
          </a:p>
          <a:p>
            <a:r>
              <a:rPr lang="ru-RU" dirty="0" smtClean="0"/>
              <a:t> на  5 и 7 лет лагерей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965952"/>
          </a:xfrm>
        </p:spPr>
        <p:txBody>
          <a:bodyPr>
            <a:normAutofit/>
          </a:bodyPr>
          <a:lstStyle/>
          <a:p>
            <a:r>
              <a:rPr lang="ru-RU" dirty="0" smtClean="0"/>
              <a:t>Духовная жизнь страны:</a:t>
            </a:r>
            <a:br>
              <a:rPr lang="ru-RU" dirty="0" smtClean="0"/>
            </a:br>
            <a:r>
              <a:rPr lang="ru-RU" dirty="0" smtClean="0"/>
              <a:t>период «оттепели»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7239000" cy="445549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19" descr="00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2071669" y="3714753"/>
            <a:ext cx="2071703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йно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071546"/>
            <a:ext cx="4071966" cy="3852860"/>
          </a:xfrm>
          <a:prstGeom prst="rect">
            <a:avLst/>
          </a:prstGeom>
        </p:spPr>
      </p:pic>
      <p:pic>
        <p:nvPicPr>
          <p:cNvPr id="3" name="Рисунок 2" descr="иван чонк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071546"/>
            <a:ext cx="3224784" cy="5017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557214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Владимир Войнович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ктор живаг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714356"/>
            <a:ext cx="3143272" cy="4572032"/>
          </a:xfrm>
          <a:prstGeom prst="rect">
            <a:avLst/>
          </a:prstGeom>
        </p:spPr>
      </p:pic>
      <p:pic>
        <p:nvPicPr>
          <p:cNvPr id="3" name="Picture 7" descr="Рисунок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85786" y="642918"/>
            <a:ext cx="3363939" cy="471490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14414" y="6000768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Борис Пастернак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571876"/>
            <a:ext cx="4324343" cy="3286124"/>
          </a:xfrm>
          <a:prstGeom prst="rect">
            <a:avLst/>
          </a:prstGeom>
        </p:spPr>
      </p:pic>
      <p:pic>
        <p:nvPicPr>
          <p:cNvPr id="3" name="Рисунок 2" descr="охота на волк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429256" cy="4419600"/>
          </a:xfrm>
          <a:prstGeom prst="rect">
            <a:avLst/>
          </a:prstGeom>
        </p:spPr>
      </p:pic>
      <p:pic>
        <p:nvPicPr>
          <p:cNvPr id="5" name="06_Владимир_Высоцкий_-_Охота_на_волк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285852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1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66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31527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642918"/>
            <a:ext cx="371477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8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249552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12039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71480"/>
            <a:ext cx="3000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009922_I40012B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571480"/>
            <a:ext cx="27527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5214950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Андрей Вознесенский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28992" y="5214950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Белла Ахмадулина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43636" y="5214950"/>
            <a:ext cx="1957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Роберт</a:t>
            </a:r>
          </a:p>
          <a:p>
            <a:r>
              <a:rPr lang="ru-RU" dirty="0" smtClean="0"/>
              <a:t>Рождественский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куджа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42852"/>
            <a:ext cx="5429288" cy="4786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578645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Булат Окуджава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ександр Гал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3786214" cy="3143272"/>
          </a:xfrm>
          <a:prstGeom prst="rect">
            <a:avLst/>
          </a:prstGeom>
        </p:spPr>
      </p:pic>
      <p:pic>
        <p:nvPicPr>
          <p:cNvPr id="3" name="Рисунок 2" descr="визб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214422"/>
            <a:ext cx="3676659" cy="3071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5143512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Александр Галич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43504" y="514351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Юрий Визбор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одниц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714356"/>
            <a:ext cx="2214578" cy="2428882"/>
          </a:xfrm>
          <a:prstGeom prst="rect">
            <a:avLst/>
          </a:prstGeom>
        </p:spPr>
      </p:pic>
      <p:pic>
        <p:nvPicPr>
          <p:cNvPr id="5" name="Рисунок 4" descr="юлий Ки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785794"/>
            <a:ext cx="2928958" cy="2428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3571876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Александр </a:t>
            </a:r>
          </a:p>
          <a:p>
            <a:r>
              <a:rPr lang="ru-RU" dirty="0" err="1" smtClean="0"/>
              <a:t>Городницкий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57818" y="3714752"/>
            <a:ext cx="1279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Юлий Ким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соц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000108"/>
            <a:ext cx="3000396" cy="3000396"/>
          </a:xfrm>
          <a:prstGeom prst="rect">
            <a:avLst/>
          </a:prstGeom>
        </p:spPr>
      </p:pic>
      <p:pic>
        <p:nvPicPr>
          <p:cNvPr id="3" name="Рисунок 2" descr="новелла матвее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071546"/>
            <a:ext cx="2571768" cy="2928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4929198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Владимир </a:t>
            </a:r>
          </a:p>
          <a:p>
            <a:r>
              <a:rPr lang="ru-RU" dirty="0" smtClean="0"/>
              <a:t>Высоцкий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5000636"/>
            <a:ext cx="118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Новелла</a:t>
            </a:r>
          </a:p>
          <a:p>
            <a:r>
              <a:rPr lang="ru-RU" dirty="0" smtClean="0"/>
              <a:t>Матвеева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А.Н.Пахмутова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Г.В.Свиридов</a:t>
            </a:r>
            <a:endParaRPr lang="ru-RU" dirty="0"/>
          </a:p>
        </p:txBody>
      </p:sp>
      <p:pic>
        <p:nvPicPr>
          <p:cNvPr id="7" name="Содержимое 6" descr="C:\Documents and Settings\учитель\Мои документы\Загрузки\anp1996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35719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714356"/>
            <a:ext cx="371477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ru-RU" sz="2800" b="1" i="1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sz="2800" b="1" i="1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 i="1" dirty="0" smtClean="0">
                <a:latin typeface="Times New Roman" pitchFamily="18" charset="0"/>
              </a:rPr>
              <a:t>Выявить сущность и значение изменений в сфере духовной жизни советского общества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 i="1" dirty="0" smtClean="0">
                <a:latin typeface="Times New Roman" pitchFamily="18" charset="0"/>
              </a:rPr>
              <a:t>в 1953 -1964 годах.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23812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ball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81000"/>
            <a:ext cx="27432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7526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2" y="4572008"/>
            <a:ext cx="7183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Появились кинофильмы, которые приобрели большую </a:t>
            </a:r>
          </a:p>
          <a:p>
            <a:pPr algn="ctr"/>
            <a:r>
              <a:rPr lang="ru-RU" sz="2000" b="1" dirty="0" smtClean="0"/>
              <a:t>популярность среди населения. Фильмы </a:t>
            </a:r>
            <a:r>
              <a:rPr lang="ru-RU" sz="2000" b="1" dirty="0" err="1" smtClean="0"/>
              <a:t>М.Калатозова</a:t>
            </a:r>
            <a:r>
              <a:rPr lang="ru-RU" sz="2000" b="1" dirty="0" smtClean="0"/>
              <a:t> </a:t>
            </a:r>
          </a:p>
          <a:p>
            <a:pPr algn="ctr"/>
            <a:r>
              <a:rPr lang="ru-RU" sz="2000" b="1" dirty="0" smtClean="0"/>
              <a:t>« Летят журавли», Г. </a:t>
            </a:r>
            <a:r>
              <a:rPr lang="ru-RU" sz="2000" b="1" dirty="0" err="1" smtClean="0"/>
              <a:t>Чухрая</a:t>
            </a:r>
            <a:r>
              <a:rPr lang="ru-RU" sz="2000" b="1" dirty="0" smtClean="0"/>
              <a:t> « Баллада о солдате», </a:t>
            </a:r>
          </a:p>
          <a:p>
            <a:pPr algn="ctr"/>
            <a:r>
              <a:rPr lang="ru-RU" sz="2000" b="1" dirty="0" smtClean="0"/>
              <a:t>« Чистое небо», « сорок первый»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000108"/>
            <a:ext cx="4560316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43174" y="5500702"/>
            <a:ext cx="215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Э. Неизвестный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образования: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</a:rPr>
              <a:t>В 50-е гг.началось обновление системы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</a:rPr>
              <a:t>образования. Ликвидировалось раздельное обучение мальчиков и девочек. Открылись новые ВУЗы.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</a:rPr>
              <a:t>В 1958 г.началась школьная реформа. Вводилось обязательное 8-летнее обучение. Для желающих обучаться в ВУЗе вводился обязательный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</a:rPr>
              <a:t>2-годичный трудовой стаж. Была отменена плата за обучение в старших классах школы и ВУЗах.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Что-то физики в почёте,</a:t>
            </a:r>
          </a:p>
          <a:p>
            <a:pPr>
              <a:buNone/>
            </a:pPr>
            <a:r>
              <a:rPr lang="ru-RU" sz="4000" dirty="0" smtClean="0"/>
              <a:t>Что-то лирики в загоне,</a:t>
            </a:r>
          </a:p>
          <a:p>
            <a:pPr>
              <a:buNone/>
            </a:pPr>
            <a:r>
              <a:rPr lang="ru-RU" sz="4000" dirty="0" smtClean="0"/>
              <a:t>Дело не в сухом расчёте,</a:t>
            </a:r>
          </a:p>
          <a:p>
            <a:pPr>
              <a:buNone/>
            </a:pPr>
            <a:r>
              <a:rPr lang="ru-RU" sz="4000" dirty="0" smtClean="0"/>
              <a:t>Дело в мировом законе.</a:t>
            </a:r>
          </a:p>
          <a:p>
            <a:pPr>
              <a:buNone/>
            </a:pPr>
            <a:r>
              <a:rPr lang="ru-RU" sz="4000" dirty="0" smtClean="0"/>
              <a:t>                  Б.Слуцкий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Файл:Gagarin in Swed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85794"/>
            <a:ext cx="26717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Файл:Laika Space Her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071546"/>
            <a:ext cx="20510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2910" y="5286388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Ю.А.Гагарин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00496" y="4000504"/>
            <a:ext cx="3983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Лайка, первая собака,</a:t>
            </a:r>
          </a:p>
          <a:p>
            <a:r>
              <a:rPr lang="ru-RU" dirty="0" smtClean="0"/>
              <a:t>совершившая первый орбитальный</a:t>
            </a:r>
          </a:p>
          <a:p>
            <a:r>
              <a:rPr lang="ru-RU" dirty="0" smtClean="0"/>
              <a:t>полёт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42048" cy="1143000"/>
          </a:xfrm>
        </p:spPr>
        <p:txBody>
          <a:bodyPr/>
          <a:lstStyle/>
          <a:p>
            <a:pPr algn="ctr"/>
            <a:r>
              <a:rPr lang="ru-RU" dirty="0" smtClean="0"/>
              <a:t>Развитие науки:</a:t>
            </a:r>
            <a:endParaRPr lang="ru-RU" dirty="0"/>
          </a:p>
        </p:txBody>
      </p:sp>
      <p:pic>
        <p:nvPicPr>
          <p:cNvPr id="4" name="Picture 5" descr="300px-JINR_synchrophasotr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32766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Файл:Атомный ледокол &quot;Ленин&quot;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500174"/>
            <a:ext cx="328614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Файл:Sputnik asm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929066"/>
            <a:ext cx="3000396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4143380"/>
            <a:ext cx="2893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Экскурсия над магнитом </a:t>
            </a:r>
          </a:p>
          <a:p>
            <a:r>
              <a:rPr lang="ru-RU" dirty="0" smtClean="0"/>
              <a:t>синхрофазотрона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43636" y="4000504"/>
            <a:ext cx="2149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Атомный ледокол </a:t>
            </a:r>
          </a:p>
          <a:p>
            <a:r>
              <a:rPr lang="ru-RU" dirty="0" smtClean="0"/>
              <a:t>«Ленин»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14414" y="6072206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Первый искусственный спутник Земли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айл:Sergey Korolyo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78595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Файл:MVKeldish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85728"/>
            <a:ext cx="1690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tupole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285728"/>
            <a:ext cx="195738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214290"/>
            <a:ext cx="171451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rot="10800000" flipV="1">
            <a:off x="2286000" y="3784426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На благо страны работали не только</a:t>
            </a:r>
          </a:p>
          <a:p>
            <a:pPr algn="ctr"/>
            <a:r>
              <a:rPr lang="ru-RU" sz="2000" b="1" dirty="0" smtClean="0"/>
              <a:t>крупнейшие учёные страны</a:t>
            </a:r>
          </a:p>
          <a:p>
            <a:pPr algn="ctr"/>
            <a:r>
              <a:rPr lang="ru-RU" sz="2000" b="1" dirty="0" smtClean="0"/>
              <a:t>( С.Королёв, </a:t>
            </a:r>
          </a:p>
          <a:p>
            <a:pPr algn="ctr"/>
            <a:r>
              <a:rPr lang="ru-RU" sz="2000" b="1" dirty="0" smtClean="0"/>
              <a:t>М. Келдыш, А. Туполев,</a:t>
            </a:r>
          </a:p>
          <a:p>
            <a:pPr algn="ctr"/>
            <a:r>
              <a:rPr lang="ru-RU" sz="2000" b="1" dirty="0" smtClean="0"/>
              <a:t> И. Курчатов и др.) , но и разведка.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i="1" dirty="0" smtClean="0">
                <a:latin typeface="Times New Roman" pitchFamily="18" charset="0"/>
              </a:rPr>
              <a:t>Духовная и культурная жизнь общества носила противоречивый характер.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i="1" dirty="0" smtClean="0">
                <a:latin typeface="Times New Roman" pitchFamily="18" charset="0"/>
              </a:rPr>
              <a:t>Происходил процесс оживления культуры, определенный рост свободы, ослабление идеологического контроля, подъем науки и образования.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i="1" dirty="0" smtClean="0">
                <a:latin typeface="Times New Roman" pitchFamily="18" charset="0"/>
              </a:rPr>
              <a:t>Общий подход руководства страны в культурной сфере жизни общества отличался прежним стремлением поставить ее на службу официальной идеологии.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857364"/>
            <a:ext cx="627126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Домашнее задание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История:  параграф 32 (62-63)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Литература: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Характеристика эпохи </a:t>
            </a:r>
          </a:p>
          <a:p>
            <a:pPr>
              <a:buNone/>
            </a:pPr>
            <a:r>
              <a:rPr lang="ru-RU" sz="3600" b="1" dirty="0" smtClean="0"/>
              <a:t>1953-1964 гг.</a:t>
            </a:r>
          </a:p>
          <a:p>
            <a:r>
              <a:rPr lang="ru-RU" sz="3600" b="1" dirty="0" smtClean="0"/>
              <a:t>Оттепель в духовной жизни</a:t>
            </a:r>
          </a:p>
          <a:p>
            <a:r>
              <a:rPr lang="ru-RU" sz="3600" b="1" dirty="0" smtClean="0"/>
              <a:t>Образование и наука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 descr="Хрущев выступает по ради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3600450" cy="2808288"/>
          </a:xfrm>
          <a:prstGeom prst="rect">
            <a:avLst/>
          </a:prstGeom>
          <a:noFill/>
        </p:spPr>
      </p:pic>
      <p:pic>
        <p:nvPicPr>
          <p:cNvPr id="3" name="Picture 32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429000"/>
            <a:ext cx="4105275" cy="29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</a:t>
            </a:r>
            <a:r>
              <a:rPr lang="ru-RU" sz="4000" i="1" dirty="0" smtClean="0"/>
              <a:t>Культ личности – слепое преклонение перед авторитетом какого-либо деятеля, чрезмерное преувеличение его действительных заслуг.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728667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i="1" dirty="0" smtClean="0"/>
              <a:t>Оттепель – тёплая погода (зимой, ранней весной) с таянием снега, льда </a:t>
            </a:r>
            <a:r>
              <a:rPr lang="ru-RU" sz="2400" dirty="0" smtClean="0"/>
              <a:t>(толковый Словарь  С.И. Ожегова)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Picture 11" descr="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684"/>
          <a:stretch>
            <a:fillRect/>
          </a:stretch>
        </p:blipFill>
        <p:spPr bwMode="auto">
          <a:xfrm>
            <a:off x="1071538" y="1928802"/>
            <a:ext cx="6357982" cy="41434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6286520"/>
            <a:ext cx="6136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solidFill>
                  <a:schemeClr val="tx2"/>
                </a:solidFill>
              </a:rPr>
              <a:t>Деревенский март. Картина А.А. </a:t>
            </a:r>
            <a:r>
              <a:rPr lang="ru-RU" i="1" dirty="0" err="1" smtClean="0">
                <a:solidFill>
                  <a:schemeClr val="tx2"/>
                </a:solidFill>
              </a:rPr>
              <a:t>Пластова</a:t>
            </a:r>
            <a:r>
              <a:rPr lang="ru-RU" i="1" dirty="0" smtClean="0">
                <a:solidFill>
                  <a:schemeClr val="tx2"/>
                </a:solidFill>
              </a:rPr>
              <a:t>, 1964 год</a:t>
            </a:r>
            <a:endParaRPr lang="ru-RU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285860"/>
            <a:ext cx="54292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u="sng" dirty="0" smtClean="0">
                <a:latin typeface="Times New Roman" pitchFamily="18" charset="0"/>
              </a:rPr>
              <a:t>Оттепель </a:t>
            </a:r>
            <a:r>
              <a:rPr lang="ru-RU" sz="3200" b="1" i="1" dirty="0" smtClean="0">
                <a:latin typeface="Times New Roman" pitchFamily="18" charset="0"/>
              </a:rPr>
              <a:t>– утвердившееся в общественном сознании наименование периода истории Советского государства </a:t>
            </a:r>
          </a:p>
          <a:p>
            <a:pPr algn="ctr">
              <a:spcBef>
                <a:spcPct val="50000"/>
              </a:spcBef>
            </a:pPr>
            <a:r>
              <a:rPr lang="ru-RU" sz="3200" b="1" i="1" dirty="0" smtClean="0">
                <a:latin typeface="Times New Roman" pitchFamily="18" charset="0"/>
              </a:rPr>
              <a:t>1953 – 1964 гг.</a:t>
            </a:r>
            <a:endParaRPr lang="ru-RU" sz="32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398</TotalTime>
  <Words>649</Words>
  <Application>Microsoft Office PowerPoint</Application>
  <PresentationFormat>Экран (4:3)</PresentationFormat>
  <Paragraphs>99</Paragraphs>
  <Slides>38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Изящная</vt:lpstr>
      <vt:lpstr>Интегрированный урок  истории и литературы 11 класс </vt:lpstr>
      <vt:lpstr>Духовная жизнь страны: период «оттепели»</vt:lpstr>
      <vt:lpstr>Цель урока:</vt:lpstr>
      <vt:lpstr>План урока:</vt:lpstr>
      <vt:lpstr>Слайд 5</vt:lpstr>
      <vt:lpstr>Слайд 6</vt:lpstr>
      <vt:lpstr>Слайд 7</vt:lpstr>
      <vt:lpstr>Оттепель – тёплая погода (зимой, ранней весной) с таянием снега, льда (толковый Словарь  С.И. Ожегова) </vt:lpstr>
      <vt:lpstr>Слайд 9</vt:lpstr>
      <vt:lpstr>     Илья Эренбург повесть «Оттепель»  1954 г </vt:lpstr>
      <vt:lpstr>1953 г.   В. Померанцев « Об искренности в литературе»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Развитие образования:</vt:lpstr>
      <vt:lpstr>Слайд 33</vt:lpstr>
      <vt:lpstr>Слайд 34</vt:lpstr>
      <vt:lpstr>Развитие науки:</vt:lpstr>
      <vt:lpstr>Слайд 36</vt:lpstr>
      <vt:lpstr>Итоги урока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  истории и литературы 11 класс </dc:title>
  <dc:creator>scola</dc:creator>
  <cp:lastModifiedBy>Admin</cp:lastModifiedBy>
  <cp:revision>46</cp:revision>
  <dcterms:created xsi:type="dcterms:W3CDTF">2013-02-25T04:52:18Z</dcterms:created>
  <dcterms:modified xsi:type="dcterms:W3CDTF">2015-10-07T17:42:10Z</dcterms:modified>
</cp:coreProperties>
</file>